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7" r:id="rId5"/>
    <p:sldId id="275" r:id="rId6"/>
    <p:sldId id="276" r:id="rId7"/>
    <p:sldId id="277" r:id="rId8"/>
    <p:sldId id="278" r:id="rId9"/>
    <p:sldId id="261" r:id="rId10"/>
    <p:sldId id="279" r:id="rId11"/>
    <p:sldId id="280" r:id="rId12"/>
    <p:sldId id="285" r:id="rId13"/>
    <p:sldId id="286" r:id="rId14"/>
    <p:sldId id="287" r:id="rId15"/>
    <p:sldId id="288" r:id="rId16"/>
    <p:sldId id="289" r:id="rId17"/>
    <p:sldId id="290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0C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11"/>
  </p:normalViewPr>
  <p:slideViewPr>
    <p:cSldViewPr snapToGrid="0" snapToObjects="1">
      <p:cViewPr varScale="1">
        <p:scale>
          <a:sx n="67" d="100"/>
          <a:sy n="67" d="100"/>
        </p:scale>
        <p:origin x="78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C617-4B58-8645-BAF1-0B30B7E5327A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AD37-2ADF-9D42-BC63-CFACA02556F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7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3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5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7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8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09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0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2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49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9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7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86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6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0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2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7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73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53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6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35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80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03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C9F8FFC9-51D8-2F44-B39C-27C978557B34}" type="datetimeFigureOut">
              <a:rPr lang="en-US" sz="1350" smtClean="0">
                <a:solidFill>
                  <a:prstClr val="black"/>
                </a:solidFill>
              </a:rPr>
              <a:pPr defTabSz="342900"/>
              <a:t>8/2/2018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721F03CA-F3BD-F14C-B62A-2E40035D22C6}" type="slidenum">
              <a:rPr lang="en-US" sz="1350" smtClean="0">
                <a:solidFill>
                  <a:prstClr val="black"/>
                </a:solidFill>
              </a:rPr>
              <a:pPr defTabSz="342900"/>
              <a:t>‹nº›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46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CLICK TO EDIT </a:t>
            </a:r>
            <a:br>
              <a:rPr lang="pt-PT" dirty="0" smtClean="0"/>
            </a:br>
            <a:r>
              <a:rPr lang="pt-PT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60255"/>
            <a:ext cx="8229600" cy="133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</a:p>
          <a:p>
            <a:pPr lvl="0"/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2405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lnSpc>
          <a:spcPts val="468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lnSpc>
          <a:spcPts val="2540"/>
        </a:lnSpc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7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95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44" y="2970066"/>
            <a:ext cx="6800897" cy="1326090"/>
          </a:xfrm>
        </p:spPr>
        <p:txBody>
          <a:bodyPr>
            <a:normAutofit fontScale="90000"/>
          </a:bodyPr>
          <a:lstStyle/>
          <a:p>
            <a:pPr>
              <a:lnSpc>
                <a:spcPts val="4080"/>
              </a:lnSpc>
            </a:pPr>
            <a:r>
              <a:rPr lang="pt-PT" dirty="0" err="1" smtClean="0"/>
              <a:t>Drought</a:t>
            </a:r>
            <a:r>
              <a:rPr lang="pt-PT" dirty="0" smtClean="0"/>
              <a:t> </a:t>
            </a:r>
            <a:r>
              <a:rPr lang="pt-PT" dirty="0" err="1" smtClean="0"/>
              <a:t>impact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vegetation</a:t>
            </a:r>
            <a:r>
              <a:rPr lang="pt-PT" dirty="0" smtClean="0"/>
              <a:t> </a:t>
            </a:r>
            <a:r>
              <a:rPr lang="pt-PT" dirty="0" err="1" smtClean="0"/>
              <a:t>Activity</a:t>
            </a:r>
            <a:r>
              <a:rPr lang="pt-PT" dirty="0" smtClean="0"/>
              <a:t> (FVC)</a:t>
            </a:r>
            <a:r>
              <a:rPr lang="pt-PT" dirty="0"/>
              <a:t/>
            </a:r>
            <a:br>
              <a:rPr lang="pt-PT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266" y="4474230"/>
            <a:ext cx="4936405" cy="1346199"/>
          </a:xfrm>
        </p:spPr>
        <p:txBody>
          <a:bodyPr/>
          <a:lstStyle/>
          <a:p>
            <a:r>
              <a:rPr lang="pt-PT" dirty="0" smtClean="0"/>
              <a:t>Carla Barroso, Célia Gouveia</a:t>
            </a:r>
          </a:p>
          <a:p>
            <a:r>
              <a:rPr lang="pt-PT" sz="1800" dirty="0"/>
              <a:t>IPMA, </a:t>
            </a:r>
            <a:r>
              <a:rPr lang="pt-PT" sz="1800" dirty="0" smtClean="0"/>
              <a:t>25/07/2018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00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86581"/>
            <a:ext cx="81442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climatology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65125" indent="-365125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</a:pPr>
            <a:r>
              <a:rPr lang="en-GB" sz="2000" b="1" dirty="0" smtClean="0"/>
              <a:t>Select the colours in layer figure (change colour pallet and type)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6" y="2090902"/>
            <a:ext cx="8538142" cy="4621563"/>
          </a:xfrm>
          <a:prstGeom prst="rect">
            <a:avLst/>
          </a:prstGeom>
        </p:spPr>
      </p:pic>
      <p:cxnSp>
        <p:nvCxnSpPr>
          <p:cNvPr id="7" name="Conexão reta unidirecional 6"/>
          <p:cNvCxnSpPr/>
          <p:nvPr/>
        </p:nvCxnSpPr>
        <p:spPr>
          <a:xfrm>
            <a:off x="6677852" y="2139750"/>
            <a:ext cx="685800" cy="705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>
            <a:off x="6975190" y="2744767"/>
            <a:ext cx="685800" cy="705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5" y="2036763"/>
            <a:ext cx="8144256" cy="4578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86581"/>
            <a:ext cx="81442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climatology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65125" indent="-365125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</a:pPr>
            <a:r>
              <a:rPr lang="en-GB" sz="2000" b="1" dirty="0" smtClean="0"/>
              <a:t>Select the colours in layer figure (change mode, classes number</a:t>
            </a:r>
            <a:r>
              <a:rPr lang="pt-PT" sz="2000" dirty="0" smtClean="0"/>
              <a:t>  </a:t>
            </a:r>
            <a:r>
              <a:rPr lang="en-GB" sz="2000" b="1" dirty="0" smtClean="0"/>
              <a:t>and…)</a:t>
            </a:r>
          </a:p>
          <a:p>
            <a:endParaRPr lang="pt-PT" dirty="0"/>
          </a:p>
        </p:txBody>
      </p:sp>
      <p:cxnSp>
        <p:nvCxnSpPr>
          <p:cNvPr id="7" name="Conexão reta unidirecional 6"/>
          <p:cNvCxnSpPr/>
          <p:nvPr/>
        </p:nvCxnSpPr>
        <p:spPr>
          <a:xfrm>
            <a:off x="5574608" y="4446937"/>
            <a:ext cx="685800" cy="705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>
            <a:off x="7318090" y="4446937"/>
            <a:ext cx="685800" cy="705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unidirecional 8"/>
          <p:cNvCxnSpPr/>
          <p:nvPr/>
        </p:nvCxnSpPr>
        <p:spPr>
          <a:xfrm>
            <a:off x="5231708" y="4698728"/>
            <a:ext cx="685800" cy="705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86581"/>
            <a:ext cx="814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climatology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r>
              <a:rPr lang="en-GB" sz="2000" b="1" dirty="0" smtClean="0"/>
              <a:t>Open raster calculator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5" y="2094467"/>
            <a:ext cx="8010569" cy="4507279"/>
          </a:xfrm>
          <a:prstGeom prst="rect">
            <a:avLst/>
          </a:prstGeom>
        </p:spPr>
      </p:pic>
      <p:cxnSp>
        <p:nvCxnSpPr>
          <p:cNvPr id="10" name="Conexão reta unidirecional 9"/>
          <p:cNvCxnSpPr/>
          <p:nvPr/>
        </p:nvCxnSpPr>
        <p:spPr>
          <a:xfrm flipH="1">
            <a:off x="2653748" y="1858000"/>
            <a:ext cx="505651" cy="472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9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86581"/>
            <a:ext cx="814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climatology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r>
              <a:rPr lang="en-GB" sz="2000" b="1" dirty="0" smtClean="0"/>
              <a:t>Give a name to output file and define the average formula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410" y="2094467"/>
            <a:ext cx="4749550" cy="4197003"/>
          </a:xfrm>
          <a:prstGeom prst="rect">
            <a:avLst/>
          </a:prstGeom>
        </p:spPr>
      </p:pic>
      <p:cxnSp>
        <p:nvCxnSpPr>
          <p:cNvPr id="10" name="Conexão reta unidirecional 9"/>
          <p:cNvCxnSpPr/>
          <p:nvPr/>
        </p:nvCxnSpPr>
        <p:spPr>
          <a:xfrm>
            <a:off x="3071190" y="4363279"/>
            <a:ext cx="506897" cy="671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>
            <a:off x="6702286" y="1894812"/>
            <a:ext cx="506897" cy="671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6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7" y="2048300"/>
            <a:ext cx="5347402" cy="47196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64096" y="1798983"/>
            <a:ext cx="3846443" cy="911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86581"/>
            <a:ext cx="814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anomaly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000" b="1" dirty="0" smtClean="0"/>
              <a:t>Give a name to output file and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000" b="1" dirty="0" smtClean="0"/>
              <a:t>Define the anomaly formula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GB" sz="2000" b="1" dirty="0" smtClean="0"/>
              <a:t>Mask the missing values (sea)</a:t>
            </a:r>
            <a:endParaRPr lang="pt-PT" dirty="0"/>
          </a:p>
        </p:txBody>
      </p:sp>
      <p:cxnSp>
        <p:nvCxnSpPr>
          <p:cNvPr id="10" name="Conexão reta unidirecional 9"/>
          <p:cNvCxnSpPr/>
          <p:nvPr/>
        </p:nvCxnSpPr>
        <p:spPr>
          <a:xfrm>
            <a:off x="4699965" y="4577591"/>
            <a:ext cx="506897" cy="671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>
            <a:off x="6917633" y="1798983"/>
            <a:ext cx="506897" cy="671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unidirecional 8"/>
          <p:cNvCxnSpPr/>
          <p:nvPr/>
        </p:nvCxnSpPr>
        <p:spPr>
          <a:xfrm>
            <a:off x="6917633" y="4533105"/>
            <a:ext cx="506897" cy="671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1" y="1323165"/>
            <a:ext cx="8105944" cy="4389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Final Result</a:t>
            </a:r>
            <a:endParaRPr lang="en-US" sz="3200" b="1" dirty="0">
              <a:solidFill>
                <a:srgbClr val="20C4F4"/>
              </a:solidFill>
            </a:endParaRPr>
          </a:p>
        </p:txBody>
      </p:sp>
      <p:cxnSp>
        <p:nvCxnSpPr>
          <p:cNvPr id="10" name="Conexão reta unidirecional 9"/>
          <p:cNvCxnSpPr/>
          <p:nvPr/>
        </p:nvCxnSpPr>
        <p:spPr>
          <a:xfrm flipV="1">
            <a:off x="3128963" y="5305387"/>
            <a:ext cx="451608" cy="296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940304" y="5587210"/>
            <a:ext cx="3046034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2000" b="1" dirty="0" err="1" smtClean="0"/>
              <a:t>Region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with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vegetation</a:t>
            </a:r>
            <a:r>
              <a:rPr lang="pt-PT" sz="2000" b="1" dirty="0" smtClean="0"/>
              <a:t> in stress (FVC </a:t>
            </a:r>
            <a:r>
              <a:rPr lang="pt-PT" sz="2000" b="1" dirty="0" err="1" smtClean="0"/>
              <a:t>anomaly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values</a:t>
            </a:r>
            <a:r>
              <a:rPr lang="pt-PT" sz="2000" b="1" dirty="0" smtClean="0"/>
              <a:t> &lt; 0) </a:t>
            </a:r>
            <a:r>
              <a:rPr lang="pt-PT" sz="2000" b="1" dirty="0" err="1" smtClean="0"/>
              <a:t>during</a:t>
            </a:r>
            <a:r>
              <a:rPr lang="pt-PT" sz="2000" b="1" dirty="0" smtClean="0"/>
              <a:t> </a:t>
            </a:r>
            <a:r>
              <a:rPr lang="pt-PT" sz="2000" b="1" dirty="0" err="1"/>
              <a:t>J</a:t>
            </a:r>
            <a:r>
              <a:rPr lang="pt-PT" sz="2000" b="1" dirty="0" err="1" smtClean="0"/>
              <a:t>uly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of</a:t>
            </a:r>
            <a:r>
              <a:rPr lang="pt-PT" sz="2000" b="1" dirty="0" smtClean="0"/>
              <a:t> 2017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9567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6" y="3167173"/>
            <a:ext cx="8458200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THANK YOU!</a:t>
            </a:r>
            <a:endParaRPr lang="en-US" sz="3200" b="1" dirty="0">
              <a:solidFill>
                <a:srgbClr val="20C4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6" y="937671"/>
            <a:ext cx="8458200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Motivation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5829" y="4184765"/>
            <a:ext cx="82205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Severe and prolonged hydrological droughts are frequent over the Greater Horn of Africa. Since October 2016 this region has been stricken by an extreme drought that had a strong impact in vegetation conditions during the growing season being responsible by significant losses in crops and pasture productions.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image shows the evolution of the drought impact on the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Fraction of Vegetation Cover (FVC)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between November 2016 and March 2017. Areas with less vegetation cover than usual are represented in brown.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-271775" y="1537716"/>
            <a:ext cx="9493863" cy="2657297"/>
            <a:chOff x="-271775" y="1537716"/>
            <a:chExt cx="9493863" cy="2657297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8"/>
            <a:stretch/>
          </p:blipFill>
          <p:spPr>
            <a:xfrm>
              <a:off x="5725925" y="1537716"/>
              <a:ext cx="3496163" cy="1848279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232"/>
            <a:stretch/>
          </p:blipFill>
          <p:spPr>
            <a:xfrm>
              <a:off x="-271775" y="1555824"/>
              <a:ext cx="3496163" cy="181206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" r="3726"/>
            <a:stretch/>
          </p:blipFill>
          <p:spPr>
            <a:xfrm>
              <a:off x="2906161" y="1559974"/>
              <a:ext cx="3177767" cy="2635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3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5057" y="1354089"/>
            <a:ext cx="814425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composites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daily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input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chemeClr val="accent1">
                  <a:lumMod val="75000"/>
                </a:schemeClr>
              </a:buClr>
            </a:pP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/>
              <a:t>Open the MSG Toolbox (.bat file)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 smtClean="0"/>
              <a:t>Select </a:t>
            </a:r>
            <a:r>
              <a:rPr lang="en-US" b="1" dirty="0"/>
              <a:t>a ROI (either by entering the geo </a:t>
            </a:r>
            <a:r>
              <a:rPr lang="en-US" b="1" dirty="0" smtClean="0"/>
              <a:t>coordinates </a:t>
            </a:r>
            <a:r>
              <a:rPr lang="en-US" b="1" dirty="0"/>
              <a:t>or by selecting on a map) and </a:t>
            </a:r>
            <a:r>
              <a:rPr lang="en-US" b="1" dirty="0" smtClean="0"/>
              <a:t>give </a:t>
            </a:r>
            <a:r>
              <a:rPr lang="en-US" b="1" dirty="0"/>
              <a:t>it a </a:t>
            </a:r>
            <a:r>
              <a:rPr lang="en-US" b="1" dirty="0" smtClean="0"/>
              <a:t>name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/>
              <a:t>Press the Start Task button at the bottom (right hand side) to save the ROI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pt-PT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pt-PT" b="1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3622" t="12640" r="24026" b="17174"/>
          <a:stretch/>
        </p:blipFill>
        <p:spPr>
          <a:xfrm>
            <a:off x="3937265" y="2705880"/>
            <a:ext cx="3829615" cy="28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31769"/>
            <a:ext cx="81442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composites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daily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input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chemeClr val="accent1">
                  <a:lumMod val="75000"/>
                </a:schemeClr>
              </a:buClr>
            </a:pP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r>
              <a:rPr lang="en-US" b="1" dirty="0" smtClean="0"/>
              <a:t>Select </a:t>
            </a:r>
            <a:r>
              <a:rPr lang="en-US" b="1" dirty="0"/>
              <a:t>the Compositing tab. Here indicate where </a:t>
            </a:r>
            <a:r>
              <a:rPr lang="en-US" b="1" dirty="0" smtClean="0"/>
              <a:t>data </a:t>
            </a:r>
            <a:r>
              <a:rPr lang="en-US" b="1" dirty="0"/>
              <a:t>is stored in your PC and give </a:t>
            </a:r>
            <a:r>
              <a:rPr lang="en-US" b="1" dirty="0" smtClean="0"/>
              <a:t>the </a:t>
            </a:r>
            <a:r>
              <a:rPr lang="en-US" b="1" dirty="0"/>
              <a:t>dates of your data</a:t>
            </a:r>
            <a:r>
              <a:rPr lang="en-US" b="1" dirty="0" smtClean="0"/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 smtClean="0"/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5"/>
            </a:pPr>
            <a:r>
              <a:rPr lang="en-US" b="1" dirty="0"/>
              <a:t>Select Scenario New and introduce the following </a:t>
            </a:r>
            <a:r>
              <a:rPr lang="en-US" b="1" dirty="0" smtClean="0"/>
              <a:t>settings</a:t>
            </a:r>
            <a:r>
              <a:rPr lang="en-US" b="1" dirty="0"/>
              <a:t>: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pt-PT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pt-PT" b="1" dirty="0"/>
          </a:p>
          <a:p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4278" t="13333" r="22945" b="17991"/>
          <a:stretch/>
        </p:blipFill>
        <p:spPr>
          <a:xfrm>
            <a:off x="3808526" y="2289830"/>
            <a:ext cx="4835602" cy="35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1809" y="1214773"/>
            <a:ext cx="81442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composites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daily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input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6"/>
            </a:pPr>
            <a:r>
              <a:rPr lang="en-US" b="1" dirty="0" smtClean="0"/>
              <a:t>Go </a:t>
            </a:r>
            <a:r>
              <a:rPr lang="en-US" b="1" dirty="0"/>
              <a:t>back to the Settings Window tab and click Save. </a:t>
            </a: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6"/>
            </a:pPr>
            <a:endParaRPr lang="pt-PT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6"/>
            </a:pPr>
            <a:endParaRPr lang="pt-PT" b="1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3918" t="12604" r="23829" b="17077"/>
          <a:stretch/>
        </p:blipFill>
        <p:spPr>
          <a:xfrm>
            <a:off x="3319397" y="1819128"/>
            <a:ext cx="5375699" cy="406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27555"/>
            <a:ext cx="81442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composites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daily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input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chemeClr val="accent1">
                  <a:lumMod val="75000"/>
                </a:schemeClr>
              </a:buClr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b="1" dirty="0" smtClean="0"/>
              <a:t>In the </a:t>
            </a:r>
            <a:r>
              <a:rPr lang="en-US" b="1" dirty="0"/>
              <a:t>compositing window click the Add task </a:t>
            </a:r>
            <a:r>
              <a:rPr lang="en-US" b="1" dirty="0" smtClean="0"/>
              <a:t>button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b="1" dirty="0" smtClean="0"/>
              <a:t>You </a:t>
            </a:r>
            <a:r>
              <a:rPr lang="en-US" b="1" dirty="0"/>
              <a:t>can check the status of the processing in the </a:t>
            </a:r>
            <a:r>
              <a:rPr lang="en-US" b="1" dirty="0" smtClean="0"/>
              <a:t>Processing </a:t>
            </a:r>
            <a:r>
              <a:rPr lang="en-US" b="1" dirty="0"/>
              <a:t>window</a:t>
            </a:r>
            <a:r>
              <a:rPr lang="en-US" b="1" dirty="0" smtClean="0"/>
              <a:t>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b="1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b="1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endParaRPr lang="en-US" b="1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b="1" dirty="0"/>
              <a:t>Once the processing is finished check the output</a:t>
            </a:r>
            <a:r>
              <a:rPr lang="en-US" b="1" dirty="0" smtClean="0"/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 startAt="7"/>
            </a:pPr>
            <a:r>
              <a:rPr lang="en-US" b="1" dirty="0" smtClean="0"/>
              <a:t>Repeat the procedure for all the years between 2004 and 2015 and for 2017</a:t>
            </a:r>
            <a:endParaRPr lang="en-US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3973" t="12003" r="23973" b="17373"/>
          <a:stretch/>
        </p:blipFill>
        <p:spPr>
          <a:xfrm>
            <a:off x="4256260" y="2592888"/>
            <a:ext cx="4136180" cy="31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86581"/>
            <a:ext cx="81442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climatology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/>
              <a:t>Open QGIS</a:t>
            </a:r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" y="2102511"/>
            <a:ext cx="8028640" cy="45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86581"/>
            <a:ext cx="81442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climatology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 startAt="2"/>
            </a:pPr>
            <a:r>
              <a:rPr lang="en-US" sz="2000" b="1" dirty="0" smtClean="0"/>
              <a:t>Drag</a:t>
            </a:r>
            <a:r>
              <a:rPr lang="en-US" sz="2000" b="1" dirty="0" smtClean="0"/>
              <a:t> </a:t>
            </a:r>
            <a:r>
              <a:rPr lang="en-US" sz="2000" b="1" dirty="0"/>
              <a:t>the LSASAF files converted to </a:t>
            </a:r>
            <a:r>
              <a:rPr lang="en-US" sz="2000" b="1" dirty="0" err="1"/>
              <a:t>geotiff</a:t>
            </a:r>
            <a:r>
              <a:rPr lang="en-US" sz="2000" b="1" dirty="0"/>
              <a:t> </a:t>
            </a:r>
            <a:r>
              <a:rPr lang="en-US" sz="2000" b="1" dirty="0" smtClean="0"/>
              <a:t>into </a:t>
            </a:r>
            <a:r>
              <a:rPr lang="en-US" sz="2000" b="1" dirty="0"/>
              <a:t>Qgis3) </a:t>
            </a:r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7" y="2187259"/>
            <a:ext cx="774259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06" y="912619"/>
            <a:ext cx="8357759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Procedure</a:t>
            </a:r>
            <a:endParaRPr lang="en-US" sz="3200" b="1" dirty="0">
              <a:solidFill>
                <a:srgbClr val="20C4F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9872" y="1386581"/>
            <a:ext cx="81442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Producing monthly climatology 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65125" indent="-365125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</a:pPr>
            <a:r>
              <a:rPr lang="en-GB" sz="2000" b="1" dirty="0" smtClean="0"/>
              <a:t>Select the colours in layer figure (double click – red arrow)</a:t>
            </a:r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9" y="2207579"/>
            <a:ext cx="7742591" cy="4352921"/>
          </a:xfrm>
          <a:prstGeom prst="rect">
            <a:avLst/>
          </a:prstGeom>
        </p:spPr>
      </p:pic>
      <p:cxnSp>
        <p:nvCxnSpPr>
          <p:cNvPr id="7" name="Conexão reta unidirecional 6"/>
          <p:cNvCxnSpPr/>
          <p:nvPr/>
        </p:nvCxnSpPr>
        <p:spPr>
          <a:xfrm>
            <a:off x="248478" y="4472609"/>
            <a:ext cx="685800" cy="705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419</Words>
  <Application>Microsoft Office PowerPoint</Application>
  <PresentationFormat>Apresentação no Ecrã (4:3)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1_Custom Design</vt:lpstr>
      <vt:lpstr>Drought impact on vegetation Activity (FVC) </vt:lpstr>
      <vt:lpstr>Motivation</vt:lpstr>
      <vt:lpstr>Procedure</vt:lpstr>
      <vt:lpstr>Procedure</vt:lpstr>
      <vt:lpstr>Procedure</vt:lpstr>
      <vt:lpstr>Procedure</vt:lpstr>
      <vt:lpstr>Procedure</vt:lpstr>
      <vt:lpstr>Procedure</vt:lpstr>
      <vt:lpstr>Procedure</vt:lpstr>
      <vt:lpstr>Procedure</vt:lpstr>
      <vt:lpstr>Procedure</vt:lpstr>
      <vt:lpstr>Procedure</vt:lpstr>
      <vt:lpstr>Procedure</vt:lpstr>
      <vt:lpstr>Procedure</vt:lpstr>
      <vt:lpstr>Final Result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Hnxgmnbmbmb gm mgm gf</dc:title>
  <dc:creator>Catarina w</dc:creator>
  <cp:lastModifiedBy>Utilizador do Windows</cp:lastModifiedBy>
  <cp:revision>46</cp:revision>
  <dcterms:created xsi:type="dcterms:W3CDTF">2017-03-20T16:08:01Z</dcterms:created>
  <dcterms:modified xsi:type="dcterms:W3CDTF">2018-08-02T13:23:58Z</dcterms:modified>
</cp:coreProperties>
</file>