
<file path=[Content_Types].xml><?xml version="1.0" encoding="utf-8"?>
<Types xmlns="http://schemas.openxmlformats.org/package/2006/content-types">
  <Default Extension="emf" ContentType="image/x-emf"/>
  <Default Extension="wmv" ContentType="video/unknown"/>
  <Default Extension="jpeg" ContentType="image/jpeg"/>
  <Default Extension="xml" ContentType="application/xml"/>
  <Default Extension="mp4" ContentType="video/unknown"/>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43" r:id="rId2"/>
    <p:sldId id="368" r:id="rId3"/>
    <p:sldId id="369" r:id="rId4"/>
    <p:sldId id="374" r:id="rId5"/>
    <p:sldId id="370" r:id="rId6"/>
    <p:sldId id="372" r:id="rId7"/>
    <p:sldId id="373" r:id="rId8"/>
    <p:sldId id="378" r:id="rId9"/>
    <p:sldId id="379" r:id="rId10"/>
    <p:sldId id="395" r:id="rId11"/>
    <p:sldId id="391" r:id="rId12"/>
    <p:sldId id="392" r:id="rId13"/>
    <p:sldId id="393" r:id="rId14"/>
    <p:sldId id="398" r:id="rId15"/>
    <p:sldId id="394" r:id="rId16"/>
    <p:sldId id="401" r:id="rId17"/>
    <p:sldId id="360" r:id="rId18"/>
    <p:sldId id="351" r:id="rId19"/>
    <p:sldId id="349" r:id="rId20"/>
    <p:sldId id="350" r:id="rId21"/>
    <p:sldId id="366" r:id="rId22"/>
    <p:sldId id="400" r:id="rId23"/>
    <p:sldId id="399" r:id="rId24"/>
    <p:sldId id="365" r:id="rId25"/>
    <p:sldId id="364" r:id="rId26"/>
    <p:sldId id="402" r:id="rId27"/>
    <p:sldId id="380" r:id="rId28"/>
    <p:sldId id="325" r:id="rId29"/>
    <p:sldId id="382" r:id="rId30"/>
    <p:sldId id="383" r:id="rId31"/>
    <p:sldId id="386" r:id="rId32"/>
    <p:sldId id="387" r:id="rId33"/>
    <p:sldId id="396" r:id="rId34"/>
    <p:sldId id="397" r:id="rId35"/>
    <p:sldId id="40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FE2"/>
    <a:srgbClr val="0000FF"/>
    <a:srgbClr val="777777"/>
    <a:srgbClr val="F67878"/>
    <a:srgbClr val="003300"/>
    <a:srgbClr val="000066"/>
    <a:srgbClr val="000099"/>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84105" autoAdjust="0"/>
  </p:normalViewPr>
  <p:slideViewPr>
    <p:cSldViewPr>
      <p:cViewPr>
        <p:scale>
          <a:sx n="70" d="100"/>
          <a:sy n="70" d="100"/>
        </p:scale>
        <p:origin x="-2008"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wexu:Dropbox:LSA_SAF_work:MACC:SAfr_SEVIRI_MODIS_20140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wexu:Dropbox:LSA_SAF_work:MACC:SAfr_SEVIRI_MODIS_20140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351077343607"/>
          <c:y val="0.0421393841166937"/>
          <c:w val="0.619209631843841"/>
          <c:h val="0.762247603976569"/>
        </c:manualLayout>
      </c:layout>
      <c:lineChart>
        <c:grouping val="standard"/>
        <c:varyColors val="0"/>
        <c:ser>
          <c:idx val="0"/>
          <c:order val="0"/>
          <c:tx>
            <c:strRef>
              <c:f>Sheet2!$A$2</c:f>
              <c:strCache>
                <c:ptCount val="1"/>
                <c:pt idx="0">
                  <c:v>Total detection</c:v>
                </c:pt>
              </c:strCache>
            </c:strRef>
          </c:tx>
          <c:spPr>
            <a:ln w="34925" cap="rnd">
              <a:solidFill>
                <a:schemeClr val="accent1"/>
              </a:solidFill>
              <a:prstDash val="sysDot"/>
              <a:round/>
            </a:ln>
            <a:effectLst>
              <a:outerShdw blurRad="40000" dist="23000" dir="5400000" rotWithShape="0">
                <a:srgbClr val="000000">
                  <a:alpha val="35000"/>
                </a:srgbClr>
              </a:outerShdw>
            </a:effectLst>
          </c:spPr>
          <c:marker>
            <c:symbol val="circle"/>
            <c:size val="10"/>
          </c:marker>
          <c:cat>
            <c:strRef>
              <c:f>Sheet2!$B$1:$E$1</c:f>
              <c:strCache>
                <c:ptCount val="4"/>
                <c:pt idx="0">
                  <c:v>FRP-PIXEL</c:v>
                </c:pt>
                <c:pt idx="1">
                  <c:v>ABBA</c:v>
                </c:pt>
                <c:pt idx="2">
                  <c:v>FDeM</c:v>
                </c:pt>
                <c:pt idx="3">
                  <c:v>FIR</c:v>
                </c:pt>
              </c:strCache>
            </c:strRef>
          </c:cat>
          <c:val>
            <c:numRef>
              <c:f>Sheet2!$B$2:$E$2</c:f>
              <c:numCache>
                <c:formatCode>#,##0</c:formatCode>
                <c:ptCount val="4"/>
                <c:pt idx="0">
                  <c:v>26113.0</c:v>
                </c:pt>
                <c:pt idx="1">
                  <c:v>18547.0</c:v>
                </c:pt>
                <c:pt idx="2">
                  <c:v>8262.0</c:v>
                </c:pt>
                <c:pt idx="3">
                  <c:v>5661.0</c:v>
                </c:pt>
              </c:numCache>
            </c:numRef>
          </c:val>
          <c:smooth val="0"/>
        </c:ser>
        <c:dLbls>
          <c:showLegendKey val="0"/>
          <c:showVal val="0"/>
          <c:showCatName val="0"/>
          <c:showSerName val="0"/>
          <c:showPercent val="0"/>
          <c:showBubbleSize val="0"/>
        </c:dLbls>
        <c:hiLowLines>
          <c:spPr>
            <a:ln w="9525" cap="flat" cmpd="sng" algn="ctr">
              <a:solidFill>
                <a:schemeClr val="lt1"/>
              </a:solidFill>
              <a:round/>
            </a:ln>
            <a:effectLst/>
          </c:spPr>
        </c:hiLowLines>
        <c:marker val="1"/>
        <c:smooth val="0"/>
        <c:axId val="2139050184"/>
        <c:axId val="2139052568"/>
      </c:lineChart>
      <c:lineChart>
        <c:grouping val="standard"/>
        <c:varyColors val="0"/>
        <c:ser>
          <c:idx val="1"/>
          <c:order val="1"/>
          <c:tx>
            <c:strRef>
              <c:f>Sheet2!$A$3</c:f>
              <c:strCache>
                <c:ptCount val="1"/>
                <c:pt idx="0">
                  <c:v>Omission error (percent)</c:v>
                </c:pt>
              </c:strCache>
            </c:strRef>
          </c:tx>
          <c:spPr>
            <a:ln w="34925" cap="rnd">
              <a:solidFill>
                <a:srgbClr val="FF0000"/>
              </a:solidFill>
              <a:prstDash val="sysDash"/>
              <a:round/>
            </a:ln>
            <a:effectLst>
              <a:outerShdw blurRad="40000" dist="23000" dir="5400000" rotWithShape="0">
                <a:srgbClr val="000000">
                  <a:alpha val="35000"/>
                </a:srgbClr>
              </a:outerShdw>
            </a:effectLst>
          </c:spPr>
          <c:marker>
            <c:symbol val="circle"/>
            <c:size val="10"/>
            <c:spPr>
              <a:solidFill>
                <a:srgbClr val="FF0000"/>
              </a:solidFill>
              <a:ln>
                <a:noFill/>
              </a:ln>
            </c:spPr>
          </c:marker>
          <c:cat>
            <c:strRef>
              <c:f>Sheet2!$B$1:$E$1</c:f>
              <c:strCache>
                <c:ptCount val="4"/>
                <c:pt idx="0">
                  <c:v>FRP-PIXEL</c:v>
                </c:pt>
                <c:pt idx="1">
                  <c:v>ABBA</c:v>
                </c:pt>
                <c:pt idx="2">
                  <c:v>FDeM</c:v>
                </c:pt>
                <c:pt idx="3">
                  <c:v>FIR</c:v>
                </c:pt>
              </c:strCache>
            </c:strRef>
          </c:cat>
          <c:val>
            <c:numRef>
              <c:f>Sheet2!$B$3:$E$3</c:f>
              <c:numCache>
                <c:formatCode>General</c:formatCode>
                <c:ptCount val="4"/>
                <c:pt idx="0">
                  <c:v>77.0</c:v>
                </c:pt>
                <c:pt idx="1">
                  <c:v>84.0</c:v>
                </c:pt>
                <c:pt idx="2">
                  <c:v>92.0</c:v>
                </c:pt>
                <c:pt idx="3">
                  <c:v>95.0</c:v>
                </c:pt>
              </c:numCache>
            </c:numRef>
          </c:val>
          <c:smooth val="0"/>
        </c:ser>
        <c:dLbls>
          <c:showLegendKey val="0"/>
          <c:showVal val="0"/>
          <c:showCatName val="0"/>
          <c:showSerName val="0"/>
          <c:showPercent val="0"/>
          <c:showBubbleSize val="0"/>
        </c:dLbls>
        <c:hiLowLines>
          <c:spPr>
            <a:ln w="9525" cap="flat" cmpd="sng" algn="ctr">
              <a:solidFill>
                <a:schemeClr val="lt1"/>
              </a:solidFill>
              <a:round/>
            </a:ln>
            <a:effectLst/>
          </c:spPr>
        </c:hiLowLines>
        <c:marker val="1"/>
        <c:smooth val="0"/>
        <c:axId val="2139033160"/>
        <c:axId val="2139026616"/>
      </c:lineChart>
      <c:catAx>
        <c:axId val="213905018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2139052568"/>
        <c:crosses val="autoZero"/>
        <c:auto val="1"/>
        <c:lblAlgn val="ctr"/>
        <c:lblOffset val="100"/>
        <c:noMultiLvlLbl val="0"/>
      </c:catAx>
      <c:valAx>
        <c:axId val="2139052568"/>
        <c:scaling>
          <c:orientation val="minMax"/>
        </c:scaling>
        <c:delete val="0"/>
        <c:axPos val="l"/>
        <c:majorGridlines>
          <c:spPr>
            <a:ln w="9525" cap="flat" cmpd="sng" algn="ctr">
              <a:solidFill>
                <a:schemeClr val="bg1">
                  <a:alpha val="50000"/>
                </a:schemeClr>
              </a:solidFill>
              <a:round/>
            </a:ln>
            <a:effectLst/>
          </c:spPr>
        </c:majorGridlines>
        <c:title>
          <c:tx>
            <c:rich>
              <a:bodyPr rot="-5400000" spcFirstLastPara="1" vertOverflow="ellipsis" vert="horz" wrap="square" anchor="ctr" anchorCtr="1"/>
              <a:lstStyle/>
              <a:p>
                <a:pPr>
                  <a:defRPr sz="2000" b="1" i="0" u="none" strike="noStrike" kern="1200" cap="none" baseline="0">
                    <a:solidFill>
                      <a:schemeClr val="tx2">
                        <a:lumMod val="60000"/>
                        <a:lumOff val="40000"/>
                      </a:schemeClr>
                    </a:solidFill>
                    <a:latin typeface="+mn-lt"/>
                    <a:ea typeface="+mn-ea"/>
                    <a:cs typeface="+mn-cs"/>
                  </a:defRPr>
                </a:pPr>
                <a:r>
                  <a:rPr lang="en-US" sz="2000" cap="none" baseline="0" dirty="0" smtClean="0">
                    <a:solidFill>
                      <a:schemeClr val="tx2">
                        <a:lumMod val="60000"/>
                        <a:lumOff val="40000"/>
                      </a:schemeClr>
                    </a:solidFill>
                  </a:rPr>
                  <a:t>SEVIRI Fire Pixel Count</a:t>
                </a:r>
                <a:endParaRPr lang="en-US" sz="2000" cap="none" baseline="0" dirty="0">
                  <a:solidFill>
                    <a:schemeClr val="tx2">
                      <a:lumMod val="60000"/>
                      <a:lumOff val="40000"/>
                    </a:schemeClr>
                  </a:solidFill>
                </a:endParaRPr>
              </a:p>
            </c:rich>
          </c:tx>
          <c:layout>
            <c:manualLayout>
              <c:xMode val="edge"/>
              <c:yMode val="edge"/>
              <c:x val="0.0274172890643178"/>
              <c:y val="0.143091475424308"/>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2">
                    <a:lumMod val="60000"/>
                    <a:lumOff val="40000"/>
                  </a:schemeClr>
                </a:solidFill>
                <a:latin typeface="+mn-lt"/>
                <a:ea typeface="+mn-ea"/>
                <a:cs typeface="+mn-cs"/>
              </a:defRPr>
            </a:pPr>
            <a:endParaRPr lang="en-US"/>
          </a:p>
        </c:txPr>
        <c:crossAx val="2139050184"/>
        <c:crosses val="autoZero"/>
        <c:crossBetween val="between"/>
      </c:valAx>
      <c:valAx>
        <c:axId val="2139026616"/>
        <c:scaling>
          <c:orientation val="minMax"/>
          <c:min val="50.0"/>
        </c:scaling>
        <c:delete val="0"/>
        <c:axPos val="r"/>
        <c:title>
          <c:tx>
            <c:rich>
              <a:bodyPr rot="-5400000" spcFirstLastPara="1" vertOverflow="ellipsis" vert="horz" wrap="square" anchor="ctr" anchorCtr="1"/>
              <a:lstStyle/>
              <a:p>
                <a:pPr>
                  <a:defRPr sz="2200" b="1" i="0" u="none" strike="noStrike" kern="1200" cap="none" baseline="0">
                    <a:solidFill>
                      <a:srgbClr val="FF0000"/>
                    </a:solidFill>
                    <a:latin typeface="+mn-lt"/>
                    <a:ea typeface="+mn-ea"/>
                    <a:cs typeface="+mn-cs"/>
                  </a:defRPr>
                </a:pPr>
                <a:r>
                  <a:rPr lang="en-US" sz="2200" cap="none" baseline="0" dirty="0" smtClean="0">
                    <a:solidFill>
                      <a:srgbClr val="FF0000"/>
                    </a:solidFill>
                  </a:rPr>
                  <a:t>Omission Error (%)</a:t>
                </a:r>
                <a:endParaRPr lang="en-US" sz="2200" cap="none" baseline="0" dirty="0">
                  <a:solidFill>
                    <a:srgbClr val="FF0000"/>
                  </a:solidFill>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rgbClr val="FF0000"/>
                </a:solidFill>
                <a:latin typeface="+mn-lt"/>
                <a:ea typeface="+mn-ea"/>
                <a:cs typeface="+mn-cs"/>
              </a:defRPr>
            </a:pPr>
            <a:endParaRPr lang="en-US"/>
          </a:p>
        </c:txPr>
        <c:crossAx val="2139033160"/>
        <c:crosses val="max"/>
        <c:crossBetween val="between"/>
        <c:majorUnit val="10.0"/>
      </c:valAx>
      <c:catAx>
        <c:axId val="2139033160"/>
        <c:scaling>
          <c:orientation val="minMax"/>
        </c:scaling>
        <c:delete val="1"/>
        <c:axPos val="b"/>
        <c:numFmt formatCode="General" sourceLinked="1"/>
        <c:majorTickMark val="none"/>
        <c:minorTickMark val="none"/>
        <c:tickLblPos val="none"/>
        <c:crossAx val="2139026616"/>
        <c:crosses val="autoZero"/>
        <c:auto val="1"/>
        <c:lblAlgn val="ctr"/>
        <c:lblOffset val="100"/>
        <c:noMultiLvlLbl val="0"/>
      </c:catAx>
      <c:spPr>
        <a:noFill/>
        <a:ln>
          <a:solidFill>
            <a:schemeClr val="bg1">
              <a:alpha val="50000"/>
            </a:schemeClr>
          </a:solidFill>
        </a:ln>
        <a:effectLst/>
      </c:spPr>
    </c:plotArea>
    <c:legend>
      <c:legendPos val="b"/>
      <c:layout>
        <c:manualLayout>
          <c:xMode val="edge"/>
          <c:yMode val="edge"/>
          <c:x val="0.187183080286677"/>
          <c:y val="0.917947812518267"/>
          <c:w val="0.713476456616475"/>
          <c:h val="0.0770019365403127"/>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tx1"/>
    </a:solid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06473473603"/>
          <c:y val="0.0440944881889764"/>
          <c:w val="0.723245127145992"/>
          <c:h val="0.782898940649368"/>
        </c:manualLayout>
      </c:layout>
      <c:lineChart>
        <c:grouping val="standard"/>
        <c:varyColors val="0"/>
        <c:ser>
          <c:idx val="0"/>
          <c:order val="0"/>
          <c:tx>
            <c:strRef>
              <c:f>Sheet1!$A$2</c:f>
              <c:strCache>
                <c:ptCount val="1"/>
                <c:pt idx="0">
                  <c:v>Total detection</c:v>
                </c:pt>
              </c:strCache>
            </c:strRef>
          </c:tx>
          <c:spPr>
            <a:ln w="34925" cap="rnd">
              <a:solidFill>
                <a:schemeClr val="accent1"/>
              </a:solidFill>
              <a:round/>
            </a:ln>
            <a:effectLst>
              <a:outerShdw blurRad="40000" dist="23000" dir="5400000" rotWithShape="0">
                <a:srgbClr val="000000">
                  <a:alpha val="35000"/>
                </a:srgbClr>
              </a:outerShdw>
            </a:effectLst>
          </c:spPr>
          <c:marker>
            <c:symbol val="square"/>
            <c:size val="10"/>
          </c:marker>
          <c:cat>
            <c:strRef>
              <c:f>Sheet1!$B$1:$E$1</c:f>
              <c:strCache>
                <c:ptCount val="4"/>
                <c:pt idx="0">
                  <c:v>FRP-PIXEL</c:v>
                </c:pt>
                <c:pt idx="1">
                  <c:v>WFABBA</c:v>
                </c:pt>
                <c:pt idx="2">
                  <c:v>FDeM</c:v>
                </c:pt>
                <c:pt idx="3">
                  <c:v>FIR</c:v>
                </c:pt>
              </c:strCache>
            </c:strRef>
          </c:cat>
          <c:val>
            <c:numRef>
              <c:f>Sheet1!$B$2:$E$2</c:f>
              <c:numCache>
                <c:formatCode>General</c:formatCode>
                <c:ptCount val="4"/>
                <c:pt idx="0">
                  <c:v>33414.0</c:v>
                </c:pt>
                <c:pt idx="1">
                  <c:v>13008.0</c:v>
                </c:pt>
                <c:pt idx="2">
                  <c:v>7664.0</c:v>
                </c:pt>
                <c:pt idx="3">
                  <c:v>7151.0</c:v>
                </c:pt>
              </c:numCache>
            </c:numRef>
          </c:val>
          <c:smooth val="0"/>
        </c:ser>
        <c:ser>
          <c:idx val="1"/>
          <c:order val="1"/>
          <c:tx>
            <c:strRef>
              <c:f>Sheet1!$A$3</c:f>
              <c:strCache>
                <c:ptCount val="1"/>
                <c:pt idx="0">
                  <c:v>Confirmed by MODIS</c:v>
                </c:pt>
              </c:strCache>
            </c:strRef>
          </c:tx>
          <c:spPr>
            <a:ln w="34925" cap="rnd">
              <a:solidFill>
                <a:schemeClr val="accent1"/>
              </a:solidFill>
              <a:prstDash val="sysDash"/>
              <a:round/>
            </a:ln>
            <a:effectLst>
              <a:outerShdw blurRad="40000" dist="23000" dir="5400000" rotWithShape="0">
                <a:srgbClr val="000000">
                  <a:alpha val="35000"/>
                </a:srgbClr>
              </a:outerShdw>
            </a:effectLst>
          </c:spPr>
          <c:marker>
            <c:symbol val="diamond"/>
            <c:size val="10"/>
            <c:spPr>
              <a:solidFill>
                <a:schemeClr val="accent1"/>
              </a:solidFill>
              <a:ln>
                <a:solidFill>
                  <a:schemeClr val="accent1"/>
                </a:solidFill>
              </a:ln>
            </c:spPr>
          </c:marker>
          <c:cat>
            <c:strRef>
              <c:f>Sheet1!$B$1:$E$1</c:f>
              <c:strCache>
                <c:ptCount val="4"/>
                <c:pt idx="0">
                  <c:v>FRP-PIXEL</c:v>
                </c:pt>
                <c:pt idx="1">
                  <c:v>WFABBA</c:v>
                </c:pt>
                <c:pt idx="2">
                  <c:v>FDeM</c:v>
                </c:pt>
                <c:pt idx="3">
                  <c:v>FIR</c:v>
                </c:pt>
              </c:strCache>
            </c:strRef>
          </c:cat>
          <c:val>
            <c:numRef>
              <c:f>Sheet1!$B$3:$E$3</c:f>
              <c:numCache>
                <c:formatCode>General</c:formatCode>
                <c:ptCount val="4"/>
                <c:pt idx="0">
                  <c:v>29037.0</c:v>
                </c:pt>
                <c:pt idx="1">
                  <c:v>12284.0</c:v>
                </c:pt>
                <c:pt idx="2">
                  <c:v>7260.0</c:v>
                </c:pt>
                <c:pt idx="3">
                  <c:v>6730.0</c:v>
                </c:pt>
              </c:numCache>
            </c:numRef>
          </c:val>
          <c:smooth val="0"/>
        </c:ser>
        <c:dLbls>
          <c:showLegendKey val="0"/>
          <c:showVal val="0"/>
          <c:showCatName val="0"/>
          <c:showSerName val="0"/>
          <c:showPercent val="0"/>
          <c:showBubbleSize val="0"/>
        </c:dLbls>
        <c:marker val="1"/>
        <c:smooth val="0"/>
        <c:axId val="2138160744"/>
        <c:axId val="2138164360"/>
      </c:lineChart>
      <c:lineChart>
        <c:grouping val="standard"/>
        <c:varyColors val="0"/>
        <c:ser>
          <c:idx val="2"/>
          <c:order val="2"/>
          <c:tx>
            <c:strRef>
              <c:f>Sheet1!$A$4</c:f>
              <c:strCache>
                <c:ptCount val="1"/>
                <c:pt idx="0">
                  <c:v>Commission error (percent)</c:v>
                </c:pt>
              </c:strCache>
            </c:strRef>
          </c:tx>
          <c:spPr>
            <a:ln w="34925" cap="rnd">
              <a:solidFill>
                <a:srgbClr val="FF0000"/>
              </a:solidFill>
              <a:prstDash val="sysDot"/>
              <a:round/>
            </a:ln>
            <a:effectLst>
              <a:outerShdw blurRad="40000" dist="23000" dir="5400000" rotWithShape="0">
                <a:srgbClr val="000000">
                  <a:alpha val="35000"/>
                </a:srgbClr>
              </a:outerShdw>
            </a:effectLst>
          </c:spPr>
          <c:marker>
            <c:symbol val="triangle"/>
            <c:size val="10"/>
            <c:spPr>
              <a:solidFill>
                <a:srgbClr val="FF0000"/>
              </a:solidFill>
              <a:ln>
                <a:solidFill>
                  <a:srgbClr val="FF0000"/>
                </a:solidFill>
              </a:ln>
            </c:spPr>
          </c:marker>
          <c:cat>
            <c:strRef>
              <c:f>Sheet1!$B$1:$E$1</c:f>
              <c:strCache>
                <c:ptCount val="4"/>
                <c:pt idx="0">
                  <c:v>FRP-PIXEL</c:v>
                </c:pt>
                <c:pt idx="1">
                  <c:v>WFABBA</c:v>
                </c:pt>
                <c:pt idx="2">
                  <c:v>FDeM</c:v>
                </c:pt>
                <c:pt idx="3">
                  <c:v>FIR</c:v>
                </c:pt>
              </c:strCache>
            </c:strRef>
          </c:cat>
          <c:val>
            <c:numRef>
              <c:f>Sheet1!$B$4:$E$4</c:f>
              <c:numCache>
                <c:formatCode>General</c:formatCode>
                <c:ptCount val="4"/>
                <c:pt idx="0">
                  <c:v>13.0</c:v>
                </c:pt>
                <c:pt idx="1">
                  <c:v>6.0</c:v>
                </c:pt>
                <c:pt idx="2">
                  <c:v>5.0</c:v>
                </c:pt>
                <c:pt idx="3">
                  <c:v>6.0</c:v>
                </c:pt>
              </c:numCache>
            </c:numRef>
          </c:val>
          <c:smooth val="0"/>
        </c:ser>
        <c:dLbls>
          <c:showLegendKey val="0"/>
          <c:showVal val="0"/>
          <c:showCatName val="0"/>
          <c:showSerName val="0"/>
          <c:showPercent val="0"/>
          <c:showBubbleSize val="0"/>
        </c:dLbls>
        <c:hiLowLines>
          <c:spPr>
            <a:ln w="9525" cap="flat" cmpd="sng" algn="ctr">
              <a:solidFill>
                <a:schemeClr val="lt1"/>
              </a:solidFill>
              <a:round/>
            </a:ln>
            <a:effectLst/>
          </c:spPr>
        </c:hiLowLines>
        <c:marker val="1"/>
        <c:smooth val="0"/>
        <c:axId val="2138177944"/>
        <c:axId val="2138171240"/>
      </c:lineChart>
      <c:catAx>
        <c:axId val="213816074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en-US"/>
          </a:p>
        </c:txPr>
        <c:crossAx val="2138164360"/>
        <c:crosses val="autoZero"/>
        <c:auto val="1"/>
        <c:lblAlgn val="ctr"/>
        <c:lblOffset val="100"/>
        <c:noMultiLvlLbl val="0"/>
      </c:catAx>
      <c:valAx>
        <c:axId val="2138164360"/>
        <c:scaling>
          <c:orientation val="minMax"/>
        </c:scaling>
        <c:delete val="0"/>
        <c:axPos val="l"/>
        <c:majorGridlines>
          <c:spPr>
            <a:ln w="9525" cap="flat" cmpd="sng" algn="ctr">
              <a:solidFill>
                <a:schemeClr val="bg1">
                  <a:alpha val="50000"/>
                </a:schemeClr>
              </a:solidFill>
              <a:round/>
            </a:ln>
            <a:effectLst/>
          </c:spPr>
        </c:majorGridlines>
        <c:title>
          <c:tx>
            <c:rich>
              <a:bodyPr rot="-5400000" spcFirstLastPara="1" vertOverflow="ellipsis" vert="horz" wrap="square" anchor="ctr" anchorCtr="1"/>
              <a:lstStyle/>
              <a:p>
                <a:pPr>
                  <a:defRPr sz="2400" b="1" i="0" u="none" strike="noStrike" kern="1200" cap="all" baseline="0">
                    <a:solidFill>
                      <a:schemeClr val="accent1"/>
                    </a:solidFill>
                    <a:latin typeface="+mn-lt"/>
                    <a:ea typeface="+mn-ea"/>
                    <a:cs typeface="+mn-cs"/>
                  </a:defRPr>
                </a:pPr>
                <a:r>
                  <a:rPr lang="en-US" sz="2400" dirty="0">
                    <a:solidFill>
                      <a:schemeClr val="accent1"/>
                    </a:solidFill>
                  </a:rPr>
                  <a:t>SEVIRI fire pixels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1"/>
                </a:solidFill>
                <a:latin typeface="+mn-lt"/>
                <a:ea typeface="+mn-ea"/>
                <a:cs typeface="+mn-cs"/>
              </a:defRPr>
            </a:pPr>
            <a:endParaRPr lang="en-US"/>
          </a:p>
        </c:txPr>
        <c:crossAx val="2138160744"/>
        <c:crosses val="autoZero"/>
        <c:crossBetween val="between"/>
      </c:valAx>
      <c:valAx>
        <c:axId val="2138171240"/>
        <c:scaling>
          <c:orientation val="minMax"/>
          <c:max val="30.0"/>
        </c:scaling>
        <c:delete val="0"/>
        <c:axPos val="r"/>
        <c:title>
          <c:tx>
            <c:rich>
              <a:bodyPr rot="-5400000" spcFirstLastPara="1" vertOverflow="ellipsis" vert="horz" wrap="square" anchor="ctr" anchorCtr="1"/>
              <a:lstStyle/>
              <a:p>
                <a:pPr>
                  <a:defRPr sz="2000" b="1" i="0" u="none" strike="noStrike" kern="1200" cap="all" baseline="0">
                    <a:solidFill>
                      <a:srgbClr val="FF0000"/>
                    </a:solidFill>
                    <a:latin typeface="+mn-lt"/>
                    <a:ea typeface="+mn-ea"/>
                    <a:cs typeface="+mn-cs"/>
                  </a:defRPr>
                </a:pPr>
                <a:r>
                  <a:rPr lang="en-US" sz="2000" dirty="0" smtClean="0">
                    <a:solidFill>
                      <a:srgbClr val="FF0000"/>
                    </a:solidFill>
                  </a:rPr>
                  <a:t>Commission</a:t>
                </a:r>
                <a:r>
                  <a:rPr lang="en-US" sz="2000" baseline="0" dirty="0" smtClean="0">
                    <a:solidFill>
                      <a:srgbClr val="FF0000"/>
                    </a:solidFill>
                  </a:rPr>
                  <a:t> Error (%)</a:t>
                </a:r>
                <a:endParaRPr lang="en-US" sz="2000" dirty="0">
                  <a:solidFill>
                    <a:srgbClr val="FF0000"/>
                  </a:solidFill>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FF0000"/>
                </a:solidFill>
                <a:latin typeface="+mn-lt"/>
                <a:ea typeface="+mn-ea"/>
                <a:cs typeface="+mn-cs"/>
              </a:defRPr>
            </a:pPr>
            <a:endParaRPr lang="en-US"/>
          </a:p>
        </c:txPr>
        <c:crossAx val="2138177944"/>
        <c:crosses val="max"/>
        <c:crossBetween val="between"/>
      </c:valAx>
      <c:catAx>
        <c:axId val="2138177944"/>
        <c:scaling>
          <c:orientation val="minMax"/>
        </c:scaling>
        <c:delete val="1"/>
        <c:axPos val="b"/>
        <c:numFmt formatCode="General" sourceLinked="1"/>
        <c:majorTickMark val="none"/>
        <c:minorTickMark val="none"/>
        <c:tickLblPos val="none"/>
        <c:crossAx val="2138171240"/>
        <c:crosses val="autoZero"/>
        <c:auto val="1"/>
        <c:lblAlgn val="ctr"/>
        <c:lblOffset val="100"/>
        <c:noMultiLvlLbl val="0"/>
      </c:catAx>
      <c:spPr>
        <a:noFill/>
        <a:ln>
          <a:solidFill>
            <a:schemeClr val="bg1"/>
          </a:solidFill>
        </a:ln>
        <a:effectLst/>
      </c:spPr>
    </c:plotArea>
    <c:legend>
      <c:legendPos val="b"/>
      <c:layout>
        <c:manualLayout>
          <c:xMode val="edge"/>
          <c:yMode val="edge"/>
          <c:x val="0.393839808119112"/>
          <c:y val="0.0557270653336844"/>
          <c:w val="0.476955201490351"/>
          <c:h val="0.33811806298539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tx1"/>
    </a:solid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A82E84-5BB6-4D12-A973-AEB3BDE84B22}" type="datetimeFigureOut">
              <a:rPr lang="en-GB" smtClean="0"/>
              <a:pPr/>
              <a:t>17/09/2017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BF72BB-F678-455B-8938-6A112CD96DFC}" type="slidenum">
              <a:rPr lang="en-GB" smtClean="0"/>
              <a:pPr/>
              <a:t>‹#›</a:t>
            </a:fld>
            <a:endParaRPr lang="en-GB"/>
          </a:p>
        </p:txBody>
      </p:sp>
    </p:spTree>
    <p:extLst>
      <p:ext uri="{BB962C8B-B14F-4D97-AF65-F5344CB8AC3E}">
        <p14:creationId xmlns:p14="http://schemas.microsoft.com/office/powerpoint/2010/main" val="785853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cbi.nlm.nih.gov/pmc/articles/PMC4219417/" TargetMode="External"/><Relationship Id="rId4" Type="http://schemas.openxmlformats.org/officeDocument/2006/relationships/hyperlink" Target="http://en.wikipedia.org/wiki/Munich_Re" TargetMode="External"/><Relationship Id="rId5" Type="http://schemas.openxmlformats.org/officeDocument/2006/relationships/hyperlink" Target="http://en.wikipedia.org/wiki/2010_Russian_wildfires"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BF72BB-F678-455B-8938-6A112CD96DFC}" type="slidenum">
              <a:rPr lang="en-GB" smtClean="0"/>
              <a:pPr/>
              <a:t>1</a:t>
            </a:fld>
            <a:endParaRPr lang="en-GB"/>
          </a:p>
        </p:txBody>
      </p:sp>
    </p:spTree>
    <p:extLst>
      <p:ext uri="{BB962C8B-B14F-4D97-AF65-F5344CB8AC3E}">
        <p14:creationId xmlns:p14="http://schemas.microsoft.com/office/powerpoint/2010/main" val="108776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200" b="0" i="0" kern="1200" dirty="0" smtClean="0">
                <a:solidFill>
                  <a:schemeClr val="tx1"/>
                </a:solidFill>
                <a:latin typeface="+mn-lt"/>
                <a:ea typeface="+mn-ea"/>
                <a:cs typeface="+mn-cs"/>
              </a:rPr>
              <a:t>Mounting evidence suggests that air pollution contributes to the large global burden of respiratory and allergic diseases including asthma, chronic obstructive pulmonary disease, pneumonia and possibly tuberculosis.</a:t>
            </a:r>
          </a:p>
          <a:p>
            <a:endParaRPr lang="en-GB" sz="1200" b="0" i="0" kern="1200" dirty="0" smtClean="0">
              <a:solidFill>
                <a:schemeClr val="tx1"/>
              </a:solidFill>
              <a:latin typeface="+mn-lt"/>
              <a:ea typeface="+mn-ea"/>
              <a:cs typeface="+mn-cs"/>
            </a:endParaRPr>
          </a:p>
          <a:p>
            <a:r>
              <a:rPr lang="en-GB" sz="1200" b="0" i="0" kern="1200" dirty="0" smtClean="0">
                <a:solidFill>
                  <a:schemeClr val="tx1"/>
                </a:solidFill>
                <a:latin typeface="+mn-lt"/>
                <a:ea typeface="+mn-ea"/>
                <a:cs typeface="+mn-cs"/>
              </a:rPr>
              <a:t>Emissions from landscape fires affect both climate and air quality</a:t>
            </a:r>
            <a:r>
              <a:rPr lang="en-GB" sz="1200" b="0" i="0" kern="1200" baseline="30000" dirty="0" smtClean="0">
                <a:solidFill>
                  <a:schemeClr val="tx1"/>
                </a:solidFill>
                <a:latin typeface="+mn-lt"/>
                <a:ea typeface="+mn-ea"/>
                <a:cs typeface="+mn-cs"/>
                <a:hlinkClick r:id="rId3"/>
              </a:rPr>
              <a:t>1</a:t>
            </a:r>
            <a:r>
              <a:rPr lang="en-GB" sz="1200" b="0" i="0" kern="1200" dirty="0" smtClean="0">
                <a:solidFill>
                  <a:schemeClr val="tx1"/>
                </a:solidFill>
                <a:latin typeface="+mn-lt"/>
                <a:ea typeface="+mn-ea"/>
                <a:cs typeface="+mn-cs"/>
              </a:rPr>
              <a:t>. In this study, we combine satellite-derived fire estimates and atmospheric </a:t>
            </a:r>
            <a:r>
              <a:rPr lang="en-GB" sz="1200" b="0" i="0" kern="1200" dirty="0" err="1" smtClean="0">
                <a:solidFill>
                  <a:schemeClr val="tx1"/>
                </a:solidFill>
                <a:latin typeface="+mn-lt"/>
                <a:ea typeface="+mn-ea"/>
                <a:cs typeface="+mn-cs"/>
              </a:rPr>
              <a:t>modeling</a:t>
            </a:r>
            <a:r>
              <a:rPr lang="en-GB" sz="1200" b="0" i="0" kern="1200" dirty="0" smtClean="0">
                <a:solidFill>
                  <a:schemeClr val="tx1"/>
                </a:solidFill>
                <a:latin typeface="+mn-lt"/>
                <a:ea typeface="+mn-ea"/>
                <a:cs typeface="+mn-cs"/>
              </a:rPr>
              <a:t> to quantify health effects from fire emissions in Southeast Asia from 1997 to 2006. This region has large </a:t>
            </a:r>
            <a:r>
              <a:rPr lang="en-GB" sz="1200" b="0" i="0" kern="1200" dirty="0" err="1" smtClean="0">
                <a:solidFill>
                  <a:schemeClr val="tx1"/>
                </a:solidFill>
                <a:latin typeface="+mn-lt"/>
                <a:ea typeface="+mn-ea"/>
                <a:cs typeface="+mn-cs"/>
              </a:rPr>
              <a:t>interannual</a:t>
            </a:r>
            <a:r>
              <a:rPr lang="en-GB" sz="1200" b="0" i="0" kern="1200" dirty="0" smtClean="0">
                <a:solidFill>
                  <a:schemeClr val="tx1"/>
                </a:solidFill>
                <a:latin typeface="+mn-lt"/>
                <a:ea typeface="+mn-ea"/>
                <a:cs typeface="+mn-cs"/>
              </a:rPr>
              <a:t> variability in fire activity due to coupling between El Niño-induced droughts and anthropogenic land use change</a:t>
            </a:r>
            <a:r>
              <a:rPr lang="en-GB" sz="1200" b="0" i="0" kern="1200" baseline="30000" dirty="0" smtClean="0">
                <a:solidFill>
                  <a:schemeClr val="tx1"/>
                </a:solidFill>
                <a:latin typeface="+mn-lt"/>
                <a:ea typeface="+mn-ea"/>
                <a:cs typeface="+mn-cs"/>
                <a:hlinkClick r:id="rId3"/>
              </a:rPr>
              <a:t>2</a:t>
            </a:r>
            <a:r>
              <a:rPr lang="en-GB" sz="1200" b="0" i="0" kern="1200" baseline="30000" dirty="0" smtClean="0">
                <a:solidFill>
                  <a:schemeClr val="tx1"/>
                </a:solidFill>
                <a:latin typeface="+mn-lt"/>
                <a:ea typeface="+mn-ea"/>
                <a:cs typeface="+mn-cs"/>
              </a:rPr>
              <a:t>,</a:t>
            </a:r>
            <a:r>
              <a:rPr lang="en-GB" sz="1200" b="0" i="0" kern="1200" baseline="30000" dirty="0" smtClean="0">
                <a:solidFill>
                  <a:schemeClr val="tx1"/>
                </a:solidFill>
                <a:latin typeface="+mn-lt"/>
                <a:ea typeface="+mn-ea"/>
                <a:cs typeface="+mn-cs"/>
                <a:hlinkClick r:id="rId3"/>
              </a:rPr>
              <a:t>3</a:t>
            </a:r>
            <a:r>
              <a:rPr lang="en-GB" sz="1200" b="0" i="0" kern="1200" dirty="0" smtClean="0">
                <a:solidFill>
                  <a:schemeClr val="tx1"/>
                </a:solidFill>
                <a:latin typeface="+mn-lt"/>
                <a:ea typeface="+mn-ea"/>
                <a:cs typeface="+mn-cs"/>
              </a:rPr>
              <a:t>. We show that during strong El Niño years, fires contribute up to 200 </a:t>
            </a:r>
            <a:r>
              <a:rPr lang="en-GB" sz="1200" b="0" i="0" kern="1200" dirty="0" err="1" smtClean="0">
                <a:solidFill>
                  <a:schemeClr val="tx1"/>
                </a:solidFill>
                <a:latin typeface="+mn-lt"/>
                <a:ea typeface="+mn-ea"/>
                <a:cs typeface="+mn-cs"/>
              </a:rPr>
              <a:t>μg</a:t>
            </a:r>
            <a:r>
              <a:rPr lang="en-GB" sz="1200" b="0" i="0" kern="1200" dirty="0" smtClean="0">
                <a:solidFill>
                  <a:schemeClr val="tx1"/>
                </a:solidFill>
                <a:latin typeface="+mn-lt"/>
                <a:ea typeface="+mn-ea"/>
                <a:cs typeface="+mn-cs"/>
              </a:rPr>
              <a:t>/m</a:t>
            </a:r>
            <a:r>
              <a:rPr lang="en-GB" sz="1200" b="0" i="0" kern="1200" baseline="30000" dirty="0" smtClean="0">
                <a:solidFill>
                  <a:schemeClr val="tx1"/>
                </a:solidFill>
                <a:latin typeface="+mn-lt"/>
                <a:ea typeface="+mn-ea"/>
                <a:cs typeface="+mn-cs"/>
              </a:rPr>
              <a:t>3</a:t>
            </a:r>
            <a:r>
              <a:rPr lang="en-GB" sz="1200" b="0" i="0" kern="1200" dirty="0" smtClean="0">
                <a:solidFill>
                  <a:schemeClr val="tx1"/>
                </a:solidFill>
                <a:latin typeface="+mn-lt"/>
                <a:ea typeface="+mn-ea"/>
                <a:cs typeface="+mn-cs"/>
              </a:rPr>
              <a:t> and 50 ppb in annual average fine particulate matter (PM</a:t>
            </a:r>
            <a:r>
              <a:rPr lang="en-GB" sz="1200" b="0" i="0" kern="1200" baseline="-25000" dirty="0" smtClean="0">
                <a:solidFill>
                  <a:schemeClr val="tx1"/>
                </a:solidFill>
                <a:latin typeface="+mn-lt"/>
                <a:ea typeface="+mn-ea"/>
                <a:cs typeface="+mn-cs"/>
              </a:rPr>
              <a:t>2.5</a:t>
            </a:r>
            <a:r>
              <a:rPr lang="en-GB" sz="1200" b="0" i="0" kern="1200" dirty="0" smtClean="0">
                <a:solidFill>
                  <a:schemeClr val="tx1"/>
                </a:solidFill>
                <a:latin typeface="+mn-lt"/>
                <a:ea typeface="+mn-ea"/>
                <a:cs typeface="+mn-cs"/>
              </a:rPr>
              <a:t>) and ozone (O</a:t>
            </a:r>
            <a:r>
              <a:rPr lang="en-GB" sz="1200" b="0" i="0" kern="1200" baseline="-25000" dirty="0" smtClean="0">
                <a:solidFill>
                  <a:schemeClr val="tx1"/>
                </a:solidFill>
                <a:latin typeface="+mn-lt"/>
                <a:ea typeface="+mn-ea"/>
                <a:cs typeface="+mn-cs"/>
              </a:rPr>
              <a:t>3</a:t>
            </a:r>
            <a:r>
              <a:rPr lang="en-GB" sz="1200" b="0" i="0" kern="1200" dirty="0" smtClean="0">
                <a:solidFill>
                  <a:schemeClr val="tx1"/>
                </a:solidFill>
                <a:latin typeface="+mn-lt"/>
                <a:ea typeface="+mn-ea"/>
                <a:cs typeface="+mn-cs"/>
              </a:rPr>
              <a:t>) surface concentrations near fire sources, respectively. This corresponds to a fire contribution of 200 additional days per year that exceed the World Health Organization (WHO) 50 </a:t>
            </a:r>
            <a:r>
              <a:rPr lang="en-GB" sz="1200" b="0" i="0" kern="1200" dirty="0" err="1" smtClean="0">
                <a:solidFill>
                  <a:schemeClr val="tx1"/>
                </a:solidFill>
                <a:latin typeface="+mn-lt"/>
                <a:ea typeface="+mn-ea"/>
                <a:cs typeface="+mn-cs"/>
              </a:rPr>
              <a:t>μg</a:t>
            </a:r>
            <a:r>
              <a:rPr lang="en-GB" sz="1200" b="0" i="0" kern="1200" dirty="0" smtClean="0">
                <a:solidFill>
                  <a:schemeClr val="tx1"/>
                </a:solidFill>
                <a:latin typeface="+mn-lt"/>
                <a:ea typeface="+mn-ea"/>
                <a:cs typeface="+mn-cs"/>
              </a:rPr>
              <a:t>/m</a:t>
            </a:r>
            <a:r>
              <a:rPr lang="en-GB" sz="1200" b="0" i="0" kern="1200" baseline="30000" dirty="0" smtClean="0">
                <a:solidFill>
                  <a:schemeClr val="tx1"/>
                </a:solidFill>
                <a:latin typeface="+mn-lt"/>
                <a:ea typeface="+mn-ea"/>
                <a:cs typeface="+mn-cs"/>
              </a:rPr>
              <a:t>3</a:t>
            </a:r>
            <a:r>
              <a:rPr lang="en-GB" sz="1200" b="0" i="0" kern="1200" dirty="0" smtClean="0">
                <a:solidFill>
                  <a:schemeClr val="tx1"/>
                </a:solidFill>
                <a:latin typeface="+mn-lt"/>
                <a:ea typeface="+mn-ea"/>
                <a:cs typeface="+mn-cs"/>
              </a:rPr>
              <a:t> 24-hour PM</a:t>
            </a:r>
            <a:r>
              <a:rPr lang="en-GB" sz="1200" b="0" i="0" kern="1200" baseline="-25000" dirty="0" smtClean="0">
                <a:solidFill>
                  <a:schemeClr val="tx1"/>
                </a:solidFill>
                <a:latin typeface="+mn-lt"/>
                <a:ea typeface="+mn-ea"/>
                <a:cs typeface="+mn-cs"/>
              </a:rPr>
              <a:t>2.5</a:t>
            </a:r>
            <a:r>
              <a:rPr lang="en-GB" sz="1200" b="0" i="0" kern="1200" dirty="0" smtClean="0">
                <a:solidFill>
                  <a:schemeClr val="tx1"/>
                </a:solidFill>
                <a:latin typeface="+mn-lt"/>
                <a:ea typeface="+mn-ea"/>
                <a:cs typeface="+mn-cs"/>
              </a:rPr>
              <a:t> interim target (IT-2)</a:t>
            </a:r>
            <a:r>
              <a:rPr lang="en-GB" sz="1200" b="0" i="0" kern="1200" baseline="30000" dirty="0" smtClean="0">
                <a:solidFill>
                  <a:schemeClr val="tx1"/>
                </a:solidFill>
                <a:latin typeface="+mn-lt"/>
                <a:ea typeface="+mn-ea"/>
                <a:cs typeface="+mn-cs"/>
                <a:hlinkClick r:id="rId3"/>
              </a:rPr>
              <a:t>4</a:t>
            </a:r>
            <a:r>
              <a:rPr lang="en-GB" sz="1200" b="0" i="0" kern="1200" dirty="0" smtClean="0">
                <a:solidFill>
                  <a:schemeClr val="tx1"/>
                </a:solidFill>
                <a:latin typeface="+mn-lt"/>
                <a:ea typeface="+mn-ea"/>
                <a:cs typeface="+mn-cs"/>
              </a:rPr>
              <a:t> and an estimated 10,800 (6,800–14,300) person (~2%) annual increase in regional adult cardiovascular mortality. Our results indicate that reducing regional deforestation and degradation fires would improve public health along with widely established benefits from reducing carbon emissions, preserving biodiversity, and maintaining ecosystem services.</a:t>
            </a:r>
          </a:p>
          <a:p>
            <a:endParaRPr lang="en-GB" sz="1200" b="0" i="0" kern="1200" dirty="0" smtClean="0">
              <a:solidFill>
                <a:schemeClr val="tx1"/>
              </a:solidFill>
              <a:latin typeface="+mn-lt"/>
              <a:ea typeface="+mn-ea"/>
              <a:cs typeface="+mn-cs"/>
            </a:endParaRPr>
          </a:p>
          <a:p>
            <a:r>
              <a:rPr lang="en-GB" sz="1200" b="0" i="0" kern="1200" dirty="0" smtClean="0">
                <a:solidFill>
                  <a:schemeClr val="tx1"/>
                </a:solidFill>
                <a:latin typeface="+mn-lt"/>
                <a:ea typeface="+mn-ea"/>
                <a:cs typeface="+mn-cs"/>
              </a:rPr>
              <a:t> </a:t>
            </a:r>
            <a:r>
              <a:rPr lang="en-GB" sz="1200" b="0" i="0" u="none" strike="noStrike" kern="1200" dirty="0" smtClean="0">
                <a:solidFill>
                  <a:schemeClr val="tx1"/>
                </a:solidFill>
                <a:latin typeface="+mn-lt"/>
                <a:ea typeface="+mn-ea"/>
                <a:cs typeface="+mn-cs"/>
                <a:hlinkClick r:id="rId4" tooltip="Munich Re"/>
              </a:rPr>
              <a:t>Munich Re</a:t>
            </a:r>
            <a:r>
              <a:rPr lang="en-GB" sz="1200" b="0" i="0" kern="1200" dirty="0" smtClean="0">
                <a:solidFill>
                  <a:schemeClr val="tx1"/>
                </a:solidFill>
                <a:latin typeface="+mn-lt"/>
                <a:ea typeface="+mn-ea"/>
                <a:cs typeface="+mn-cs"/>
              </a:rPr>
              <a:t> estimated that in all, 56,000 people died from the combined</a:t>
            </a:r>
            <a:r>
              <a:rPr lang="en-GB" sz="1200" b="0" i="0" kern="1200" baseline="0" dirty="0" smtClean="0">
                <a:solidFill>
                  <a:schemeClr val="tx1"/>
                </a:solidFill>
                <a:latin typeface="+mn-lt"/>
                <a:ea typeface="+mn-ea"/>
                <a:cs typeface="+mn-cs"/>
              </a:rPr>
              <a:t> </a:t>
            </a:r>
            <a:r>
              <a:rPr lang="en-GB" sz="1200" b="0" i="0" kern="1200" dirty="0" smtClean="0">
                <a:solidFill>
                  <a:schemeClr val="tx1"/>
                </a:solidFill>
                <a:latin typeface="+mn-lt"/>
                <a:ea typeface="+mn-ea"/>
                <a:cs typeface="+mn-cs"/>
              </a:rPr>
              <a:t>effects of the smog and the heat wave. The 2010 wildfires were the worst on record to that time; in 2012, however, new wildfires broke out, and they proved even more extensive and damaging.</a:t>
            </a:r>
            <a:r>
              <a:rPr lang="en-GB" sz="1200" b="0" i="0" u="none" strike="noStrike" kern="1200" baseline="30000" dirty="0" smtClean="0">
                <a:solidFill>
                  <a:schemeClr val="tx1"/>
                </a:solidFill>
                <a:latin typeface="+mn-lt"/>
                <a:ea typeface="+mn-ea"/>
                <a:cs typeface="+mn-cs"/>
                <a:hlinkClick r:id="rId5"/>
              </a:rPr>
              <a:t>[8]</a:t>
            </a:r>
            <a:endParaRPr lang="en-GB" sz="1200" b="0" i="0" u="none" strike="noStrike" kern="1200" baseline="30000" dirty="0" smtClean="0">
              <a:solidFill>
                <a:schemeClr val="tx1"/>
              </a:solidFill>
              <a:latin typeface="+mn-lt"/>
              <a:ea typeface="+mn-ea"/>
              <a:cs typeface="+mn-cs"/>
            </a:endParaRPr>
          </a:p>
          <a:p>
            <a:endParaRPr lang="en-GB" sz="1200" b="0" i="0" u="none" strike="noStrike" kern="1200" baseline="30000" dirty="0" smtClean="0">
              <a:solidFill>
                <a:schemeClr val="tx1"/>
              </a:solidFill>
              <a:latin typeface="+mn-lt"/>
              <a:ea typeface="+mn-ea"/>
              <a:cs typeface="+mn-cs"/>
            </a:endParaRPr>
          </a:p>
          <a:p>
            <a:r>
              <a:rPr lang="en-GB" sz="1200" b="0" i="0" kern="1200" dirty="0" smtClean="0">
                <a:solidFill>
                  <a:schemeClr val="tx1"/>
                </a:solidFill>
                <a:latin typeface="+mn-lt"/>
                <a:ea typeface="+mn-ea"/>
                <a:cs typeface="+mn-cs"/>
              </a:rPr>
              <a:t>Situation expected</a:t>
            </a:r>
            <a:r>
              <a:rPr lang="en-GB" sz="1200" b="0" i="0" kern="1200" baseline="0" dirty="0" smtClean="0">
                <a:solidFill>
                  <a:schemeClr val="tx1"/>
                </a:solidFill>
                <a:latin typeface="+mn-lt"/>
                <a:ea typeface="+mn-ea"/>
                <a:cs typeface="+mn-cs"/>
              </a:rPr>
              <a:t> to worsen under future climate change</a:t>
            </a:r>
            <a:endParaRPr lang="en-GB" sz="1200" b="0" i="0" u="none" strike="noStrike" kern="1200" baseline="30000" dirty="0" smtClean="0">
              <a:solidFill>
                <a:schemeClr val="tx1"/>
              </a:solidFill>
              <a:latin typeface="+mn-lt"/>
              <a:ea typeface="+mn-ea"/>
              <a:cs typeface="+mn-cs"/>
            </a:endParaRPr>
          </a:p>
          <a:p>
            <a:endParaRPr lang="en-GB" sz="1200" b="0" i="0" u="none" strike="noStrike" kern="1200" baseline="300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4BF72BB-F678-455B-8938-6A112CD96DFC}" type="slidenum">
              <a:rPr lang="en-GB" smtClean="0"/>
              <a:pPr/>
              <a:t>3</a:t>
            </a:fld>
            <a:endParaRPr lang="en-GB"/>
          </a:p>
        </p:txBody>
      </p:sp>
    </p:spTree>
    <p:extLst>
      <p:ext uri="{BB962C8B-B14F-4D97-AF65-F5344CB8AC3E}">
        <p14:creationId xmlns:p14="http://schemas.microsoft.com/office/powerpoint/2010/main" val="47730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D9639F0-7D3E-467C-BCB2-9CA299852D36}" type="slidenum">
              <a:rPr lang="de-DE" altLang="en-US">
                <a:latin typeface="Times" pitchFamily="18" charset="0"/>
              </a:rPr>
              <a:pPr/>
              <a:t>12</a:t>
            </a:fld>
            <a:endParaRPr lang="de-DE" altLang="en-US">
              <a:latin typeface="Times"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14400" y="4343400"/>
            <a:ext cx="5029200" cy="4114800"/>
          </a:xfrm>
          <a:noFill/>
          <a:ln/>
        </p:spPr>
        <p:txBody>
          <a:bodyPr/>
          <a:lstStyle/>
          <a:p>
            <a:endParaRPr lang="en-GB"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left hand graphs show </a:t>
            </a:r>
            <a:r>
              <a:rPr lang="en-US" baseline="0" dirty="0" err="1" smtClean="0"/>
              <a:t>timeseries</a:t>
            </a:r>
            <a:r>
              <a:rPr lang="en-US" baseline="0" dirty="0" smtClean="0"/>
              <a:t> of fire energy emission rate (called FRP – fire radiative power)  and fuel consumption rate. Integrating under the curves gives total Fire Radiative Energy and Total fuel mass burned.  This can then be plotted on the </a:t>
            </a:r>
            <a:r>
              <a:rPr lang="en-US" baseline="0" dirty="0" err="1" smtClean="0"/>
              <a:t>rhs</a:t>
            </a:r>
            <a:r>
              <a:rPr lang="en-US" baseline="0" dirty="0" smtClean="0"/>
              <a:t> </a:t>
            </a:r>
            <a:r>
              <a:rPr lang="en-US" baseline="0" dirty="0" err="1" smtClean="0"/>
              <a:t>scatterplot</a:t>
            </a:r>
            <a:r>
              <a:rPr lang="en-US" baseline="0" dirty="0" smtClean="0"/>
              <a:t> as one point. Do this for lots of different lab fires of different sized and different fuels – and you find strong linear relationship.</a:t>
            </a:r>
          </a:p>
          <a:p>
            <a:r>
              <a:rPr lang="en-US" baseline="0" dirty="0" smtClean="0"/>
              <a:t>Thus by measuring the energy emitted we can estimate fuel consumption (which is related to the emissions of smoke as stated earlier)</a:t>
            </a:r>
            <a:endParaRPr lang="en-US" dirty="0"/>
          </a:p>
        </p:txBody>
      </p:sp>
      <p:sp>
        <p:nvSpPr>
          <p:cNvPr id="4" name="Slide Number Placeholder 3"/>
          <p:cNvSpPr>
            <a:spLocks noGrp="1"/>
          </p:cNvSpPr>
          <p:nvPr>
            <p:ph type="sldNum" sz="quarter" idx="10"/>
          </p:nvPr>
        </p:nvSpPr>
        <p:spPr/>
        <p:txBody>
          <a:bodyPr/>
          <a:lstStyle/>
          <a:p>
            <a:fld id="{31046A53-46A1-4C4D-8762-53A4989AE78A}" type="slidenum">
              <a:rPr lang="en-CA" smtClean="0"/>
              <a:pPr/>
              <a:t>13</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Possible drop this one?</a:t>
            </a:r>
          </a:p>
          <a:p>
            <a:endParaRPr lang="en-US" dirty="0" smtClean="0"/>
          </a:p>
          <a:p>
            <a:r>
              <a:rPr lang="en-US" dirty="0" smtClean="0"/>
              <a:t>This shows</a:t>
            </a:r>
            <a:r>
              <a:rPr lang="en-US" baseline="0" dirty="0" smtClean="0"/>
              <a:t> the </a:t>
            </a:r>
            <a:r>
              <a:rPr lang="en-US" baseline="0" dirty="0" err="1" smtClean="0"/>
              <a:t>eqn</a:t>
            </a:r>
            <a:r>
              <a:rPr lang="en-US" baseline="0" dirty="0" smtClean="0"/>
              <a:t> normally used for fire smoke emission calculations, </a:t>
            </a:r>
            <a:r>
              <a:rPr lang="en-US" baseline="0" dirty="0" err="1" smtClean="0"/>
              <a:t>vs</a:t>
            </a:r>
            <a:r>
              <a:rPr lang="en-US" baseline="0" dirty="0" smtClean="0"/>
              <a:t> that used when we take the fire </a:t>
            </a:r>
            <a:r>
              <a:rPr lang="en-US" baseline="0" dirty="0" err="1" smtClean="0"/>
              <a:t>enegery</a:t>
            </a:r>
            <a:r>
              <a:rPr lang="en-US" baseline="0" dirty="0" smtClean="0"/>
              <a:t> </a:t>
            </a:r>
            <a:r>
              <a:rPr lang="en-US" baseline="0" dirty="0" err="1" smtClean="0"/>
              <a:t>emissinon</a:t>
            </a:r>
            <a:r>
              <a:rPr lang="en-US" baseline="0" dirty="0" smtClean="0"/>
              <a:t> approach</a:t>
            </a:r>
          </a:p>
          <a:p>
            <a:r>
              <a:rPr lang="en-US" baseline="0" dirty="0" smtClean="0"/>
              <a:t>Top line is burned area x fuel load x combustion completeness (i.e. how much of the available fuel actually burns)</a:t>
            </a:r>
          </a:p>
          <a:p>
            <a:r>
              <a:rPr lang="en-US" baseline="0" dirty="0" smtClean="0"/>
              <a:t>Bottom line is simpler – Fire </a:t>
            </a:r>
            <a:r>
              <a:rPr lang="en-US" baseline="0" dirty="0" err="1" smtClean="0"/>
              <a:t>Radiaitve</a:t>
            </a:r>
            <a:r>
              <a:rPr lang="en-US" baseline="0" dirty="0" smtClean="0"/>
              <a:t> </a:t>
            </a:r>
            <a:r>
              <a:rPr lang="en-US" baseline="0" dirty="0" err="1" smtClean="0"/>
              <a:t>Enegry</a:t>
            </a:r>
            <a:r>
              <a:rPr lang="en-US" baseline="0" dirty="0" smtClean="0"/>
              <a:t> x the “Conversion Factor” defined via the lab experiments.  </a:t>
            </a:r>
          </a:p>
          <a:p>
            <a:r>
              <a:rPr lang="en-US" baseline="0" dirty="0" smtClean="0"/>
              <a:t>Both are then </a:t>
            </a:r>
            <a:r>
              <a:rPr lang="en-US" baseline="0" dirty="0" err="1" smtClean="0"/>
              <a:t>mutlitpied</a:t>
            </a:r>
            <a:r>
              <a:rPr lang="en-US" baseline="0" dirty="0" smtClean="0"/>
              <a:t> by the “EF” – the emissions factor that converts burned biomass into an amount of smoke</a:t>
            </a:r>
          </a:p>
          <a:p>
            <a:endParaRPr lang="en-US" dirty="0"/>
          </a:p>
        </p:txBody>
      </p:sp>
      <p:sp>
        <p:nvSpPr>
          <p:cNvPr id="4" name="Slide Number Placeholder 3"/>
          <p:cNvSpPr>
            <a:spLocks noGrp="1"/>
          </p:cNvSpPr>
          <p:nvPr>
            <p:ph type="sldNum" sz="quarter" idx="10"/>
          </p:nvPr>
        </p:nvSpPr>
        <p:spPr/>
        <p:txBody>
          <a:bodyPr/>
          <a:lstStyle/>
          <a:p>
            <a:fld id="{31046A53-46A1-4C4D-8762-53A4989AE78A}" type="slidenum">
              <a:rPr lang="en-CA" smtClean="0"/>
              <a:pPr/>
              <a:t>15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BF72BB-F678-455B-8938-6A112CD96DFC}" type="slidenum">
              <a:rPr lang="en-GB" smtClean="0"/>
              <a:pPr/>
              <a:t>17</a:t>
            </a:fld>
            <a:endParaRPr lang="en-GB"/>
          </a:p>
        </p:txBody>
      </p:sp>
    </p:spTree>
    <p:extLst>
      <p:ext uri="{BB962C8B-B14F-4D97-AF65-F5344CB8AC3E}">
        <p14:creationId xmlns:p14="http://schemas.microsoft.com/office/powerpoint/2010/main" val="3465980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Global coverage, using Korean COMS for Asian area.</a:t>
            </a:r>
            <a:endParaRPr lang="en-GB" dirty="0"/>
          </a:p>
        </p:txBody>
      </p:sp>
      <p:sp>
        <p:nvSpPr>
          <p:cNvPr id="4" name="Slide Number Placeholder 3"/>
          <p:cNvSpPr>
            <a:spLocks noGrp="1"/>
          </p:cNvSpPr>
          <p:nvPr>
            <p:ph type="sldNum" sz="quarter" idx="10"/>
          </p:nvPr>
        </p:nvSpPr>
        <p:spPr/>
        <p:txBody>
          <a:bodyPr/>
          <a:lstStyle/>
          <a:p>
            <a:fld id="{79974042-CC39-4351-8763-39384B3424E8}" type="slidenum">
              <a:rPr lang="en-GB" smtClean="0"/>
              <a:pPr/>
              <a:t>22</a:t>
            </a:fld>
            <a:endParaRPr lang="en-GB"/>
          </a:p>
        </p:txBody>
      </p:sp>
    </p:spTree>
    <p:extLst>
      <p:ext uri="{BB962C8B-B14F-4D97-AF65-F5344CB8AC3E}">
        <p14:creationId xmlns:p14="http://schemas.microsoft.com/office/powerpoint/2010/main" val="3963204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1CD1A79-A980-4EE1-9740-D6F9E783AAED}" type="slidenum">
              <a:rPr lang="en-GB">
                <a:latin typeface="Arial" pitchFamily="34" charset="0"/>
                <a:cs typeface="Arial" pitchFamily="34" charset="0"/>
              </a:rPr>
              <a:pPr/>
              <a:t>29</a:t>
            </a:fld>
            <a:endParaRPr lang="en-GB">
              <a:latin typeface="Arial" pitchFamily="34" charset="0"/>
              <a:cs typeface="Arial" pitchFamily="34" charset="0"/>
            </a:endParaRPr>
          </a:p>
        </p:txBody>
      </p:sp>
      <p:sp>
        <p:nvSpPr>
          <p:cNvPr id="5123" name="Rectangle 2"/>
          <p:cNvSpPr>
            <a:spLocks noGrp="1" noRot="1" noChangeAspect="1" noTextEdit="1"/>
          </p:cNvSpPr>
          <p:nvPr>
            <p:ph type="sldImg"/>
          </p:nvPr>
        </p:nvSpPr>
        <p:spPr>
          <a:ln/>
        </p:spPr>
      </p:sp>
      <p:sp>
        <p:nvSpPr>
          <p:cNvPr id="5124" name="Rectangle 3"/>
          <p:cNvSpPr>
            <a:spLocks noGrp="1"/>
          </p:cNvSpPr>
          <p:nvPr>
            <p:ph type="body" idx="1"/>
          </p:nvPr>
        </p:nvSpPr>
        <p:spPr>
          <a:noFill/>
          <a:ln/>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Slide shows the concentration</a:t>
            </a:r>
            <a:r>
              <a:rPr lang="en-GB" baseline="0" dirty="0" smtClean="0"/>
              <a:t> of carbon monoxide in the atmosphere that has been emitted by biomass burning (for one day)</a:t>
            </a:r>
          </a:p>
          <a:p>
            <a:r>
              <a:rPr lang="en-GB" baseline="0" dirty="0" smtClean="0"/>
              <a:t>You can see major sources of CO over Africa, South America and also a source in North America – which was caused by the huge “Station Fire” that burned in the hills surrounding LA and got close to NASA JPL.</a:t>
            </a:r>
          </a:p>
          <a:p>
            <a:r>
              <a:rPr lang="en-GB" baseline="0" dirty="0" smtClean="0"/>
              <a:t>These emissions can be quite rapidly transported thousands of km away from the actual source region – potentially affecting very large areas of the planet and hundreds of millions of citizens etc </a:t>
            </a:r>
            <a:r>
              <a:rPr lang="en-GB" baseline="0" dirty="0" err="1" smtClean="0"/>
              <a:t>etc</a:t>
            </a:r>
            <a:endParaRPr lang="en-GB" baseline="0" dirty="0" smtClean="0"/>
          </a:p>
          <a:p>
            <a:r>
              <a:rPr lang="en-GB" baseline="0" dirty="0" smtClean="0"/>
              <a:t>Europe wants to </a:t>
            </a:r>
            <a:r>
              <a:rPr lang="en-GB" baseline="0" dirty="0" err="1" smtClean="0"/>
              <a:t>operationalise</a:t>
            </a:r>
            <a:r>
              <a:rPr lang="en-GB" baseline="0" dirty="0" smtClean="0"/>
              <a:t> information such as this – so we can monitor and forecast the “state of the atmosphere” (e.g. in terms of its concentration of different atmospheric gases and pollutants), in addition to normal weather monitoring and forecasting</a:t>
            </a:r>
          </a:p>
          <a:p>
            <a:r>
              <a:rPr lang="en-GB" baseline="0" dirty="0" smtClean="0"/>
              <a:t>Question is – how do we get information on emissions to the atmosphere in real time from all over the world?</a:t>
            </a:r>
          </a:p>
          <a:p>
            <a:r>
              <a:rPr lang="en-GB" baseline="0" dirty="0" smtClean="0"/>
              <a:t>Answer is to use observations from remote sensing satellites – but in regions of the electromagnetic spectrum outside those that we see with our eyes. In particular the infrared region.</a:t>
            </a:r>
            <a:endParaRPr lang="en-GB" dirty="0"/>
          </a:p>
        </p:txBody>
      </p:sp>
      <p:sp>
        <p:nvSpPr>
          <p:cNvPr id="4" name="Slide Number Placeholder 3"/>
          <p:cNvSpPr>
            <a:spLocks noGrp="1"/>
          </p:cNvSpPr>
          <p:nvPr>
            <p:ph type="sldNum" sz="quarter" idx="10"/>
          </p:nvPr>
        </p:nvSpPr>
        <p:spPr/>
        <p:txBody>
          <a:bodyPr/>
          <a:lstStyle/>
          <a:p>
            <a:fld id="{31046A53-46A1-4C4D-8762-53A4989AE78A}" type="slidenum">
              <a:rPr lang="en-CA" smtClean="0"/>
              <a:pPr/>
              <a:t>30</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BD694C-42A4-405D-8AD8-C9BD9B41A50D}" type="datetimeFigureOut">
              <a:rPr lang="en-GB" smtClean="0"/>
              <a:pPr/>
              <a:t>17/09/2017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BD694C-42A4-405D-8AD8-C9BD9B41A50D}" type="datetimeFigureOut">
              <a:rPr lang="en-GB" smtClean="0"/>
              <a:pPr/>
              <a:t>17/09/2017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BD694C-42A4-405D-8AD8-C9BD9B41A50D}" type="datetimeFigureOut">
              <a:rPr lang="en-GB" smtClean="0"/>
              <a:pPr/>
              <a:t>17/09/2017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A17713F-5ACE-403D-B5A2-EC7F87A62C99}" type="datetime1">
              <a:rPr lang="en-US" smtClean="0"/>
              <a:pPr/>
              <a:t>17/09/2017</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itle 1"/>
          <p:cNvSpPr>
            <a:spLocks noGrp="1"/>
          </p:cNvSpPr>
          <p:nvPr>
            <p:ph type="title" hasCustomPrompt="1"/>
          </p:nvPr>
        </p:nvSpPr>
        <p:spPr>
          <a:xfrm>
            <a:off x="0" y="152400"/>
            <a:ext cx="8153400" cy="838200"/>
          </a:xfrm>
        </p:spPr>
        <p:txBody>
          <a:bodyPr/>
          <a:lstStyle>
            <a:lvl1pPr>
              <a:defRPr>
                <a:solidFill>
                  <a:srgbClr val="0066FF"/>
                </a:solidFill>
              </a:defRPr>
            </a:lvl1pPr>
          </a:lstStyle>
          <a:p>
            <a:r>
              <a:rPr lang="en-US" dirty="0" smtClean="0"/>
              <a:t>Click to edit Slide title style</a:t>
            </a:r>
            <a:endParaRPr lang="en-US" dirty="0"/>
          </a:p>
        </p:txBody>
      </p:sp>
      <p:sp>
        <p:nvSpPr>
          <p:cNvPr id="8" name="Text Placeholder 7"/>
          <p:cNvSpPr>
            <a:spLocks noGrp="1"/>
          </p:cNvSpPr>
          <p:nvPr>
            <p:ph type="body" sz="quarter" idx="13"/>
          </p:nvPr>
        </p:nvSpPr>
        <p:spPr>
          <a:xfrm>
            <a:off x="228600" y="1295400"/>
            <a:ext cx="8686800" cy="4876800"/>
          </a:xfrm>
        </p:spPr>
        <p:txBody>
          <a:bodyPr/>
          <a:lstStyle>
            <a:lvl1pPr>
              <a:buClr>
                <a:srgbClr val="FF0000"/>
              </a:buClr>
              <a:buFont typeface="Wingdings" pitchFamily="2" charset="2"/>
              <a:buChar char="§"/>
              <a:defRPr/>
            </a:lvl1pPr>
            <a:lvl2pPr>
              <a:buClr>
                <a:srgbClr val="FF0000"/>
              </a:buClr>
              <a:buFont typeface="Courier New" pitchFamily="49" charset="0"/>
              <a:buChar char="o"/>
              <a:defRPr/>
            </a:lvl2pPr>
            <a:lvl3pPr>
              <a:buClr>
                <a:srgbClr val="FF0000"/>
              </a:buClr>
              <a:buFont typeface="Courier New" pitchFamily="49" charset="0"/>
              <a:buChar char="o"/>
              <a:defRPr/>
            </a:lvl3pPr>
            <a:lvl4pPr>
              <a:buClr>
                <a:srgbClr val="FF0000"/>
              </a:buClr>
              <a:buFont typeface="Courier New" pitchFamily="49" charset="0"/>
              <a:buChar char="o"/>
              <a:defRPr/>
            </a:lvl4pPr>
            <a:lvl5pPr>
              <a:buClr>
                <a:srgbClr val="FF0000"/>
              </a:buClr>
              <a:buFont typeface="Courier New" pitchFamily="49" charset="0"/>
              <a:buChar cha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81732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52400"/>
            <a:ext cx="8153400" cy="838200"/>
          </a:xfrm>
        </p:spPr>
        <p:txBody>
          <a:bodyPr/>
          <a:lstStyle>
            <a:lvl1pPr>
              <a:defRPr>
                <a:solidFill>
                  <a:srgbClr val="0066FF"/>
                </a:solidFill>
              </a:defRPr>
            </a:lvl1pPr>
          </a:lstStyle>
          <a:p>
            <a:r>
              <a:rPr lang="en-US" dirty="0" smtClean="0"/>
              <a:t>Click to edit Slide title style</a:t>
            </a:r>
            <a:endParaRPr lang="en-US" dirty="0"/>
          </a:p>
        </p:txBody>
      </p:sp>
      <p:sp>
        <p:nvSpPr>
          <p:cNvPr id="4" name="Date Placeholder 3"/>
          <p:cNvSpPr>
            <a:spLocks noGrp="1"/>
          </p:cNvSpPr>
          <p:nvPr>
            <p:ph type="dt" sz="half" idx="10"/>
          </p:nvPr>
        </p:nvSpPr>
        <p:spPr/>
        <p:txBody>
          <a:bodyPr/>
          <a:lstStyle/>
          <a:p>
            <a:fld id="{C8C24623-02CE-4494-AC4B-D14E13FD5299}" type="datetime1">
              <a:rPr lang="en-US" smtClean="0"/>
              <a:pPr/>
              <a:t>17/09/2017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20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ítulo e Objeto">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628650" y="1293993"/>
            <a:ext cx="7886700" cy="4351338"/>
          </a:xfrm>
          <a:prstGeom prst="rect">
            <a:avLst/>
          </a:prstGeom>
        </p:spPr>
        <p:txBody>
          <a:bodyPr/>
          <a:lstStyle>
            <a:lvl1pPr>
              <a:defRPr>
                <a:solidFill>
                  <a:srgbClr val="00194C"/>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pt-PT" dirty="0"/>
              <a:t>Editar os estilos de texto do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Tree>
    <p:extLst>
      <p:ext uri="{BB962C8B-B14F-4D97-AF65-F5344CB8AC3E}">
        <p14:creationId xmlns:p14="http://schemas.microsoft.com/office/powerpoint/2010/main" val="274113632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7560840" cy="864096"/>
          </a:xfr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67544" y="1412776"/>
            <a:ext cx="8229600" cy="5040560"/>
          </a:xfrm>
        </p:spPr>
        <p:txBody>
          <a:bodyPr/>
          <a:lstStyle>
            <a:lvl2pPr>
              <a:defRPr>
                <a:latin typeface="Lucida Sans Unicode" pitchFamily="34" charset="0"/>
                <a:cs typeface="Lucida Sans Unicode" pitchFamily="34" charset="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748464" y="6492875"/>
            <a:ext cx="395536" cy="365125"/>
          </a:xfrm>
        </p:spPr>
        <p:txBody>
          <a:bodyPr/>
          <a:lstStyle/>
          <a:p>
            <a:fld id="{9C74D33A-6DAE-4477-998E-44875997FA18}" type="slidenum">
              <a:rPr lang="en-GB" smtClean="0"/>
              <a:pPr/>
              <a:t>‹#›</a:t>
            </a:fld>
            <a:endParaRPr lang="en-GB"/>
          </a:p>
        </p:txBody>
      </p:sp>
      <p:pic>
        <p:nvPicPr>
          <p:cNvPr id="17409" name="Picture 1"/>
          <p:cNvPicPr>
            <a:picLocks noChangeAspect="1" noChangeArrowheads="1"/>
          </p:cNvPicPr>
          <p:nvPr userDrawn="1"/>
        </p:nvPicPr>
        <p:blipFill>
          <a:blip r:embed="rId2" cstate="print"/>
          <a:srcRect/>
          <a:stretch>
            <a:fillRect/>
          </a:stretch>
        </p:blipFill>
        <p:spPr bwMode="auto">
          <a:xfrm>
            <a:off x="8005234" y="128207"/>
            <a:ext cx="1008112" cy="256611"/>
          </a:xfrm>
          <a:prstGeom prst="rect">
            <a:avLst/>
          </a:prstGeom>
          <a:noFill/>
          <a:ln w="9525">
            <a:noFill/>
            <a:miter lim="800000"/>
            <a:headEnd/>
            <a:tailEnd/>
          </a:ln>
          <a:effectLst/>
        </p:spPr>
      </p:pic>
      <p:pic>
        <p:nvPicPr>
          <p:cNvPr id="17410" name="Picture 2"/>
          <p:cNvPicPr>
            <a:picLocks noChangeAspect="1" noChangeArrowheads="1"/>
          </p:cNvPicPr>
          <p:nvPr userDrawn="1"/>
        </p:nvPicPr>
        <p:blipFill>
          <a:blip r:embed="rId3" cstate="print"/>
          <a:srcRect b="23784"/>
          <a:stretch>
            <a:fillRect/>
          </a:stretch>
        </p:blipFill>
        <p:spPr bwMode="auto">
          <a:xfrm>
            <a:off x="8030942" y="453522"/>
            <a:ext cx="936104" cy="667749"/>
          </a:xfrm>
          <a:prstGeom prst="rect">
            <a:avLst/>
          </a:prstGeom>
          <a:noFill/>
          <a:ln w="9525">
            <a:noFill/>
            <a:miter lim="800000"/>
            <a:headEnd/>
            <a:tailEnd/>
          </a:ln>
          <a:effectLst/>
        </p:spPr>
      </p:pic>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Lucida Sans Unicode" pitchFamily="34" charset="0"/>
                <a:cs typeface="Lucida Sans Unicode"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EBD694C-42A4-405D-8AD8-C9BD9B41A50D}" type="datetimeFigureOut">
              <a:rPr lang="en-GB" smtClean="0"/>
              <a:pPr/>
              <a:t>17/09/2017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latin typeface="Lucida Sans Unicode" pitchFamily="34" charset="0"/>
                <a:cs typeface="Lucida Sans Unicode" pitchFamily="34" charset="0"/>
              </a:defRPr>
            </a:lvl1pPr>
          </a:lstStyle>
          <a:p>
            <a:fld id="{9C74D33A-6DAE-4477-998E-44875997FA18}" type="slidenum">
              <a:rPr lang="en-GB" smtClean="0"/>
              <a:pPr/>
              <a:t>‹#›</a:t>
            </a:fld>
            <a:endParaRPr lang="en-GB" dirty="0"/>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BD694C-42A4-405D-8AD8-C9BD9B41A50D}" type="datetimeFigureOut">
              <a:rPr lang="en-GB" smtClean="0"/>
              <a:pPr/>
              <a:t>17/09/2017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BD694C-42A4-405D-8AD8-C9BD9B41A50D}" type="datetimeFigureOut">
              <a:rPr lang="en-GB" smtClean="0"/>
              <a:pPr/>
              <a:t>17/09/2017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BD694C-42A4-405D-8AD8-C9BD9B41A50D}" type="datetimeFigureOut">
              <a:rPr lang="en-GB" smtClean="0"/>
              <a:pPr/>
              <a:t>17/09/2017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BD694C-42A4-405D-8AD8-C9BD9B41A50D}" type="datetimeFigureOut">
              <a:rPr lang="en-GB" smtClean="0"/>
              <a:pPr/>
              <a:t>17/09/2017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BD694C-42A4-405D-8AD8-C9BD9B41A50D}" type="datetimeFigureOut">
              <a:rPr lang="en-GB" smtClean="0"/>
              <a:pPr/>
              <a:t>17/09/2017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BD694C-42A4-405D-8AD8-C9BD9B41A50D}" type="datetimeFigureOut">
              <a:rPr lang="en-GB" smtClean="0"/>
              <a:pPr/>
              <a:t>17/09/2017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D694C-42A4-405D-8AD8-C9BD9B41A50D}" type="datetimeFigureOut">
              <a:rPr lang="en-GB" smtClean="0"/>
              <a:pPr/>
              <a:t>17/09/2017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4D33A-6DAE-4477-998E-44875997FA1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ransition xmlns:p14="http://schemas.microsoft.com/office/powerpoint/2010/mai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jpeg"/><Relationship Id="rId9"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oleObject" Target="../embeddings/oleObject1.bin"/><Relationship Id="rId5" Type="http://schemas.openxmlformats.org/officeDocument/2006/relationships/image" Target="../media/image28.w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gif"/><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29.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hyperlink" Target="http://landsaf.meteo.pt/" TargetMode="External"/><Relationship Id="rId7" Type="http://schemas.openxmlformats.org/officeDocument/2006/relationships/hyperlink" Target="https://atmosphere.copernicus.eu/" TargetMode="External"/><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gi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57.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emf"/><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oleObject" Target="../embeddings/oleObject2.bin"/><Relationship Id="rId6" Type="http://schemas.openxmlformats.org/officeDocument/2006/relationships/image" Target="../media/image65.png"/><Relationship Id="rId7" Type="http://schemas.openxmlformats.org/officeDocument/2006/relationships/image" Target="../media/image68.png"/><Relationship Id="rId1" Type="http://schemas.openxmlformats.org/officeDocument/2006/relationships/vmlDrawing" Target="../drawings/vmlDrawing2.vml"/><Relationship Id="rId2"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9.png"/><Relationship Id="rId3"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jpeg"/><Relationship Id="rId5" Type="http://schemas.openxmlformats.org/officeDocument/2006/relationships/hyperlink" Target="http://wildfire.geog.kcl.ac.uk/firemap/" TargetMode="External"/><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5" Type="http://schemas.openxmlformats.org/officeDocument/2006/relationships/image" Target="../media/image25.png"/><Relationship Id="rId1" Type="http://schemas.microsoft.com/office/2007/relationships/media" Target="../media/media2.wmv"/><Relationship Id="rId2" Type="http://schemas.openxmlformats.org/officeDocument/2006/relationships/video" Target="../media/media2.wm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4499992" y="5013176"/>
            <a:ext cx="2157668" cy="1831982"/>
          </a:xfrm>
          <a:prstGeom prst="rect">
            <a:avLst/>
          </a:prstGeom>
        </p:spPr>
      </p:pic>
      <p:pic>
        <p:nvPicPr>
          <p:cNvPr id="20" name="Picture 1"/>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411760" y="5057800"/>
            <a:ext cx="1800200" cy="1800200"/>
          </a:xfrm>
          <a:prstGeom prst="rect">
            <a:avLst/>
          </a:prstGeom>
          <a:noFill/>
          <a:ln w="9525">
            <a:noFill/>
            <a:miter lim="800000"/>
            <a:headEnd/>
            <a:tailEnd/>
          </a:ln>
        </p:spPr>
      </p:pic>
      <p:sp>
        <p:nvSpPr>
          <p:cNvPr id="2" name="Title 1"/>
          <p:cNvSpPr>
            <a:spLocks noGrp="1"/>
          </p:cNvSpPr>
          <p:nvPr>
            <p:ph type="ctrTitle"/>
          </p:nvPr>
        </p:nvSpPr>
        <p:spPr>
          <a:xfrm>
            <a:off x="2915816" y="476672"/>
            <a:ext cx="5904656" cy="1916832"/>
          </a:xfrm>
        </p:spPr>
        <p:txBody>
          <a:bodyPr>
            <a:normAutofit fontScale="90000"/>
          </a:bodyPr>
          <a:lstStyle/>
          <a:p>
            <a:r>
              <a:rPr lang="en-GB" dirty="0" smtClean="0">
                <a:solidFill>
                  <a:srgbClr val="FFFF00"/>
                </a:solidFill>
              </a:rPr>
              <a:t>LSA SAF FRP-PIXEL Product </a:t>
            </a:r>
            <a:r>
              <a:rPr lang="en-US" dirty="0">
                <a:solidFill>
                  <a:srgbClr val="FFFF00"/>
                </a:solidFill>
              </a:rPr>
              <a:t>(capabilities, validation, applications)</a:t>
            </a:r>
            <a:r>
              <a:rPr lang="en-GB" dirty="0" smtClean="0">
                <a:solidFill>
                  <a:srgbClr val="FFFF00"/>
                </a:solidFill>
              </a:rPr>
              <a:t> </a:t>
            </a:r>
            <a:endParaRPr lang="en-GB" dirty="0">
              <a:solidFill>
                <a:srgbClr val="FFFF00"/>
              </a:solidFill>
              <a:latin typeface="Lucida Sans Unicode" pitchFamily="34" charset="0"/>
              <a:ea typeface="Malgun Gothic" pitchFamily="34" charset="-127"/>
              <a:cs typeface="Lucida Sans Unicode" pitchFamily="34" charset="0"/>
            </a:endParaRPr>
          </a:p>
        </p:txBody>
      </p:sp>
      <p:sp>
        <p:nvSpPr>
          <p:cNvPr id="3" name="Subtitle 2"/>
          <p:cNvSpPr>
            <a:spLocks noGrp="1"/>
          </p:cNvSpPr>
          <p:nvPr>
            <p:ph type="subTitle" idx="1"/>
          </p:nvPr>
        </p:nvSpPr>
        <p:spPr>
          <a:xfrm>
            <a:off x="3059832" y="2564904"/>
            <a:ext cx="5832648" cy="1368152"/>
          </a:xfrm>
        </p:spPr>
        <p:txBody>
          <a:bodyPr>
            <a:noAutofit/>
          </a:bodyPr>
          <a:lstStyle/>
          <a:p>
            <a:r>
              <a:rPr lang="en-GB" sz="2400" dirty="0" smtClean="0">
                <a:solidFill>
                  <a:schemeClr val="bg1"/>
                </a:solidFill>
                <a:latin typeface="Lucida Sans Unicode" pitchFamily="34" charset="0"/>
                <a:cs typeface="Lucida Sans Unicode" pitchFamily="34" charset="0"/>
              </a:rPr>
              <a:t>Martin J. Wooster</a:t>
            </a:r>
            <a:r>
              <a:rPr lang="en-GB" sz="2400" dirty="0">
                <a:solidFill>
                  <a:schemeClr val="bg1"/>
                </a:solidFill>
                <a:latin typeface="Lucida Sans Unicode" pitchFamily="34" charset="0"/>
                <a:cs typeface="Lucida Sans Unicode" pitchFamily="34" charset="0"/>
              </a:rPr>
              <a:t>, Weidong Xu,</a:t>
            </a:r>
            <a:endParaRPr lang="en-GB" sz="2400" dirty="0" smtClean="0">
              <a:solidFill>
                <a:schemeClr val="bg1"/>
              </a:solidFill>
              <a:latin typeface="Lucida Sans Unicode" pitchFamily="34" charset="0"/>
              <a:cs typeface="Lucida Sans Unicode" pitchFamily="34" charset="0"/>
            </a:endParaRPr>
          </a:p>
          <a:p>
            <a:r>
              <a:rPr lang="en-GB" sz="2400" dirty="0" smtClean="0">
                <a:solidFill>
                  <a:schemeClr val="bg1"/>
                </a:solidFill>
                <a:latin typeface="Lucida Sans Unicode" pitchFamily="34" charset="0"/>
                <a:cs typeface="Lucida Sans Unicode" pitchFamily="34" charset="0"/>
              </a:rPr>
              <a:t> Gareth Roberts, </a:t>
            </a:r>
          </a:p>
          <a:p>
            <a:r>
              <a:rPr lang="en-GB" sz="2400" dirty="0" smtClean="0">
                <a:solidFill>
                  <a:schemeClr val="bg1"/>
                </a:solidFill>
                <a:latin typeface="Lucida Sans Unicode" pitchFamily="34" charset="0"/>
                <a:cs typeface="Lucida Sans Unicode" pitchFamily="34" charset="0"/>
              </a:rPr>
              <a:t>and </a:t>
            </a:r>
            <a:r>
              <a:rPr lang="en-GB" sz="2400" dirty="0" err="1" smtClean="0">
                <a:solidFill>
                  <a:schemeClr val="bg1"/>
                </a:solidFill>
                <a:latin typeface="Lucida Sans Unicode" pitchFamily="34" charset="0"/>
                <a:cs typeface="Lucida Sans Unicode" pitchFamily="34" charset="0"/>
              </a:rPr>
              <a:t>Jiangping</a:t>
            </a:r>
            <a:r>
              <a:rPr lang="en-GB" sz="2400" dirty="0" smtClean="0">
                <a:solidFill>
                  <a:schemeClr val="bg1"/>
                </a:solidFill>
                <a:latin typeface="Lucida Sans Unicode" pitchFamily="34" charset="0"/>
                <a:cs typeface="Lucida Sans Unicode" pitchFamily="34" charset="0"/>
              </a:rPr>
              <a:t> He</a:t>
            </a:r>
            <a:endParaRPr lang="en-GB" sz="2400" dirty="0">
              <a:solidFill>
                <a:schemeClr val="bg1"/>
              </a:solidFill>
              <a:latin typeface="Lucida Sans Unicode" pitchFamily="34" charset="0"/>
              <a:cs typeface="Lucida Sans Unicode" pitchFamily="34" charset="0"/>
            </a:endParaRPr>
          </a:p>
        </p:txBody>
      </p:sp>
      <p:pic>
        <p:nvPicPr>
          <p:cNvPr id="25602" name="Picture 2"/>
          <p:cNvPicPr>
            <a:picLocks noChangeAspect="1" noChangeArrowheads="1"/>
          </p:cNvPicPr>
          <p:nvPr/>
        </p:nvPicPr>
        <p:blipFill>
          <a:blip r:embed="rId5" cstate="print"/>
          <a:srcRect/>
          <a:stretch>
            <a:fillRect/>
          </a:stretch>
        </p:blipFill>
        <p:spPr bwMode="auto">
          <a:xfrm>
            <a:off x="395536" y="548680"/>
            <a:ext cx="2167878" cy="1762917"/>
          </a:xfrm>
          <a:prstGeom prst="rect">
            <a:avLst/>
          </a:prstGeom>
          <a:noFill/>
          <a:ln w="9525">
            <a:noFill/>
            <a:miter lim="800000"/>
            <a:headEnd/>
            <a:tailEnd/>
          </a:ln>
          <a:effectLst/>
        </p:spPr>
      </p:pic>
      <p:grpSp>
        <p:nvGrpSpPr>
          <p:cNvPr id="5" name="Group 10"/>
          <p:cNvGrpSpPr/>
          <p:nvPr/>
        </p:nvGrpSpPr>
        <p:grpSpPr>
          <a:xfrm>
            <a:off x="395536" y="2504471"/>
            <a:ext cx="2088232" cy="648072"/>
            <a:chOff x="3563888" y="188640"/>
            <a:chExt cx="5544616" cy="1512168"/>
          </a:xfrm>
        </p:grpSpPr>
        <p:pic>
          <p:nvPicPr>
            <p:cNvPr id="4" name="Picture 1"/>
            <p:cNvPicPr>
              <a:picLocks noChangeAspect="1" noChangeArrowheads="1"/>
            </p:cNvPicPr>
            <p:nvPr/>
          </p:nvPicPr>
          <p:blipFill>
            <a:blip r:embed="rId6" cstate="print"/>
            <a:srcRect l="28629"/>
            <a:stretch>
              <a:fillRect/>
            </a:stretch>
          </p:blipFill>
          <p:spPr bwMode="auto">
            <a:xfrm>
              <a:off x="5069568" y="260648"/>
              <a:ext cx="4038936" cy="1440160"/>
            </a:xfrm>
            <a:prstGeom prst="rect">
              <a:avLst/>
            </a:prstGeom>
            <a:noFill/>
            <a:ln w="9525">
              <a:noFill/>
              <a:miter lim="800000"/>
              <a:headEnd/>
              <a:tailEnd/>
            </a:ln>
            <a:effectLst/>
          </p:spPr>
        </p:pic>
        <p:pic>
          <p:nvPicPr>
            <p:cNvPr id="25606" name="Picture 6"/>
            <p:cNvPicPr>
              <a:picLocks noChangeAspect="1" noChangeArrowheads="1"/>
            </p:cNvPicPr>
            <p:nvPr/>
          </p:nvPicPr>
          <p:blipFill>
            <a:blip r:embed="rId7" cstate="print"/>
            <a:srcRect/>
            <a:stretch>
              <a:fillRect/>
            </a:stretch>
          </p:blipFill>
          <p:spPr bwMode="auto">
            <a:xfrm>
              <a:off x="3563888" y="188640"/>
              <a:ext cx="1505082" cy="1457283"/>
            </a:xfrm>
            <a:prstGeom prst="rect">
              <a:avLst/>
            </a:prstGeom>
            <a:noFill/>
            <a:ln w="9525">
              <a:noFill/>
              <a:miter lim="800000"/>
              <a:headEnd/>
              <a:tailEnd/>
            </a:ln>
            <a:effectLst/>
          </p:spPr>
        </p:pic>
      </p:grpSp>
      <p:pic>
        <p:nvPicPr>
          <p:cNvPr id="25608" name="Picture 8" descr="http://i.telegraph.co.uk/multimedia/archive/01697/fire-branch_1697601i.jpg"/>
          <p:cNvPicPr>
            <a:picLocks noChangeAspect="1" noChangeArrowheads="1"/>
          </p:cNvPicPr>
          <p:nvPr/>
        </p:nvPicPr>
        <p:blipFill>
          <a:blip r:embed="rId8" cstate="print"/>
          <a:srcRect/>
          <a:stretch>
            <a:fillRect/>
          </a:stretch>
        </p:blipFill>
        <p:spPr bwMode="auto">
          <a:xfrm>
            <a:off x="49629" y="5301208"/>
            <a:ext cx="2097340" cy="1319294"/>
          </a:xfrm>
          <a:prstGeom prst="rect">
            <a:avLst/>
          </a:prstGeom>
          <a:noFill/>
        </p:spPr>
      </p:pic>
      <p:sp>
        <p:nvSpPr>
          <p:cNvPr id="25627" name="AutoShape 27" descr="Inline images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5639" name="Picture 39"/>
          <p:cNvPicPr>
            <a:picLocks noChangeAspect="1" noChangeArrowheads="1"/>
          </p:cNvPicPr>
          <p:nvPr/>
        </p:nvPicPr>
        <p:blipFill>
          <a:blip r:embed="rId9" cstate="print"/>
          <a:srcRect/>
          <a:stretch>
            <a:fillRect/>
          </a:stretch>
        </p:blipFill>
        <p:spPr bwMode="auto">
          <a:xfrm>
            <a:off x="6824135" y="5301208"/>
            <a:ext cx="2273268" cy="1372363"/>
          </a:xfrm>
          <a:prstGeom prst="rect">
            <a:avLst/>
          </a:prstGeom>
          <a:noFill/>
          <a:ln w="9525">
            <a:noFill/>
            <a:miter lim="800000"/>
            <a:headEnd/>
            <a:tailEnd/>
          </a:ln>
          <a:effectLst/>
        </p:spPr>
      </p:pic>
      <p:grpSp>
        <p:nvGrpSpPr>
          <p:cNvPr id="6" name="Group 39"/>
          <p:cNvGrpSpPr/>
          <p:nvPr/>
        </p:nvGrpSpPr>
        <p:grpSpPr>
          <a:xfrm>
            <a:off x="325346" y="4859868"/>
            <a:ext cx="8429710" cy="413349"/>
            <a:chOff x="325346" y="4859868"/>
            <a:chExt cx="8429710" cy="413349"/>
          </a:xfrm>
        </p:grpSpPr>
        <p:sp>
          <p:nvSpPr>
            <p:cNvPr id="36" name="TextBox 35"/>
            <p:cNvSpPr txBox="1"/>
            <p:nvPr/>
          </p:nvSpPr>
          <p:spPr>
            <a:xfrm>
              <a:off x="325346" y="4880735"/>
              <a:ext cx="1510350" cy="369332"/>
            </a:xfrm>
            <a:prstGeom prst="rect">
              <a:avLst/>
            </a:prstGeom>
            <a:noFill/>
          </p:spPr>
          <p:txBody>
            <a:bodyPr wrap="none" rtlCol="0">
              <a:spAutoFit/>
            </a:bodyPr>
            <a:lstStyle/>
            <a:p>
              <a:r>
                <a:rPr lang="en-GB" dirty="0" smtClean="0">
                  <a:solidFill>
                    <a:srgbClr val="FFFF00"/>
                  </a:solidFill>
                  <a:latin typeface="Lucida Sans Unicode" pitchFamily="34" charset="0"/>
                  <a:cs typeface="Lucida Sans Unicode" pitchFamily="34" charset="0"/>
                </a:rPr>
                <a:t>Background</a:t>
              </a:r>
              <a:endParaRPr lang="en-GB" dirty="0">
                <a:solidFill>
                  <a:srgbClr val="FFFF00"/>
                </a:solidFill>
                <a:latin typeface="Lucida Sans Unicode" pitchFamily="34" charset="0"/>
                <a:cs typeface="Lucida Sans Unicode" pitchFamily="34" charset="0"/>
              </a:endParaRPr>
            </a:p>
          </p:txBody>
        </p:sp>
        <p:sp>
          <p:nvSpPr>
            <p:cNvPr id="37" name="TextBox 36"/>
            <p:cNvSpPr txBox="1"/>
            <p:nvPr/>
          </p:nvSpPr>
          <p:spPr>
            <a:xfrm>
              <a:off x="4788024" y="4859868"/>
              <a:ext cx="1313180" cy="369332"/>
            </a:xfrm>
            <a:prstGeom prst="rect">
              <a:avLst/>
            </a:prstGeom>
            <a:noFill/>
          </p:spPr>
          <p:txBody>
            <a:bodyPr wrap="none" rtlCol="0">
              <a:spAutoFit/>
            </a:bodyPr>
            <a:lstStyle/>
            <a:p>
              <a:pPr algn="ctr"/>
              <a:r>
                <a:rPr lang="en-GB" dirty="0" smtClean="0">
                  <a:solidFill>
                    <a:srgbClr val="FFFF00"/>
                  </a:solidFill>
                  <a:latin typeface="Lucida Sans Unicode" pitchFamily="34" charset="0"/>
                  <a:cs typeface="Lucida Sans Unicode" pitchFamily="34" charset="0"/>
                </a:rPr>
                <a:t>FRP-PIXEL</a:t>
              </a:r>
              <a:endParaRPr lang="en-GB" dirty="0">
                <a:solidFill>
                  <a:srgbClr val="FFFF00"/>
                </a:solidFill>
                <a:latin typeface="Lucida Sans Unicode" pitchFamily="34" charset="0"/>
                <a:cs typeface="Lucida Sans Unicode" pitchFamily="34" charset="0"/>
              </a:endParaRPr>
            </a:p>
          </p:txBody>
        </p:sp>
        <p:sp>
          <p:nvSpPr>
            <p:cNvPr id="39" name="TextBox 38"/>
            <p:cNvSpPr txBox="1"/>
            <p:nvPr/>
          </p:nvSpPr>
          <p:spPr>
            <a:xfrm>
              <a:off x="7185621" y="4903885"/>
              <a:ext cx="1569435" cy="369332"/>
            </a:xfrm>
            <a:prstGeom prst="rect">
              <a:avLst/>
            </a:prstGeom>
            <a:noFill/>
          </p:spPr>
          <p:txBody>
            <a:bodyPr wrap="none" rtlCol="0">
              <a:spAutoFit/>
            </a:bodyPr>
            <a:lstStyle/>
            <a:p>
              <a:pPr algn="ctr"/>
              <a:r>
                <a:rPr lang="en-GB" dirty="0" smtClean="0">
                  <a:solidFill>
                    <a:srgbClr val="FFFF00"/>
                  </a:solidFill>
                  <a:latin typeface="Lucida Sans Unicode" pitchFamily="34" charset="0"/>
                  <a:cs typeface="Lucida Sans Unicode" pitchFamily="34" charset="0"/>
                </a:rPr>
                <a:t>Applications</a:t>
              </a:r>
              <a:endParaRPr lang="en-GB" dirty="0">
                <a:solidFill>
                  <a:srgbClr val="FFFF00"/>
                </a:solidFill>
                <a:latin typeface="Lucida Sans Unicode" pitchFamily="34" charset="0"/>
                <a:cs typeface="Lucida Sans Unicode" pitchFamily="34" charset="0"/>
              </a:endParaRPr>
            </a:p>
          </p:txBody>
        </p:sp>
      </p:grpSp>
      <p:sp>
        <p:nvSpPr>
          <p:cNvPr id="18" name="Subtitle 2"/>
          <p:cNvSpPr txBox="1">
            <a:spLocks/>
          </p:cNvSpPr>
          <p:nvPr/>
        </p:nvSpPr>
        <p:spPr>
          <a:xfrm>
            <a:off x="99250" y="4221088"/>
            <a:ext cx="9036496" cy="50405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000" dirty="0" smtClean="0">
                <a:solidFill>
                  <a:schemeClr val="bg1"/>
                </a:solidFill>
                <a:latin typeface="Lucida Sans Unicode" pitchFamily="34" charset="0"/>
                <a:cs typeface="Lucida Sans Unicode" pitchFamily="34" charset="0"/>
              </a:rPr>
              <a:t>SALGEE2017 workshop Yerevan 18-21 Sep 2017</a:t>
            </a:r>
            <a:endParaRPr lang="en-GB" sz="2000" dirty="0">
              <a:solidFill>
                <a:schemeClr val="bg1"/>
              </a:solidFill>
              <a:latin typeface="Lucida Sans Unicode" pitchFamily="34" charset="0"/>
              <a:cs typeface="Lucida Sans Unicode" pitchFamily="34" charset="0"/>
            </a:endParaRPr>
          </a:p>
        </p:txBody>
      </p:sp>
      <p:sp>
        <p:nvSpPr>
          <p:cNvPr id="19" name="TextBox 18"/>
          <p:cNvSpPr txBox="1"/>
          <p:nvPr/>
        </p:nvSpPr>
        <p:spPr>
          <a:xfrm>
            <a:off x="2843928" y="4869160"/>
            <a:ext cx="863976" cy="369332"/>
          </a:xfrm>
          <a:prstGeom prst="rect">
            <a:avLst/>
          </a:prstGeom>
          <a:noFill/>
        </p:spPr>
        <p:txBody>
          <a:bodyPr wrap="none" rtlCol="0">
            <a:spAutoFit/>
          </a:bodyPr>
          <a:lstStyle/>
          <a:p>
            <a:pPr algn="ctr"/>
            <a:r>
              <a:rPr lang="en-GB" dirty="0" smtClean="0">
                <a:solidFill>
                  <a:srgbClr val="FFFF00"/>
                </a:solidFill>
                <a:latin typeface="Lucida Sans Unicode" pitchFamily="34" charset="0"/>
                <a:cs typeface="Lucida Sans Unicode" pitchFamily="34" charset="0"/>
              </a:rPr>
              <a:t>SEVIRI</a:t>
            </a:r>
            <a:endParaRPr lang="en-GB" dirty="0">
              <a:solidFill>
                <a:srgbClr val="FFFF00"/>
              </a:solidFill>
              <a:latin typeface="Lucida Sans Unicode" pitchFamily="34" charset="0"/>
              <a:cs typeface="Lucida Sans Unicode"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028384" cy="864096"/>
          </a:xfrm>
        </p:spPr>
        <p:txBody>
          <a:bodyPr vert="horz" lIns="91440" tIns="45720" rIns="91440" bIns="45720" rtlCol="0" anchor="ctr">
            <a:normAutofit/>
          </a:bodyPr>
          <a:lstStyle/>
          <a:p>
            <a:r>
              <a:rPr lang="en-GB" sz="3600" dirty="0">
                <a:solidFill>
                  <a:srgbClr val="FFFF00"/>
                </a:solidFill>
              </a:rPr>
              <a:t>Radiative Transfer of Active Fire Detection</a:t>
            </a:r>
          </a:p>
        </p:txBody>
      </p:sp>
      <p:sp>
        <p:nvSpPr>
          <p:cNvPr id="3" name="Content Placeholder 2"/>
          <p:cNvSpPr>
            <a:spLocks noGrp="1"/>
          </p:cNvSpPr>
          <p:nvPr>
            <p:ph idx="1"/>
          </p:nvPr>
        </p:nvSpPr>
        <p:spPr/>
        <p:txBody>
          <a:bodyPr/>
          <a:lstStyle/>
          <a:p>
            <a:endParaRPr lang="en-GB"/>
          </a:p>
        </p:txBody>
      </p:sp>
      <p:pic>
        <p:nvPicPr>
          <p:cNvPr id="105474" name="Picture 2"/>
          <p:cNvPicPr>
            <a:picLocks noChangeAspect="1" noChangeArrowheads="1"/>
          </p:cNvPicPr>
          <p:nvPr/>
        </p:nvPicPr>
        <p:blipFill>
          <a:blip r:embed="rId2" cstate="print"/>
          <a:srcRect/>
          <a:stretch>
            <a:fillRect/>
          </a:stretch>
        </p:blipFill>
        <p:spPr bwMode="auto">
          <a:xfrm>
            <a:off x="179512" y="1124744"/>
            <a:ext cx="8712968" cy="5603479"/>
          </a:xfrm>
          <a:prstGeom prst="rect">
            <a:avLst/>
          </a:prstGeom>
          <a:noFill/>
          <a:ln w="9525">
            <a:noFill/>
            <a:miter lim="800000"/>
            <a:headEnd/>
            <a:tailEnd/>
          </a:ln>
          <a:effectLst/>
        </p:spPr>
      </p:pic>
      <p:cxnSp>
        <p:nvCxnSpPr>
          <p:cNvPr id="6" name="Straight Arrow Connector 5"/>
          <p:cNvCxnSpPr/>
          <p:nvPr/>
        </p:nvCxnSpPr>
        <p:spPr>
          <a:xfrm>
            <a:off x="5436096" y="3717032"/>
            <a:ext cx="0" cy="1368152"/>
          </a:xfrm>
          <a:prstGeom prst="straightConnector1">
            <a:avLst/>
          </a:prstGeom>
          <a:ln w="317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5499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11</a:t>
            </a:fld>
            <a:endParaRPr lang="en-US"/>
          </a:p>
        </p:txBody>
      </p:sp>
      <p:pic>
        <p:nvPicPr>
          <p:cNvPr id="5" name="Picture 4"/>
          <p:cNvPicPr>
            <a:picLocks noChangeAspect="1"/>
          </p:cNvPicPr>
          <p:nvPr/>
        </p:nvPicPr>
        <p:blipFill>
          <a:blip r:embed="rId3"/>
          <a:stretch>
            <a:fillRect/>
          </a:stretch>
        </p:blipFill>
        <p:spPr>
          <a:xfrm>
            <a:off x="98190" y="2054827"/>
            <a:ext cx="6490034" cy="4686541"/>
          </a:xfrm>
          <a:prstGeom prst="rect">
            <a:avLst/>
          </a:prstGeom>
          <a:ln>
            <a:solidFill>
              <a:srgbClr val="000000"/>
            </a:solidFill>
          </a:ln>
        </p:spPr>
      </p:pic>
      <p:cxnSp>
        <p:nvCxnSpPr>
          <p:cNvPr id="7" name="Straight Connector 6"/>
          <p:cNvCxnSpPr/>
          <p:nvPr/>
        </p:nvCxnSpPr>
        <p:spPr>
          <a:xfrm>
            <a:off x="1763688" y="3430741"/>
            <a:ext cx="7200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63688" y="3862789"/>
            <a:ext cx="720080" cy="0"/>
          </a:xfrm>
          <a:prstGeom prst="line">
            <a:avLst/>
          </a:prstGeom>
          <a:ln>
            <a:solidFill>
              <a:srgbClr val="000000"/>
            </a:solidFill>
            <a:prstDash val="dot"/>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843808" y="3286725"/>
            <a:ext cx="1661295" cy="646331"/>
          </a:xfrm>
          <a:prstGeom prst="rect">
            <a:avLst/>
          </a:prstGeom>
          <a:noFill/>
        </p:spPr>
        <p:txBody>
          <a:bodyPr wrap="none" rtlCol="0">
            <a:spAutoFit/>
          </a:bodyPr>
          <a:lstStyle/>
          <a:p>
            <a:r>
              <a:rPr lang="en-US" dirty="0" smtClean="0"/>
              <a:t>Planck Function</a:t>
            </a:r>
          </a:p>
          <a:p>
            <a:r>
              <a:rPr lang="en-US" dirty="0" smtClean="0"/>
              <a:t>MIR approach</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1061399945"/>
              </p:ext>
            </p:extLst>
          </p:nvPr>
        </p:nvGraphicFramePr>
        <p:xfrm>
          <a:off x="107504" y="1124744"/>
          <a:ext cx="7664221" cy="660549"/>
        </p:xfrm>
        <a:graphic>
          <a:graphicData uri="http://schemas.openxmlformats.org/presentationml/2006/ole">
            <mc:AlternateContent xmlns:mc="http://schemas.openxmlformats.org/markup-compatibility/2006">
              <mc:Choice xmlns:v="urn:schemas-microsoft-com:vml" Requires="v">
                <p:oleObj spid="_x0000_s2064" name="Equation" r:id="rId4" imgW="2793960" imgH="241200" progId="Equation.3">
                  <p:embed/>
                </p:oleObj>
              </mc:Choice>
              <mc:Fallback>
                <p:oleObj name="Equation" r:id="rId4" imgW="279396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124744"/>
                        <a:ext cx="7664221" cy="660549"/>
                      </a:xfrm>
                      <a:prstGeom prst="rect">
                        <a:avLst/>
                      </a:prstGeom>
                      <a:solidFill>
                        <a:schemeClr val="bg1"/>
                      </a:solidFill>
                    </p:spPr>
                  </p:pic>
                </p:oleObj>
              </mc:Fallback>
            </mc:AlternateContent>
          </a:graphicData>
        </a:graphic>
      </p:graphicFrame>
      <p:sp>
        <p:nvSpPr>
          <p:cNvPr id="14" name="Rectangle 13"/>
          <p:cNvSpPr/>
          <p:nvPr/>
        </p:nvSpPr>
        <p:spPr>
          <a:xfrm>
            <a:off x="6732240" y="2204864"/>
            <a:ext cx="2411760" cy="4401205"/>
          </a:xfrm>
          <a:prstGeom prst="rect">
            <a:avLst/>
          </a:prstGeom>
        </p:spPr>
        <p:txBody>
          <a:bodyPr wrap="square">
            <a:spAutoFit/>
          </a:bodyPr>
          <a:lstStyle/>
          <a:p>
            <a:pPr algn="just"/>
            <a:r>
              <a:rPr lang="en-US" sz="2800" dirty="0">
                <a:solidFill>
                  <a:schemeClr val="bg1"/>
                </a:solidFill>
              </a:rPr>
              <a:t>FRP (MW) corresponds to the ‘</a:t>
            </a:r>
            <a:r>
              <a:rPr lang="en-US" sz="2800" dirty="0" err="1">
                <a:solidFill>
                  <a:schemeClr val="bg1"/>
                </a:solidFill>
              </a:rPr>
              <a:t>radiative</a:t>
            </a:r>
            <a:r>
              <a:rPr lang="en-US" sz="2800" dirty="0">
                <a:solidFill>
                  <a:schemeClr val="bg1"/>
                </a:solidFill>
              </a:rPr>
              <a:t> strength’ of fire in a pixel, correlating to its rate of fuel combustion and smoke release.</a:t>
            </a:r>
          </a:p>
        </p:txBody>
      </p:sp>
      <p:sp>
        <p:nvSpPr>
          <p:cNvPr id="11" name="Rectangle 11"/>
          <p:cNvSpPr>
            <a:spLocks noChangeArrowheads="1"/>
          </p:cNvSpPr>
          <p:nvPr/>
        </p:nvSpPr>
        <p:spPr bwMode="auto">
          <a:xfrm>
            <a:off x="492369" y="260648"/>
            <a:ext cx="7596554" cy="677108"/>
          </a:xfrm>
          <a:prstGeom prst="rect">
            <a:avLst/>
          </a:prstGeom>
        </p:spPr>
        <p:txBody>
          <a:bodyPr vert="horz" lIns="91440" tIns="45720" rIns="91440" bIns="45720" rtlCol="0" anchor="ctr">
            <a:normAutofit fontScale="92500" lnSpcReduction="10000"/>
          </a:bodyPr>
          <a:lstStyle/>
          <a:p>
            <a:pPr algn="ctr">
              <a:spcBef>
                <a:spcPct val="0"/>
              </a:spcBef>
            </a:pPr>
            <a:r>
              <a:rPr lang="de-DE" sz="4400" dirty="0">
                <a:solidFill>
                  <a:srgbClr val="FFFF00"/>
                </a:solidFill>
                <a:latin typeface="+mj-lt"/>
                <a:ea typeface="+mj-ea"/>
                <a:cs typeface="+mj-cs"/>
              </a:rPr>
              <a:t>Fire Radiative Power Derivation</a:t>
            </a:r>
          </a:p>
        </p:txBody>
      </p:sp>
    </p:spTree>
    <p:extLst>
      <p:ext uri="{BB962C8B-B14F-4D97-AF65-F5344CB8AC3E}">
        <p14:creationId xmlns:p14="http://schemas.microsoft.com/office/powerpoint/2010/main" val="5848364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422031" y="5388114"/>
            <a:ext cx="8382000" cy="707886"/>
          </a:xfrm>
          <a:prstGeom prst="rect">
            <a:avLst/>
          </a:prstGeom>
          <a:noFill/>
          <a:ln w="9525">
            <a:noFill/>
            <a:miter lim="800000"/>
            <a:headEnd/>
            <a:tailEnd/>
          </a:ln>
        </p:spPr>
        <p:txBody>
          <a:bodyPr>
            <a:spAutoFit/>
          </a:bodyPr>
          <a:lstStyle/>
          <a:p>
            <a:pPr>
              <a:lnSpc>
                <a:spcPct val="100000"/>
              </a:lnSpc>
              <a:spcBef>
                <a:spcPct val="0"/>
              </a:spcBef>
              <a:buClr>
                <a:schemeClr val="tx1"/>
              </a:buClr>
              <a:buSzTx/>
              <a:buFont typeface="Arial" pitchFamily="34" charset="0"/>
              <a:buChar char="•"/>
            </a:pPr>
            <a:r>
              <a:rPr lang="en-GB" sz="2000" dirty="0">
                <a:solidFill>
                  <a:srgbClr val="FFFFFF"/>
                </a:solidFill>
                <a:latin typeface="Calibri" pitchFamily="34" charset="0"/>
              </a:rPr>
              <a:t> Using MIR radiances, FRP can in theory be estimated to within ~ ±12.5% </a:t>
            </a:r>
            <a:r>
              <a:rPr lang="en-GB" sz="2000" u="sng" dirty="0">
                <a:solidFill>
                  <a:srgbClr val="FFFFFF"/>
                </a:solidFill>
                <a:latin typeface="Calibri" pitchFamily="34" charset="0"/>
              </a:rPr>
              <a:t>without </a:t>
            </a:r>
            <a:r>
              <a:rPr lang="en-GB" sz="2000" u="sng" dirty="0" smtClean="0">
                <a:solidFill>
                  <a:srgbClr val="FFFFFF"/>
                </a:solidFill>
                <a:latin typeface="Calibri" pitchFamily="34" charset="0"/>
              </a:rPr>
              <a:t>knowledge </a:t>
            </a:r>
            <a:r>
              <a:rPr lang="en-GB" sz="2000" u="sng" dirty="0">
                <a:solidFill>
                  <a:srgbClr val="FFFFFF"/>
                </a:solidFill>
                <a:latin typeface="Calibri" pitchFamily="34" charset="0"/>
              </a:rPr>
              <a:t>of fire temperature</a:t>
            </a:r>
            <a:r>
              <a:rPr lang="en-GB" sz="2000" dirty="0">
                <a:solidFill>
                  <a:srgbClr val="FFFFFF"/>
                </a:solidFill>
                <a:latin typeface="Calibri" pitchFamily="34" charset="0"/>
              </a:rPr>
              <a:t> (assuming </a:t>
            </a:r>
            <a:r>
              <a:rPr lang="en-GB" sz="2000" dirty="0" smtClean="0">
                <a:solidFill>
                  <a:srgbClr val="FFFFFF"/>
                </a:solidFill>
                <a:latin typeface="Calibri" pitchFamily="34" charset="0"/>
              </a:rPr>
              <a:t>in range </a:t>
            </a:r>
            <a:r>
              <a:rPr lang="en-GB" sz="2000" dirty="0">
                <a:solidFill>
                  <a:srgbClr val="FFFFFF"/>
                </a:solidFill>
                <a:latin typeface="Calibri" pitchFamily="34" charset="0"/>
              </a:rPr>
              <a:t>650 – 1375 K</a:t>
            </a:r>
            <a:r>
              <a:rPr lang="en-GB" sz="2000" dirty="0" smtClean="0">
                <a:solidFill>
                  <a:srgbClr val="FFFFFF"/>
                </a:solidFill>
                <a:latin typeface="Calibri" pitchFamily="34" charset="0"/>
              </a:rPr>
              <a:t>).</a:t>
            </a:r>
            <a:endParaRPr lang="en-GB" sz="2000" dirty="0">
              <a:solidFill>
                <a:srgbClr val="FFFFFF"/>
              </a:solidFill>
              <a:latin typeface="Calibri" pitchFamily="34" charset="0"/>
            </a:endParaRPr>
          </a:p>
        </p:txBody>
      </p:sp>
      <p:pic>
        <p:nvPicPr>
          <p:cNvPr id="13315" name="Picture 3" descr="E:\d drive home PC\exchange disk 2\TALKS\sheffield\error.bmp"/>
          <p:cNvPicPr>
            <a:picLocks noChangeAspect="1" noChangeArrowheads="1"/>
          </p:cNvPicPr>
          <p:nvPr/>
        </p:nvPicPr>
        <p:blipFill>
          <a:blip r:embed="rId3" cstate="print"/>
          <a:srcRect t="5727"/>
          <a:stretch>
            <a:fillRect/>
          </a:stretch>
        </p:blipFill>
        <p:spPr bwMode="auto">
          <a:xfrm>
            <a:off x="633046" y="1752600"/>
            <a:ext cx="3657600" cy="3309937"/>
          </a:xfrm>
          <a:prstGeom prst="rect">
            <a:avLst/>
          </a:prstGeom>
          <a:noFill/>
          <a:ln w="9525">
            <a:noFill/>
            <a:miter lim="800000"/>
            <a:headEnd/>
            <a:tailEnd/>
          </a:ln>
        </p:spPr>
      </p:pic>
      <p:sp>
        <p:nvSpPr>
          <p:cNvPr id="13316" name="Line 4"/>
          <p:cNvSpPr>
            <a:spLocks noChangeShapeType="1"/>
          </p:cNvSpPr>
          <p:nvPr/>
        </p:nvSpPr>
        <p:spPr bwMode="auto">
          <a:xfrm>
            <a:off x="1477108" y="1808163"/>
            <a:ext cx="0" cy="1905000"/>
          </a:xfrm>
          <a:prstGeom prst="line">
            <a:avLst/>
          </a:prstGeom>
          <a:noFill/>
          <a:ln w="25400">
            <a:solidFill>
              <a:srgbClr val="FF0000"/>
            </a:solidFill>
            <a:prstDash val="sysDot"/>
            <a:round/>
            <a:headEnd/>
            <a:tailEnd/>
          </a:ln>
        </p:spPr>
        <p:txBody>
          <a:bodyPr/>
          <a:lstStyle/>
          <a:p>
            <a:endParaRPr lang="en-GB"/>
          </a:p>
        </p:txBody>
      </p:sp>
      <p:sp>
        <p:nvSpPr>
          <p:cNvPr id="13317" name="Line 5"/>
          <p:cNvSpPr>
            <a:spLocks noChangeShapeType="1"/>
          </p:cNvSpPr>
          <p:nvPr/>
        </p:nvSpPr>
        <p:spPr bwMode="auto">
          <a:xfrm>
            <a:off x="3751385" y="1808163"/>
            <a:ext cx="0" cy="1828800"/>
          </a:xfrm>
          <a:prstGeom prst="line">
            <a:avLst/>
          </a:prstGeom>
          <a:noFill/>
          <a:ln w="25400">
            <a:solidFill>
              <a:srgbClr val="FF0000"/>
            </a:solidFill>
            <a:prstDash val="sysDot"/>
            <a:round/>
            <a:headEnd/>
            <a:tailEnd/>
          </a:ln>
        </p:spPr>
        <p:txBody>
          <a:bodyPr/>
          <a:lstStyle/>
          <a:p>
            <a:endParaRPr lang="en-GB"/>
          </a:p>
        </p:txBody>
      </p:sp>
      <p:sp>
        <p:nvSpPr>
          <p:cNvPr id="13323" name="Rectangle 11"/>
          <p:cNvSpPr>
            <a:spLocks noChangeArrowheads="1"/>
          </p:cNvSpPr>
          <p:nvPr/>
        </p:nvSpPr>
        <p:spPr bwMode="auto">
          <a:xfrm>
            <a:off x="492369" y="231612"/>
            <a:ext cx="7596554" cy="677108"/>
          </a:xfrm>
          <a:prstGeom prst="rect">
            <a:avLst/>
          </a:prstGeom>
        </p:spPr>
        <p:txBody>
          <a:bodyPr vert="horz" lIns="91440" tIns="45720" rIns="91440" bIns="45720" rtlCol="0" anchor="ctr">
            <a:normAutofit fontScale="92500" lnSpcReduction="10000"/>
          </a:bodyPr>
          <a:lstStyle/>
          <a:p>
            <a:pPr algn="ctr">
              <a:spcBef>
                <a:spcPct val="0"/>
              </a:spcBef>
            </a:pPr>
            <a:r>
              <a:rPr lang="de-DE" sz="4400" dirty="0">
                <a:solidFill>
                  <a:srgbClr val="FFFF00"/>
                </a:solidFill>
                <a:latin typeface="+mj-lt"/>
                <a:ea typeface="+mj-ea"/>
                <a:cs typeface="+mj-cs"/>
              </a:rPr>
              <a:t>Fire Radiative Power Derivation</a:t>
            </a:r>
          </a:p>
        </p:txBody>
      </p:sp>
      <p:sp>
        <p:nvSpPr>
          <p:cNvPr id="13325" name="Text Box 13"/>
          <p:cNvSpPr txBox="1">
            <a:spLocks noChangeArrowheads="1"/>
          </p:cNvSpPr>
          <p:nvPr/>
        </p:nvSpPr>
        <p:spPr bwMode="auto">
          <a:xfrm>
            <a:off x="1138946" y="2133600"/>
            <a:ext cx="3052054" cy="369332"/>
          </a:xfrm>
          <a:prstGeom prst="rect">
            <a:avLst/>
          </a:prstGeom>
          <a:noFill/>
          <a:ln w="9525">
            <a:noFill/>
            <a:miter lim="800000"/>
            <a:headEnd/>
            <a:tailEnd/>
          </a:ln>
        </p:spPr>
        <p:txBody>
          <a:bodyPr wrap="none">
            <a:spAutoFit/>
          </a:bodyPr>
          <a:lstStyle/>
          <a:p>
            <a:pPr eaLnBrk="1" hangingPunct="1">
              <a:lnSpc>
                <a:spcPct val="100000"/>
              </a:lnSpc>
              <a:spcBef>
                <a:spcPct val="0"/>
              </a:spcBef>
              <a:buSzTx/>
              <a:buFontTx/>
              <a:buNone/>
            </a:pPr>
            <a:r>
              <a:rPr lang="en-GB" dirty="0" smtClean="0">
                <a:latin typeface="Times New Roman" pitchFamily="18" charset="0"/>
              </a:rPr>
              <a:t>Fire Effective Temperature </a:t>
            </a:r>
            <a:r>
              <a:rPr lang="en-GB" dirty="0">
                <a:latin typeface="Times New Roman" pitchFamily="18" charset="0"/>
              </a:rPr>
              <a:t>(K)</a:t>
            </a:r>
          </a:p>
        </p:txBody>
      </p:sp>
      <p:sp>
        <p:nvSpPr>
          <p:cNvPr id="13326" name="Rectangle 14"/>
          <p:cNvSpPr>
            <a:spLocks noChangeArrowheads="1"/>
          </p:cNvSpPr>
          <p:nvPr/>
        </p:nvSpPr>
        <p:spPr bwMode="auto">
          <a:xfrm>
            <a:off x="1212348" y="4724400"/>
            <a:ext cx="3054852" cy="184666"/>
          </a:xfrm>
          <a:prstGeom prst="rect">
            <a:avLst/>
          </a:prstGeom>
          <a:noFill/>
          <a:ln w="9525">
            <a:noFill/>
            <a:miter lim="800000"/>
            <a:headEnd/>
            <a:tailEnd/>
          </a:ln>
        </p:spPr>
        <p:txBody>
          <a:bodyPr wrap="none" lIns="90000" tIns="0" rIns="90000" bIns="0">
            <a:spAutoFit/>
          </a:bodyPr>
          <a:lstStyle/>
          <a:p>
            <a:pPr>
              <a:lnSpc>
                <a:spcPct val="100000"/>
              </a:lnSpc>
              <a:spcBef>
                <a:spcPct val="0"/>
              </a:spcBef>
              <a:buClr>
                <a:schemeClr val="tx1"/>
              </a:buClr>
              <a:buSzTx/>
              <a:buFontTx/>
              <a:buNone/>
            </a:pPr>
            <a:r>
              <a:rPr lang="en-GB" sz="1200" dirty="0">
                <a:latin typeface="Times New Roman" pitchFamily="18" charset="0"/>
              </a:rPr>
              <a:t>Wooster et al, </a:t>
            </a:r>
            <a:r>
              <a:rPr lang="en-GB" sz="1200" i="1" dirty="0">
                <a:latin typeface=" arial"/>
              </a:rPr>
              <a:t>Remote Sens. Environ</a:t>
            </a:r>
            <a:r>
              <a:rPr lang="en-GB" sz="1200" dirty="0">
                <a:latin typeface="Times New Roman" pitchFamily="18" charset="0"/>
              </a:rPr>
              <a:t> (2003)</a:t>
            </a:r>
          </a:p>
        </p:txBody>
      </p:sp>
      <p:sp>
        <p:nvSpPr>
          <p:cNvPr id="13327" name="Text Box 15"/>
          <p:cNvSpPr txBox="1">
            <a:spLocks noChangeArrowheads="1"/>
          </p:cNvSpPr>
          <p:nvPr/>
        </p:nvSpPr>
        <p:spPr bwMode="auto">
          <a:xfrm>
            <a:off x="1295400" y="4202668"/>
            <a:ext cx="2185214" cy="369332"/>
          </a:xfrm>
          <a:prstGeom prst="rect">
            <a:avLst/>
          </a:prstGeom>
          <a:noFill/>
          <a:ln w="9525">
            <a:noFill/>
            <a:miter lim="800000"/>
            <a:headEnd/>
            <a:tailEnd/>
          </a:ln>
        </p:spPr>
        <p:txBody>
          <a:bodyPr wrap="none">
            <a:spAutoFit/>
          </a:bodyPr>
          <a:lstStyle/>
          <a:p>
            <a:pPr eaLnBrk="1" hangingPunct="1">
              <a:lnSpc>
                <a:spcPct val="100000"/>
              </a:lnSpc>
              <a:spcBef>
                <a:spcPct val="0"/>
              </a:spcBef>
              <a:buSzTx/>
              <a:buFontTx/>
              <a:buNone/>
            </a:pPr>
            <a:r>
              <a:rPr lang="en-GB" sz="1800" dirty="0" smtClean="0">
                <a:latin typeface="Times New Roman" pitchFamily="18" charset="0"/>
              </a:rPr>
              <a:t>“</a:t>
            </a:r>
            <a:r>
              <a:rPr lang="en-GB" dirty="0" smtClean="0">
                <a:latin typeface="Times New Roman" pitchFamily="18" charset="0"/>
              </a:rPr>
              <a:t>Uncertainty</a:t>
            </a:r>
            <a:r>
              <a:rPr lang="en-GB" sz="1800" dirty="0" smtClean="0">
                <a:latin typeface="Times New Roman" pitchFamily="18" charset="0"/>
              </a:rPr>
              <a:t>” </a:t>
            </a:r>
            <a:r>
              <a:rPr lang="en-GB" sz="1800" dirty="0">
                <a:latin typeface="Times New Roman" pitchFamily="18" charset="0"/>
              </a:rPr>
              <a:t>in </a:t>
            </a:r>
            <a:r>
              <a:rPr lang="en-GB" sz="1800" dirty="0" smtClean="0">
                <a:latin typeface="Times New Roman" pitchFamily="18" charset="0"/>
              </a:rPr>
              <a:t>FRP</a:t>
            </a:r>
            <a:endParaRPr lang="en-GB" sz="1800" dirty="0">
              <a:latin typeface="Times New Roman" pitchFamily="18" charset="0"/>
            </a:endParaRPr>
          </a:p>
        </p:txBody>
      </p:sp>
      <p:grpSp>
        <p:nvGrpSpPr>
          <p:cNvPr id="16" name="Group 15"/>
          <p:cNvGrpSpPr/>
          <p:nvPr/>
        </p:nvGrpSpPr>
        <p:grpSpPr>
          <a:xfrm>
            <a:off x="4360985" y="1890713"/>
            <a:ext cx="4554415" cy="3367087"/>
            <a:chOff x="4360985" y="1281113"/>
            <a:chExt cx="4554415" cy="3367087"/>
          </a:xfrm>
        </p:grpSpPr>
        <p:sp>
          <p:nvSpPr>
            <p:cNvPr id="13318" name="Text Box 6"/>
            <p:cNvSpPr txBox="1">
              <a:spLocks noChangeArrowheads="1"/>
            </p:cNvSpPr>
            <p:nvPr/>
          </p:nvSpPr>
          <p:spPr bwMode="auto">
            <a:xfrm>
              <a:off x="4648200" y="4186535"/>
              <a:ext cx="4267200" cy="461665"/>
            </a:xfrm>
            <a:prstGeom prst="rect">
              <a:avLst/>
            </a:prstGeom>
            <a:noFill/>
            <a:ln w="9525">
              <a:noFill/>
              <a:miter lim="800000"/>
              <a:headEnd/>
              <a:tailEnd/>
            </a:ln>
          </p:spPr>
          <p:txBody>
            <a:bodyPr wrap="square">
              <a:spAutoFit/>
            </a:bodyPr>
            <a:lstStyle/>
            <a:p>
              <a:pPr eaLnBrk="1" hangingPunct="1">
                <a:lnSpc>
                  <a:spcPct val="100000"/>
                </a:lnSpc>
                <a:spcBef>
                  <a:spcPct val="0"/>
                </a:spcBef>
                <a:buSzTx/>
                <a:buFontTx/>
                <a:buNone/>
              </a:pPr>
              <a:r>
                <a:rPr lang="en-GB" sz="1200" dirty="0">
                  <a:solidFill>
                    <a:srgbClr val="FFFFFF"/>
                  </a:solidFill>
                  <a:latin typeface=" arial"/>
                </a:rPr>
                <a:t>Dennison et al. (2006) </a:t>
              </a:r>
              <a:r>
                <a:rPr lang="en-GB" sz="1200" i="1" dirty="0">
                  <a:solidFill>
                    <a:srgbClr val="FFFFFF"/>
                  </a:solidFill>
                  <a:latin typeface=" arial"/>
                </a:rPr>
                <a:t>Remote Sens. Environ</a:t>
              </a:r>
              <a:r>
                <a:rPr lang="en-GB" sz="1200" dirty="0">
                  <a:solidFill>
                    <a:srgbClr val="FFFFFF"/>
                  </a:solidFill>
                  <a:latin typeface=" arial"/>
                </a:rPr>
                <a:t>, 100.</a:t>
              </a:r>
            </a:p>
            <a:p>
              <a:pPr eaLnBrk="1" hangingPunct="1">
                <a:lnSpc>
                  <a:spcPct val="100000"/>
                </a:lnSpc>
                <a:spcBef>
                  <a:spcPct val="0"/>
                </a:spcBef>
                <a:buSzTx/>
                <a:buFontTx/>
                <a:buNone/>
              </a:pPr>
              <a:endParaRPr lang="en-GB" sz="1200" dirty="0">
                <a:solidFill>
                  <a:srgbClr val="FFFFFF"/>
                </a:solidFill>
                <a:latin typeface="Times New Roman" pitchFamily="18" charset="0"/>
              </a:endParaRPr>
            </a:p>
          </p:txBody>
        </p:sp>
        <p:pic>
          <p:nvPicPr>
            <p:cNvPr id="13320" name="Picture 8"/>
            <p:cNvPicPr>
              <a:picLocks noChangeAspect="1" noChangeArrowheads="1"/>
            </p:cNvPicPr>
            <p:nvPr/>
          </p:nvPicPr>
          <p:blipFill>
            <a:blip r:embed="rId4" cstate="print"/>
            <a:srcRect b="21718"/>
            <a:stretch>
              <a:fillRect/>
            </a:stretch>
          </p:blipFill>
          <p:spPr bwMode="auto">
            <a:xfrm>
              <a:off x="4360985" y="1665585"/>
              <a:ext cx="4258408" cy="2593975"/>
            </a:xfrm>
            <a:prstGeom prst="rect">
              <a:avLst/>
            </a:prstGeom>
            <a:noFill/>
            <a:ln w="9525">
              <a:noFill/>
              <a:miter lim="800000"/>
              <a:headEnd/>
              <a:tailEnd/>
            </a:ln>
          </p:spPr>
        </p:pic>
        <p:sp>
          <p:nvSpPr>
            <p:cNvPr id="13321" name="Line 9"/>
            <p:cNvSpPr>
              <a:spLocks noChangeShapeType="1"/>
            </p:cNvSpPr>
            <p:nvPr/>
          </p:nvSpPr>
          <p:spPr bwMode="auto">
            <a:xfrm>
              <a:off x="5732585" y="1600200"/>
              <a:ext cx="0" cy="2057400"/>
            </a:xfrm>
            <a:prstGeom prst="line">
              <a:avLst/>
            </a:prstGeom>
            <a:noFill/>
            <a:ln w="25400">
              <a:solidFill>
                <a:srgbClr val="FF0000"/>
              </a:solidFill>
              <a:prstDash val="sysDot"/>
              <a:round/>
              <a:headEnd/>
              <a:tailEnd/>
            </a:ln>
          </p:spPr>
          <p:txBody>
            <a:bodyPr/>
            <a:lstStyle/>
            <a:p>
              <a:endParaRPr lang="en-GB">
                <a:solidFill>
                  <a:srgbClr val="FFFFFF"/>
                </a:solidFill>
              </a:endParaRPr>
            </a:p>
          </p:txBody>
        </p:sp>
        <p:sp>
          <p:nvSpPr>
            <p:cNvPr id="13322" name="Line 10"/>
            <p:cNvSpPr>
              <a:spLocks noChangeShapeType="1"/>
            </p:cNvSpPr>
            <p:nvPr/>
          </p:nvSpPr>
          <p:spPr bwMode="auto">
            <a:xfrm>
              <a:off x="7743092" y="1587500"/>
              <a:ext cx="0" cy="2057400"/>
            </a:xfrm>
            <a:prstGeom prst="line">
              <a:avLst/>
            </a:prstGeom>
            <a:noFill/>
            <a:ln w="25400">
              <a:solidFill>
                <a:srgbClr val="FF0000"/>
              </a:solidFill>
              <a:prstDash val="sysDot"/>
              <a:round/>
              <a:headEnd/>
              <a:tailEnd/>
            </a:ln>
          </p:spPr>
          <p:txBody>
            <a:bodyPr/>
            <a:lstStyle/>
            <a:p>
              <a:endParaRPr lang="en-GB">
                <a:solidFill>
                  <a:srgbClr val="FFFFFF"/>
                </a:solidFill>
              </a:endParaRPr>
            </a:p>
          </p:txBody>
        </p:sp>
        <p:sp>
          <p:nvSpPr>
            <p:cNvPr id="13324" name="Rectangle 12"/>
            <p:cNvSpPr>
              <a:spLocks noChangeArrowheads="1"/>
            </p:cNvSpPr>
            <p:nvPr/>
          </p:nvSpPr>
          <p:spPr bwMode="auto">
            <a:xfrm>
              <a:off x="4712677" y="1281113"/>
              <a:ext cx="3798277" cy="2667000"/>
            </a:xfrm>
            <a:prstGeom prst="rect">
              <a:avLst/>
            </a:prstGeom>
            <a:noFill/>
            <a:ln w="9525">
              <a:solidFill>
                <a:schemeClr val="tx1"/>
              </a:solidFill>
              <a:miter lim="800000"/>
              <a:headEnd/>
              <a:tailEnd/>
            </a:ln>
          </p:spPr>
          <p:txBody>
            <a:bodyPr wrap="none" anchor="ctr"/>
            <a:lstStyle/>
            <a:p>
              <a:endParaRPr lang="en-GB">
                <a:solidFill>
                  <a:srgbClr val="FFFFFF"/>
                </a:solidFill>
              </a:endParaRPr>
            </a:p>
          </p:txBody>
        </p:sp>
        <p:sp>
          <p:nvSpPr>
            <p:cNvPr id="13319" name="Text Box 7"/>
            <p:cNvSpPr txBox="1">
              <a:spLocks noChangeArrowheads="1"/>
            </p:cNvSpPr>
            <p:nvPr/>
          </p:nvSpPr>
          <p:spPr bwMode="auto">
            <a:xfrm>
              <a:off x="5152292" y="1307068"/>
              <a:ext cx="3254417" cy="369332"/>
            </a:xfrm>
            <a:prstGeom prst="rect">
              <a:avLst/>
            </a:prstGeom>
            <a:noFill/>
            <a:ln w="9525">
              <a:noFill/>
              <a:miter lim="800000"/>
              <a:headEnd/>
              <a:tailEnd/>
            </a:ln>
          </p:spPr>
          <p:txBody>
            <a:bodyPr wrap="none">
              <a:spAutoFit/>
            </a:bodyPr>
            <a:lstStyle/>
            <a:p>
              <a:pPr eaLnBrk="1" hangingPunct="1">
                <a:lnSpc>
                  <a:spcPct val="100000"/>
                </a:lnSpc>
                <a:spcBef>
                  <a:spcPct val="0"/>
                </a:spcBef>
                <a:buSzTx/>
                <a:buFontTx/>
                <a:buNone/>
              </a:pPr>
              <a:r>
                <a:rPr lang="en-GB" sz="1800" dirty="0">
                  <a:solidFill>
                    <a:srgbClr val="FFFFFF"/>
                  </a:solidFill>
                  <a:latin typeface="Times New Roman" pitchFamily="18" charset="0"/>
                </a:rPr>
                <a:t>California Wildfire Temperatures</a:t>
              </a:r>
            </a:p>
          </p:txBody>
        </p:sp>
      </p:grpSp>
      <p:sp>
        <p:nvSpPr>
          <p:cNvPr id="17" name="Rectangle 16"/>
          <p:cNvSpPr/>
          <p:nvPr/>
        </p:nvSpPr>
        <p:spPr>
          <a:xfrm>
            <a:off x="457200" y="5994737"/>
            <a:ext cx="8229600" cy="1015663"/>
          </a:xfrm>
          <a:prstGeom prst="rect">
            <a:avLst/>
          </a:prstGeom>
        </p:spPr>
        <p:txBody>
          <a:bodyPr wrap="square">
            <a:spAutoFit/>
          </a:bodyPr>
          <a:lstStyle/>
          <a:p>
            <a:pPr>
              <a:lnSpc>
                <a:spcPct val="100000"/>
              </a:lnSpc>
              <a:spcBef>
                <a:spcPct val="0"/>
              </a:spcBef>
              <a:buClr>
                <a:schemeClr val="tx1"/>
              </a:buClr>
              <a:buSzTx/>
              <a:buFont typeface="Arial" pitchFamily="34" charset="0"/>
              <a:buChar char="•"/>
            </a:pPr>
            <a:endParaRPr lang="en-GB" sz="2000" dirty="0" smtClean="0">
              <a:latin typeface="Calibri" pitchFamily="34" charset="0"/>
            </a:endParaRPr>
          </a:p>
          <a:p>
            <a:pPr>
              <a:lnSpc>
                <a:spcPct val="100000"/>
              </a:lnSpc>
              <a:spcBef>
                <a:spcPct val="0"/>
              </a:spcBef>
              <a:buClr>
                <a:schemeClr val="tx1"/>
              </a:buClr>
              <a:buSzTx/>
              <a:buFont typeface="Arial" pitchFamily="34" charset="0"/>
              <a:buChar char="•"/>
            </a:pPr>
            <a:r>
              <a:rPr lang="en-GB" sz="2000" dirty="0" smtClean="0">
                <a:latin typeface="Calibri" pitchFamily="34" charset="0"/>
              </a:rPr>
              <a:t> This temperature range </a:t>
            </a:r>
            <a:r>
              <a:rPr lang="en-GB" sz="2000" u="sng" dirty="0" smtClean="0">
                <a:latin typeface="Calibri" pitchFamily="34" charset="0"/>
              </a:rPr>
              <a:t>covers vast majority</a:t>
            </a:r>
            <a:r>
              <a:rPr lang="en-GB" sz="2000" dirty="0" smtClean="0">
                <a:latin typeface="Calibri" pitchFamily="34" charset="0"/>
              </a:rPr>
              <a:t> of wildfire temperatures.</a:t>
            </a:r>
          </a:p>
          <a:p>
            <a:pPr>
              <a:lnSpc>
                <a:spcPct val="100000"/>
              </a:lnSpc>
              <a:spcBef>
                <a:spcPct val="0"/>
              </a:spcBef>
              <a:buClr>
                <a:schemeClr val="tx1"/>
              </a:buClr>
              <a:buSzTx/>
              <a:buFont typeface="Arial" pitchFamily="34" charset="0"/>
              <a:buChar char="•"/>
            </a:pPr>
            <a:endParaRPr lang="en-GB" sz="2000" dirty="0" smtClean="0">
              <a:latin typeface="Calibri" pitchFamily="34" charset="0"/>
            </a:endParaRPr>
          </a:p>
        </p:txBody>
      </p:sp>
    </p:spTree>
    <p:extLst>
      <p:ext uri="{BB962C8B-B14F-4D97-AF65-F5344CB8AC3E}">
        <p14:creationId xmlns:p14="http://schemas.microsoft.com/office/powerpoint/2010/main" val="263226595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3" cstate="print"/>
          <a:srcRect/>
          <a:stretch>
            <a:fillRect/>
          </a:stretch>
        </p:blipFill>
        <p:spPr bwMode="auto">
          <a:xfrm>
            <a:off x="547689" y="1445895"/>
            <a:ext cx="3109912" cy="2334392"/>
          </a:xfrm>
          <a:prstGeom prst="rect">
            <a:avLst/>
          </a:prstGeom>
          <a:noFill/>
          <a:ln w="9525">
            <a:noFill/>
            <a:miter lim="800000"/>
            <a:headEnd/>
            <a:tailEnd/>
          </a:ln>
        </p:spPr>
      </p:pic>
      <p:pic>
        <p:nvPicPr>
          <p:cNvPr id="31748" name="Picture 4"/>
          <p:cNvPicPr>
            <a:picLocks noChangeAspect="1" noChangeArrowheads="1"/>
          </p:cNvPicPr>
          <p:nvPr/>
        </p:nvPicPr>
        <p:blipFill>
          <a:blip r:embed="rId4" cstate="print"/>
          <a:srcRect/>
          <a:stretch>
            <a:fillRect/>
          </a:stretch>
        </p:blipFill>
        <p:spPr bwMode="auto">
          <a:xfrm>
            <a:off x="501968" y="3840479"/>
            <a:ext cx="3169799" cy="2379345"/>
          </a:xfrm>
          <a:prstGeom prst="rect">
            <a:avLst/>
          </a:prstGeom>
          <a:noFill/>
          <a:ln w="9525">
            <a:noFill/>
            <a:miter lim="800000"/>
            <a:headEnd/>
            <a:tailEnd/>
          </a:ln>
        </p:spPr>
      </p:pic>
      <p:grpSp>
        <p:nvGrpSpPr>
          <p:cNvPr id="2" name="Group 16"/>
          <p:cNvGrpSpPr/>
          <p:nvPr/>
        </p:nvGrpSpPr>
        <p:grpSpPr>
          <a:xfrm>
            <a:off x="4031587" y="1484784"/>
            <a:ext cx="5127175" cy="4698698"/>
            <a:chOff x="4031587" y="1484784"/>
            <a:chExt cx="5127175" cy="4698698"/>
          </a:xfrm>
        </p:grpSpPr>
        <p:pic>
          <p:nvPicPr>
            <p:cNvPr id="5" name="Picture 10"/>
            <p:cNvPicPr>
              <a:picLocks noChangeAspect="1" noChangeArrowheads="1"/>
            </p:cNvPicPr>
            <p:nvPr/>
          </p:nvPicPr>
          <p:blipFill>
            <a:blip r:embed="rId5" cstate="print"/>
            <a:srcRect/>
            <a:stretch>
              <a:fillRect/>
            </a:stretch>
          </p:blipFill>
          <p:spPr bwMode="auto">
            <a:xfrm>
              <a:off x="4249654" y="1894490"/>
              <a:ext cx="4406665" cy="4288992"/>
            </a:xfrm>
            <a:prstGeom prst="rect">
              <a:avLst/>
            </a:prstGeom>
            <a:noFill/>
            <a:ln w="9525">
              <a:noFill/>
              <a:miter lim="800000"/>
              <a:headEnd/>
              <a:tailEnd/>
            </a:ln>
          </p:spPr>
        </p:pic>
        <p:sp>
          <p:nvSpPr>
            <p:cNvPr id="12" name="TextBox 11"/>
            <p:cNvSpPr txBox="1"/>
            <p:nvPr/>
          </p:nvSpPr>
          <p:spPr>
            <a:xfrm>
              <a:off x="4031587" y="1484784"/>
              <a:ext cx="5127175" cy="369332"/>
            </a:xfrm>
            <a:prstGeom prst="rect">
              <a:avLst/>
            </a:prstGeom>
            <a:noFill/>
          </p:spPr>
          <p:txBody>
            <a:bodyPr wrap="none" rtlCol="0">
              <a:spAutoFit/>
            </a:bodyPr>
            <a:lstStyle/>
            <a:p>
              <a:r>
                <a:rPr lang="en-GB" b="1" i="1" u="none" dirty="0" smtClean="0">
                  <a:solidFill>
                    <a:srgbClr val="FFFFFF"/>
                  </a:solidFill>
                </a:rPr>
                <a:t>Fire </a:t>
              </a:r>
              <a:r>
                <a:rPr lang="en-GB" b="1" i="1" u="none" dirty="0" err="1" smtClean="0">
                  <a:solidFill>
                    <a:srgbClr val="FFFFFF"/>
                  </a:solidFill>
                </a:rPr>
                <a:t>Radiative</a:t>
              </a:r>
              <a:r>
                <a:rPr lang="en-GB" b="1" i="1" u="none" dirty="0" smtClean="0">
                  <a:solidFill>
                    <a:srgbClr val="FFFFFF"/>
                  </a:solidFill>
                </a:rPr>
                <a:t> Energy Emitted vs. Fuel Mass Burned</a:t>
              </a:r>
              <a:endParaRPr lang="en-US" b="1" i="1" u="none" dirty="0">
                <a:solidFill>
                  <a:srgbClr val="FFFFFF"/>
                </a:solidFill>
              </a:endParaRPr>
            </a:p>
          </p:txBody>
        </p:sp>
      </p:grpSp>
      <p:grpSp>
        <p:nvGrpSpPr>
          <p:cNvPr id="3" name="Group 19"/>
          <p:cNvGrpSpPr/>
          <p:nvPr/>
        </p:nvGrpSpPr>
        <p:grpSpPr>
          <a:xfrm>
            <a:off x="5056749" y="2192774"/>
            <a:ext cx="2727844" cy="1156769"/>
            <a:chOff x="5056749" y="2192774"/>
            <a:chExt cx="2727844" cy="1156769"/>
          </a:xfrm>
        </p:grpSpPr>
        <p:grpSp>
          <p:nvGrpSpPr>
            <p:cNvPr id="4" name="Group 14"/>
            <p:cNvGrpSpPr/>
            <p:nvPr/>
          </p:nvGrpSpPr>
          <p:grpSpPr>
            <a:xfrm>
              <a:off x="5056749" y="2192774"/>
              <a:ext cx="2727844" cy="646331"/>
              <a:chOff x="5056749" y="2192774"/>
              <a:chExt cx="2727844" cy="646331"/>
            </a:xfrm>
          </p:grpSpPr>
          <p:sp>
            <p:nvSpPr>
              <p:cNvPr id="13" name="Rectangle 12"/>
              <p:cNvSpPr/>
              <p:nvPr/>
            </p:nvSpPr>
            <p:spPr>
              <a:xfrm>
                <a:off x="5056749" y="2192774"/>
                <a:ext cx="1252611" cy="646331"/>
              </a:xfrm>
              <a:prstGeom prst="rect">
                <a:avLst/>
              </a:prstGeom>
            </p:spPr>
            <p:txBody>
              <a:bodyPr wrap="square">
                <a:spAutoFit/>
              </a:bodyPr>
              <a:lstStyle/>
              <a:p>
                <a:r>
                  <a:rPr lang="en-GB" b="1" i="1" u="none" dirty="0" smtClean="0"/>
                  <a:t>  Burnt Biomass</a:t>
                </a:r>
                <a:endParaRPr lang="en-US" dirty="0"/>
              </a:p>
            </p:txBody>
          </p:sp>
          <p:sp>
            <p:nvSpPr>
              <p:cNvPr id="14" name="Rectangle 13"/>
              <p:cNvSpPr/>
              <p:nvPr/>
            </p:nvSpPr>
            <p:spPr>
              <a:xfrm>
                <a:off x="5990512" y="2268974"/>
                <a:ext cx="1794081" cy="369332"/>
              </a:xfrm>
              <a:prstGeom prst="rect">
                <a:avLst/>
              </a:prstGeom>
            </p:spPr>
            <p:txBody>
              <a:bodyPr wrap="none">
                <a:spAutoFit/>
              </a:bodyPr>
              <a:lstStyle/>
              <a:p>
                <a:r>
                  <a:rPr lang="en-GB" b="1" i="1" u="none" dirty="0" smtClean="0"/>
                  <a:t>=  Energy x CF</a:t>
                </a:r>
                <a:endParaRPr lang="en-US" dirty="0"/>
              </a:p>
            </p:txBody>
          </p:sp>
        </p:grpSp>
        <p:sp>
          <p:nvSpPr>
            <p:cNvPr id="16" name="Rectangle 15"/>
            <p:cNvSpPr/>
            <p:nvPr/>
          </p:nvSpPr>
          <p:spPr>
            <a:xfrm>
              <a:off x="5097884" y="2826323"/>
              <a:ext cx="1969122" cy="523220"/>
            </a:xfrm>
            <a:prstGeom prst="rect">
              <a:avLst/>
            </a:prstGeom>
          </p:spPr>
          <p:txBody>
            <a:bodyPr wrap="square">
              <a:spAutoFit/>
            </a:bodyPr>
            <a:lstStyle/>
            <a:p>
              <a:r>
                <a:rPr lang="en-GB" sz="1400" b="1" i="1" u="none" dirty="0" smtClean="0"/>
                <a:t>Combustion Factor (CF)  ~ constant</a:t>
              </a:r>
              <a:endParaRPr lang="en-US" sz="1400" dirty="0"/>
            </a:p>
          </p:txBody>
        </p:sp>
      </p:grpSp>
      <p:sp>
        <p:nvSpPr>
          <p:cNvPr id="24" name="Title 4"/>
          <p:cNvSpPr>
            <a:spLocks noGrp="1"/>
          </p:cNvSpPr>
          <p:nvPr>
            <p:ph type="title"/>
          </p:nvPr>
        </p:nvSpPr>
        <p:spPr>
          <a:xfrm>
            <a:off x="1082040" y="94596"/>
            <a:ext cx="6827520" cy="838200"/>
          </a:xfrm>
        </p:spPr>
        <p:txBody>
          <a:bodyPr vert="horz" lIns="91440" tIns="45720" rIns="91440" bIns="45720" rtlCol="0" anchor="ctr">
            <a:normAutofit fontScale="90000"/>
          </a:bodyPr>
          <a:lstStyle/>
          <a:p>
            <a:r>
              <a:rPr lang="en-GB" sz="3600" dirty="0">
                <a:solidFill>
                  <a:srgbClr val="FFFF00"/>
                </a:solidFill>
              </a:rPr>
              <a:t>Relationship between Thermal Energy Emitted and Fuel Biomass Burned</a:t>
            </a:r>
          </a:p>
        </p:txBody>
      </p:sp>
      <p:sp>
        <p:nvSpPr>
          <p:cNvPr id="18" name="Rectangle 17"/>
          <p:cNvSpPr/>
          <p:nvPr/>
        </p:nvSpPr>
        <p:spPr>
          <a:xfrm>
            <a:off x="1453176" y="6137436"/>
            <a:ext cx="1236236" cy="369332"/>
          </a:xfrm>
          <a:prstGeom prst="rect">
            <a:avLst/>
          </a:prstGeom>
          <a:solidFill>
            <a:schemeClr val="bg1"/>
          </a:solidFill>
        </p:spPr>
        <p:txBody>
          <a:bodyPr wrap="none">
            <a:spAutoFit/>
          </a:bodyPr>
          <a:lstStyle/>
          <a:p>
            <a:r>
              <a:rPr lang="en-GB" u="none" dirty="0" smtClean="0">
                <a:solidFill>
                  <a:prstClr val="black"/>
                </a:solidFill>
                <a:latin typeface="Calibri"/>
              </a:rPr>
              <a:t>Time (</a:t>
            </a:r>
            <a:r>
              <a:rPr lang="en-GB" u="none" dirty="0" err="1" smtClean="0">
                <a:solidFill>
                  <a:prstClr val="black"/>
                </a:solidFill>
                <a:latin typeface="Calibri"/>
              </a:rPr>
              <a:t>secs</a:t>
            </a:r>
            <a:r>
              <a:rPr lang="en-GB" u="none" dirty="0" smtClean="0">
                <a:solidFill>
                  <a:prstClr val="black"/>
                </a:solidFill>
                <a:latin typeface="Calibri"/>
              </a:rPr>
              <a:t>)</a:t>
            </a:r>
            <a:endParaRPr lang="en-US" dirty="0"/>
          </a:p>
        </p:txBody>
      </p:sp>
      <p:sp>
        <p:nvSpPr>
          <p:cNvPr id="22" name="Rectangle 21"/>
          <p:cNvSpPr/>
          <p:nvPr/>
        </p:nvSpPr>
        <p:spPr>
          <a:xfrm>
            <a:off x="1993692" y="3702570"/>
            <a:ext cx="569626" cy="104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07626" y="4054159"/>
            <a:ext cx="1636987" cy="523220"/>
          </a:xfrm>
          <a:prstGeom prst="rect">
            <a:avLst/>
          </a:prstGeom>
          <a:noFill/>
        </p:spPr>
        <p:txBody>
          <a:bodyPr wrap="none" rtlCol="0">
            <a:spAutoFit/>
          </a:bodyPr>
          <a:lstStyle/>
          <a:p>
            <a:pPr algn="ctr"/>
            <a:r>
              <a:rPr lang="en-GB" sz="1400" i="1" u="none" dirty="0" smtClean="0">
                <a:solidFill>
                  <a:schemeClr val="accent2"/>
                </a:solidFill>
              </a:rPr>
              <a:t>Fuel Consumption</a:t>
            </a:r>
          </a:p>
          <a:p>
            <a:pPr algn="ctr"/>
            <a:r>
              <a:rPr lang="en-GB" sz="1400" i="1" u="none" dirty="0" smtClean="0">
                <a:solidFill>
                  <a:schemeClr val="accent2"/>
                </a:solidFill>
              </a:rPr>
              <a:t>Rate (kg.s</a:t>
            </a:r>
            <a:r>
              <a:rPr lang="en-GB" sz="1400" i="1" u="none" baseline="30000" dirty="0" smtClean="0">
                <a:solidFill>
                  <a:schemeClr val="accent2"/>
                </a:solidFill>
              </a:rPr>
              <a:t>-1</a:t>
            </a:r>
            <a:r>
              <a:rPr lang="en-GB" sz="1400" i="1" u="none" dirty="0" smtClean="0">
                <a:solidFill>
                  <a:schemeClr val="accent2"/>
                </a:solidFill>
              </a:rPr>
              <a:t>)</a:t>
            </a:r>
            <a:endParaRPr lang="en-US" sz="1400" i="1" u="none" dirty="0">
              <a:solidFill>
                <a:schemeClr val="accent2"/>
              </a:solidFill>
            </a:endParaRPr>
          </a:p>
        </p:txBody>
      </p:sp>
      <p:sp>
        <p:nvSpPr>
          <p:cNvPr id="11" name="TextBox 10"/>
          <p:cNvSpPr txBox="1"/>
          <p:nvPr/>
        </p:nvSpPr>
        <p:spPr>
          <a:xfrm>
            <a:off x="2210249" y="1580925"/>
            <a:ext cx="1289135" cy="523220"/>
          </a:xfrm>
          <a:prstGeom prst="rect">
            <a:avLst/>
          </a:prstGeom>
          <a:noFill/>
        </p:spPr>
        <p:txBody>
          <a:bodyPr wrap="none" rtlCol="0">
            <a:spAutoFit/>
          </a:bodyPr>
          <a:lstStyle/>
          <a:p>
            <a:r>
              <a:rPr lang="en-GB" sz="1400" i="1" u="none" dirty="0" smtClean="0">
                <a:solidFill>
                  <a:schemeClr val="accent3">
                    <a:lumMod val="75000"/>
                  </a:schemeClr>
                </a:solidFill>
              </a:rPr>
              <a:t>Fire Radiative</a:t>
            </a:r>
          </a:p>
          <a:p>
            <a:pPr algn="ctr"/>
            <a:r>
              <a:rPr lang="en-GB" sz="1400" i="1" u="none" dirty="0" smtClean="0">
                <a:solidFill>
                  <a:schemeClr val="accent3">
                    <a:lumMod val="75000"/>
                  </a:schemeClr>
                </a:solidFill>
              </a:rPr>
              <a:t>Power (MW)</a:t>
            </a:r>
            <a:endParaRPr lang="en-US" sz="1400" i="1" u="none" dirty="0">
              <a:solidFill>
                <a:schemeClr val="accent3">
                  <a:lumMod val="75000"/>
                </a:schemeClr>
              </a:solidFill>
            </a:endParaRPr>
          </a:p>
        </p:txBody>
      </p:sp>
      <p:grpSp>
        <p:nvGrpSpPr>
          <p:cNvPr id="6" name="Group 27"/>
          <p:cNvGrpSpPr/>
          <p:nvPr/>
        </p:nvGrpSpPr>
        <p:grpSpPr>
          <a:xfrm>
            <a:off x="512445" y="1442766"/>
            <a:ext cx="3181350" cy="4780053"/>
            <a:chOff x="512445" y="1442766"/>
            <a:chExt cx="3181350" cy="4780053"/>
          </a:xfrm>
        </p:grpSpPr>
        <p:grpSp>
          <p:nvGrpSpPr>
            <p:cNvPr id="7" name="Group 24"/>
            <p:cNvGrpSpPr/>
            <p:nvPr/>
          </p:nvGrpSpPr>
          <p:grpSpPr>
            <a:xfrm>
              <a:off x="512445" y="1442766"/>
              <a:ext cx="3181350" cy="4780053"/>
              <a:chOff x="499382" y="1442766"/>
              <a:chExt cx="3181350" cy="4780053"/>
            </a:xfrm>
          </p:grpSpPr>
          <p:pic>
            <p:nvPicPr>
              <p:cNvPr id="54273" name="Picture 1"/>
              <p:cNvPicPr>
                <a:picLocks noChangeAspect="1" noChangeArrowheads="1"/>
              </p:cNvPicPr>
              <p:nvPr/>
            </p:nvPicPr>
            <p:blipFill>
              <a:blip r:embed="rId6" cstate="print"/>
              <a:srcRect/>
              <a:stretch>
                <a:fillRect/>
              </a:stretch>
            </p:blipFill>
            <p:spPr bwMode="auto">
              <a:xfrm>
                <a:off x="527958" y="1442766"/>
                <a:ext cx="3124200" cy="2352675"/>
              </a:xfrm>
              <a:prstGeom prst="rect">
                <a:avLst/>
              </a:prstGeom>
              <a:noFill/>
              <a:ln w="9525">
                <a:noFill/>
                <a:miter lim="800000"/>
                <a:headEnd/>
                <a:tailEnd/>
              </a:ln>
              <a:effectLst/>
            </p:spPr>
          </p:pic>
          <p:pic>
            <p:nvPicPr>
              <p:cNvPr id="54274" name="Picture 2"/>
              <p:cNvPicPr>
                <a:picLocks noChangeAspect="1" noChangeArrowheads="1"/>
              </p:cNvPicPr>
              <p:nvPr/>
            </p:nvPicPr>
            <p:blipFill>
              <a:blip r:embed="rId7" cstate="print"/>
              <a:srcRect/>
              <a:stretch>
                <a:fillRect/>
              </a:stretch>
            </p:blipFill>
            <p:spPr bwMode="auto">
              <a:xfrm>
                <a:off x="499382" y="3822519"/>
                <a:ext cx="3181350" cy="2400300"/>
              </a:xfrm>
              <a:prstGeom prst="rect">
                <a:avLst/>
              </a:prstGeom>
              <a:noFill/>
              <a:ln w="9525">
                <a:noFill/>
                <a:miter lim="800000"/>
                <a:headEnd/>
                <a:tailEnd/>
              </a:ln>
              <a:effectLst/>
            </p:spPr>
          </p:pic>
        </p:grpSp>
        <p:sp>
          <p:nvSpPr>
            <p:cNvPr id="26" name="TextBox 25"/>
            <p:cNvSpPr txBox="1"/>
            <p:nvPr/>
          </p:nvSpPr>
          <p:spPr>
            <a:xfrm>
              <a:off x="2221507" y="4075929"/>
              <a:ext cx="1188146" cy="523220"/>
            </a:xfrm>
            <a:prstGeom prst="rect">
              <a:avLst/>
            </a:prstGeom>
            <a:noFill/>
          </p:spPr>
          <p:txBody>
            <a:bodyPr wrap="none" rtlCol="0">
              <a:spAutoFit/>
            </a:bodyPr>
            <a:lstStyle/>
            <a:p>
              <a:pPr algn="ctr"/>
              <a:r>
                <a:rPr lang="en-GB" sz="1400" b="1" i="1" u="none" dirty="0" smtClean="0">
                  <a:solidFill>
                    <a:schemeClr val="accent2"/>
                  </a:solidFill>
                </a:rPr>
                <a:t>Fuel Mass</a:t>
              </a:r>
            </a:p>
            <a:p>
              <a:pPr algn="ctr"/>
              <a:r>
                <a:rPr lang="en-GB" sz="1400" b="1" i="1" u="none" dirty="0" smtClean="0">
                  <a:solidFill>
                    <a:schemeClr val="accent2"/>
                  </a:solidFill>
                </a:rPr>
                <a:t>Burned (kg)</a:t>
              </a:r>
              <a:endParaRPr lang="en-US" sz="1400" b="1" i="1" u="none" dirty="0">
                <a:solidFill>
                  <a:schemeClr val="accent2"/>
                </a:solidFill>
              </a:endParaRPr>
            </a:p>
          </p:txBody>
        </p:sp>
        <p:sp>
          <p:nvSpPr>
            <p:cNvPr id="27" name="TextBox 26"/>
            <p:cNvSpPr txBox="1"/>
            <p:nvPr/>
          </p:nvSpPr>
          <p:spPr>
            <a:xfrm>
              <a:off x="2153641" y="1668010"/>
              <a:ext cx="1358064" cy="523220"/>
            </a:xfrm>
            <a:prstGeom prst="rect">
              <a:avLst/>
            </a:prstGeom>
            <a:noFill/>
          </p:spPr>
          <p:txBody>
            <a:bodyPr wrap="none" rtlCol="0">
              <a:spAutoFit/>
            </a:bodyPr>
            <a:lstStyle/>
            <a:p>
              <a:r>
                <a:rPr lang="en-GB" sz="1400" b="1" i="1" u="none" dirty="0" smtClean="0">
                  <a:solidFill>
                    <a:schemeClr val="accent3">
                      <a:lumMod val="75000"/>
                    </a:schemeClr>
                  </a:solidFill>
                </a:rPr>
                <a:t>Fire Radiative</a:t>
              </a:r>
            </a:p>
            <a:p>
              <a:pPr algn="ctr"/>
              <a:r>
                <a:rPr lang="en-GB" sz="1400" b="1" i="1" u="none" dirty="0" smtClean="0">
                  <a:solidFill>
                    <a:schemeClr val="accent3">
                      <a:lumMod val="75000"/>
                    </a:schemeClr>
                  </a:solidFill>
                </a:rPr>
                <a:t>Energy (MJ)</a:t>
              </a:r>
              <a:endParaRPr lang="en-US" sz="1400" b="1" i="1" u="none" dirty="0">
                <a:solidFill>
                  <a:schemeClr val="accent3">
                    <a:lumMod val="75000"/>
                  </a:schemeClr>
                </a:solidFill>
              </a:endParaRPr>
            </a:p>
          </p:txBody>
        </p:sp>
      </p:grpSp>
      <p:sp>
        <p:nvSpPr>
          <p:cNvPr id="21" name="Rectangle 20"/>
          <p:cNvSpPr/>
          <p:nvPr/>
        </p:nvSpPr>
        <p:spPr>
          <a:xfrm rot="16200000">
            <a:off x="-12604" y="2320735"/>
            <a:ext cx="1027782" cy="307777"/>
          </a:xfrm>
          <a:prstGeom prst="rect">
            <a:avLst/>
          </a:prstGeom>
          <a:solidFill>
            <a:schemeClr val="bg1"/>
          </a:solidFill>
        </p:spPr>
        <p:txBody>
          <a:bodyPr wrap="none">
            <a:spAutoFit/>
          </a:bodyPr>
          <a:lstStyle/>
          <a:p>
            <a:r>
              <a:rPr lang="en-GB" sz="1400" u="none" dirty="0" smtClean="0"/>
              <a:t>FRP (MW)</a:t>
            </a:r>
            <a:endParaRPr lang="en-US" sz="1400" u="none" dirty="0"/>
          </a:p>
        </p:txBody>
      </p:sp>
      <p:sp>
        <p:nvSpPr>
          <p:cNvPr id="19" name="Rectangle 18"/>
          <p:cNvSpPr/>
          <p:nvPr/>
        </p:nvSpPr>
        <p:spPr>
          <a:xfrm rot="16200000">
            <a:off x="-454853" y="4806605"/>
            <a:ext cx="1835759" cy="307777"/>
          </a:xfrm>
          <a:prstGeom prst="rect">
            <a:avLst/>
          </a:prstGeom>
          <a:solidFill>
            <a:schemeClr val="bg1"/>
          </a:solidFill>
        </p:spPr>
        <p:txBody>
          <a:bodyPr wrap="none">
            <a:spAutoFit/>
          </a:bodyPr>
          <a:lstStyle/>
          <a:p>
            <a:r>
              <a:rPr lang="en-GB" sz="1400" u="none" dirty="0" smtClean="0"/>
              <a:t>Mass loss rate (kg/s)</a:t>
            </a:r>
            <a:endParaRPr lang="en-US" sz="1400" u="none" dirty="0"/>
          </a:p>
        </p:txBody>
      </p:sp>
    </p:spTree>
    <p:extLst>
      <p:ext uri="{BB962C8B-B14F-4D97-AF65-F5344CB8AC3E}">
        <p14:creationId xmlns:p14="http://schemas.microsoft.com/office/powerpoint/2010/main" val="32373779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3338" y="6273225"/>
            <a:ext cx="8424862" cy="584775"/>
          </a:xfrm>
          <a:prstGeom prst="rect">
            <a:avLst/>
          </a:prstGeom>
          <a:noFill/>
          <a:ln w="9525">
            <a:noFill/>
            <a:miter lim="800000"/>
            <a:headEnd/>
            <a:tailEnd/>
          </a:ln>
        </p:spPr>
        <p:txBody>
          <a:bodyPr>
            <a:spAutoFit/>
          </a:bodyPr>
          <a:lstStyle/>
          <a:p>
            <a:r>
              <a:rPr lang="en-GB" sz="1600" dirty="0">
                <a:solidFill>
                  <a:srgbClr val="FFFFFF"/>
                </a:solidFill>
              </a:rPr>
              <a:t>Seiler, W. and P.J. </a:t>
            </a:r>
            <a:r>
              <a:rPr lang="en-GB" sz="1600" dirty="0" err="1">
                <a:solidFill>
                  <a:srgbClr val="FFFFFF"/>
                </a:solidFill>
              </a:rPr>
              <a:t>Crutzen</a:t>
            </a:r>
            <a:r>
              <a:rPr lang="en-GB" sz="1600" dirty="0">
                <a:solidFill>
                  <a:srgbClr val="FFFFFF"/>
                </a:solidFill>
              </a:rPr>
              <a:t>, 1980: Estimates of gross and net fluxes of carbon between the biosphere and the atmosphere from biomass burning. </a:t>
            </a:r>
            <a:r>
              <a:rPr lang="en-GB" sz="1600" i="1" dirty="0">
                <a:solidFill>
                  <a:srgbClr val="FFFFFF"/>
                </a:solidFill>
              </a:rPr>
              <a:t>Climatic Change, </a:t>
            </a:r>
            <a:r>
              <a:rPr lang="en-GB" sz="1600" b="1" dirty="0">
                <a:solidFill>
                  <a:srgbClr val="FFFFFF"/>
                </a:solidFill>
              </a:rPr>
              <a:t>2</a:t>
            </a:r>
            <a:r>
              <a:rPr lang="en-GB" sz="1600" dirty="0">
                <a:solidFill>
                  <a:srgbClr val="FFFFFF"/>
                </a:solidFill>
              </a:rPr>
              <a:t>, 207-247</a:t>
            </a:r>
          </a:p>
        </p:txBody>
      </p:sp>
      <p:sp>
        <p:nvSpPr>
          <p:cNvPr id="6" name="Rectangle 5"/>
          <p:cNvSpPr>
            <a:spLocks noChangeArrowheads="1"/>
          </p:cNvSpPr>
          <p:nvPr/>
        </p:nvSpPr>
        <p:spPr bwMode="auto">
          <a:xfrm>
            <a:off x="0" y="5562600"/>
            <a:ext cx="8893175" cy="584775"/>
          </a:xfrm>
          <a:prstGeom prst="rect">
            <a:avLst/>
          </a:prstGeom>
          <a:noFill/>
          <a:ln w="9525">
            <a:noFill/>
            <a:miter lim="800000"/>
            <a:headEnd/>
            <a:tailEnd/>
          </a:ln>
        </p:spPr>
        <p:txBody>
          <a:bodyPr>
            <a:spAutoFit/>
          </a:bodyPr>
          <a:lstStyle/>
          <a:p>
            <a:r>
              <a:rPr lang="en-GB" sz="1600" dirty="0" err="1">
                <a:solidFill>
                  <a:srgbClr val="FFFFFF"/>
                </a:solidFill>
              </a:rPr>
              <a:t>Crutzen</a:t>
            </a:r>
            <a:r>
              <a:rPr lang="en-GB" sz="1600" dirty="0">
                <a:solidFill>
                  <a:srgbClr val="FFFFFF"/>
                </a:solidFill>
              </a:rPr>
              <a:t>, P.J., L.E. </a:t>
            </a:r>
            <a:r>
              <a:rPr lang="en-GB" sz="1600" dirty="0" err="1">
                <a:solidFill>
                  <a:srgbClr val="FFFFFF"/>
                </a:solidFill>
              </a:rPr>
              <a:t>Heidt</a:t>
            </a:r>
            <a:r>
              <a:rPr lang="en-GB" sz="1600" dirty="0">
                <a:solidFill>
                  <a:srgbClr val="FFFFFF"/>
                </a:solidFill>
              </a:rPr>
              <a:t>, J.P. </a:t>
            </a:r>
            <a:r>
              <a:rPr lang="en-GB" sz="1600" dirty="0" err="1">
                <a:solidFill>
                  <a:srgbClr val="FFFFFF"/>
                </a:solidFill>
              </a:rPr>
              <a:t>Krasnec</a:t>
            </a:r>
            <a:r>
              <a:rPr lang="en-GB" sz="1600" dirty="0">
                <a:solidFill>
                  <a:srgbClr val="FFFFFF"/>
                </a:solidFill>
              </a:rPr>
              <a:t>, W.H. Pollock and W. Seiler, 1979: Biomass burning as a source of atmospheric gases CO, H</a:t>
            </a:r>
            <a:r>
              <a:rPr lang="en-GB" sz="1600" baseline="-25000" dirty="0">
                <a:solidFill>
                  <a:srgbClr val="FFFFFF"/>
                </a:solidFill>
              </a:rPr>
              <a:t>2</a:t>
            </a:r>
            <a:r>
              <a:rPr lang="en-GB" sz="1600" dirty="0">
                <a:solidFill>
                  <a:srgbClr val="FFFFFF"/>
                </a:solidFill>
              </a:rPr>
              <a:t> , N</a:t>
            </a:r>
            <a:r>
              <a:rPr lang="en-GB" sz="1600" baseline="-25000" dirty="0">
                <a:solidFill>
                  <a:srgbClr val="FFFFFF"/>
                </a:solidFill>
              </a:rPr>
              <a:t>2</a:t>
            </a:r>
            <a:r>
              <a:rPr lang="en-GB" sz="1600" dirty="0">
                <a:solidFill>
                  <a:srgbClr val="FFFFFF"/>
                </a:solidFill>
              </a:rPr>
              <a:t>O, NO, CH</a:t>
            </a:r>
            <a:r>
              <a:rPr lang="en-GB" sz="1600" baseline="-25000" dirty="0">
                <a:solidFill>
                  <a:srgbClr val="FFFFFF"/>
                </a:solidFill>
              </a:rPr>
              <a:t>3</a:t>
            </a:r>
            <a:r>
              <a:rPr lang="en-GB" sz="1600" dirty="0">
                <a:solidFill>
                  <a:srgbClr val="FFFFFF"/>
                </a:solidFill>
              </a:rPr>
              <a:t>Cl and COS.</a:t>
            </a:r>
            <a:r>
              <a:rPr lang="en-GB" sz="1600" i="1" dirty="0">
                <a:solidFill>
                  <a:srgbClr val="FFFFFF"/>
                </a:solidFill>
              </a:rPr>
              <a:t> Nature</a:t>
            </a:r>
            <a:r>
              <a:rPr lang="en-GB" sz="1600" dirty="0">
                <a:solidFill>
                  <a:srgbClr val="FFFFFF"/>
                </a:solidFill>
              </a:rPr>
              <a:t>, </a:t>
            </a:r>
            <a:r>
              <a:rPr lang="en-GB" sz="1600" b="1" dirty="0">
                <a:solidFill>
                  <a:srgbClr val="FFFFFF"/>
                </a:solidFill>
              </a:rPr>
              <a:t>282</a:t>
            </a:r>
            <a:r>
              <a:rPr lang="en-GB" sz="1600" dirty="0">
                <a:solidFill>
                  <a:srgbClr val="FFFFFF"/>
                </a:solidFill>
              </a:rPr>
              <a:t>, 253-256.</a:t>
            </a:r>
          </a:p>
        </p:txBody>
      </p:sp>
      <p:sp>
        <p:nvSpPr>
          <p:cNvPr id="7" name="Rectangle 6"/>
          <p:cNvSpPr>
            <a:spLocks noChangeArrowheads="1"/>
          </p:cNvSpPr>
          <p:nvPr/>
        </p:nvSpPr>
        <p:spPr bwMode="auto">
          <a:xfrm>
            <a:off x="533400" y="1389150"/>
            <a:ext cx="8001000" cy="3985706"/>
          </a:xfrm>
          <a:prstGeom prst="rect">
            <a:avLst/>
          </a:prstGeom>
          <a:solidFill>
            <a:schemeClr val="bg1"/>
          </a:solidFill>
          <a:ln w="9525">
            <a:noFill/>
            <a:miter lim="800000"/>
            <a:headEnd/>
            <a:tailEnd/>
          </a:ln>
        </p:spPr>
        <p:txBody>
          <a:bodyPr wrap="square">
            <a:spAutoFit/>
          </a:bodyPr>
          <a:lstStyle/>
          <a:p>
            <a:pPr marL="342900" indent="-342900" algn="ctr">
              <a:spcBef>
                <a:spcPct val="20000"/>
              </a:spcBef>
            </a:pPr>
            <a:r>
              <a:rPr lang="en-GB" sz="3400" b="1" i="1" dirty="0" smtClean="0"/>
              <a:t>Emissions of Species</a:t>
            </a:r>
            <a:r>
              <a:rPr lang="en-GB" sz="3400" b="1" i="1" baseline="-25000" dirty="0" smtClean="0"/>
              <a:t>x</a:t>
            </a:r>
            <a:r>
              <a:rPr lang="en-GB" sz="3400" i="1" dirty="0" smtClean="0"/>
              <a:t> (g)</a:t>
            </a:r>
          </a:p>
          <a:p>
            <a:pPr marL="342900" indent="-342900" algn="ctr">
              <a:spcBef>
                <a:spcPct val="20000"/>
              </a:spcBef>
            </a:pPr>
            <a:r>
              <a:rPr lang="en-GB" sz="3400" i="1" dirty="0" smtClean="0"/>
              <a:t>= </a:t>
            </a:r>
          </a:p>
          <a:p>
            <a:pPr marL="342900" indent="-342900" algn="ctr">
              <a:spcBef>
                <a:spcPct val="20000"/>
              </a:spcBef>
              <a:spcAft>
                <a:spcPts val="600"/>
              </a:spcAft>
            </a:pPr>
            <a:endParaRPr lang="en-GB" sz="3400" b="1" i="1" dirty="0" smtClean="0"/>
          </a:p>
          <a:p>
            <a:pPr marL="342900" indent="-342900" algn="ctr">
              <a:spcBef>
                <a:spcPct val="20000"/>
              </a:spcBef>
              <a:spcAft>
                <a:spcPts val="600"/>
              </a:spcAft>
            </a:pPr>
            <a:r>
              <a:rPr lang="en-GB" sz="3400" b="1" i="1" dirty="0" smtClean="0"/>
              <a:t>Fuel Load Per Unit Area</a:t>
            </a:r>
            <a:r>
              <a:rPr lang="en-GB" sz="3400" i="1" dirty="0" smtClean="0"/>
              <a:t> (kg m</a:t>
            </a:r>
            <a:r>
              <a:rPr lang="en-GB" sz="3400" i="1" baseline="30000" dirty="0" smtClean="0"/>
              <a:t>-2</a:t>
            </a:r>
            <a:r>
              <a:rPr lang="en-GB" sz="3400" i="1" dirty="0" smtClean="0"/>
              <a:t>)   </a:t>
            </a:r>
            <a:r>
              <a:rPr lang="en-GB" sz="3400" dirty="0" smtClean="0">
                <a:sym typeface="Symbol"/>
              </a:rPr>
              <a:t></a:t>
            </a:r>
            <a:endParaRPr lang="en-GB" sz="3400" i="1" dirty="0" smtClean="0"/>
          </a:p>
          <a:p>
            <a:pPr marL="342900" indent="-342900" algn="ctr">
              <a:spcBef>
                <a:spcPct val="20000"/>
              </a:spcBef>
              <a:spcAft>
                <a:spcPts val="600"/>
              </a:spcAft>
            </a:pPr>
            <a:r>
              <a:rPr lang="en-GB" sz="3400" b="1" i="1" dirty="0" smtClean="0"/>
              <a:t>Combustion Completeness </a:t>
            </a:r>
            <a:r>
              <a:rPr lang="en-GB" sz="3400" i="1" dirty="0" smtClean="0"/>
              <a:t>(</a:t>
            </a:r>
            <a:r>
              <a:rPr lang="en-GB" sz="3400" b="1" i="1" dirty="0" smtClean="0"/>
              <a:t>%</a:t>
            </a:r>
            <a:r>
              <a:rPr lang="en-GB" sz="3400" i="1" dirty="0" smtClean="0"/>
              <a:t>)</a:t>
            </a:r>
            <a:r>
              <a:rPr lang="en-GB" sz="3400" dirty="0" smtClean="0">
                <a:sym typeface="Symbol"/>
              </a:rPr>
              <a:t>      </a:t>
            </a:r>
            <a:endParaRPr lang="en-GB" sz="3400" b="1" i="1" dirty="0" smtClean="0"/>
          </a:p>
          <a:p>
            <a:pPr marL="342900" indent="-342900" algn="ctr">
              <a:spcBef>
                <a:spcPct val="20000"/>
              </a:spcBef>
              <a:spcAft>
                <a:spcPts val="600"/>
              </a:spcAft>
            </a:pPr>
            <a:r>
              <a:rPr lang="en-GB" sz="3400" b="1" i="1" dirty="0" smtClean="0"/>
              <a:t>Emissions Factor </a:t>
            </a:r>
            <a:r>
              <a:rPr lang="en-GB" sz="3400" i="1" dirty="0" smtClean="0"/>
              <a:t>(g kg</a:t>
            </a:r>
            <a:r>
              <a:rPr lang="en-GB" sz="3400" i="1" baseline="30000" dirty="0" smtClean="0"/>
              <a:t>-1</a:t>
            </a:r>
            <a:r>
              <a:rPr lang="en-GB" sz="3400" i="1" dirty="0" smtClean="0"/>
              <a:t>)</a:t>
            </a:r>
            <a:endParaRPr lang="en-GB" sz="3400" i="1" baseline="-25000" dirty="0"/>
          </a:p>
        </p:txBody>
      </p:sp>
      <p:sp>
        <p:nvSpPr>
          <p:cNvPr id="8" name="Title 1"/>
          <p:cNvSpPr txBox="1">
            <a:spLocks/>
          </p:cNvSpPr>
          <p:nvPr/>
        </p:nvSpPr>
        <p:spPr bwMode="auto">
          <a:xfrm>
            <a:off x="304800" y="152400"/>
            <a:ext cx="7543800" cy="838200"/>
          </a:xfrm>
          <a:prstGeom prst="rect">
            <a:avLst/>
          </a:prstGeom>
        </p:spPr>
        <p:txBody>
          <a:bodyPr vert="horz" lIns="91440" tIns="45720" rIns="91440" bIns="45720" rtlCol="0" anchor="ctr">
            <a:normAutofit fontScale="82500" lnSpcReduction="10000"/>
          </a:bodyPr>
          <a:lstStyle>
            <a:defPPr>
              <a:defRPr lang="en-US"/>
            </a:defPPr>
            <a:lvl1pPr algn="ctr">
              <a:spcBef>
                <a:spcPct val="0"/>
              </a:spcBef>
              <a:buNone/>
              <a:defRPr sz="4400">
                <a:solidFill>
                  <a:srgbClr val="FFFF00"/>
                </a:solidFill>
                <a:latin typeface="+mj-lt"/>
                <a:ea typeface="+mj-ea"/>
                <a:cs typeface="+mj-cs"/>
              </a:defRPr>
            </a:lvl1pPr>
          </a:lstStyle>
          <a:p>
            <a:r>
              <a:rPr lang="en-GB" dirty="0"/>
              <a:t>Biomass Burning Emissions Calculation</a:t>
            </a:r>
          </a:p>
        </p:txBody>
      </p:sp>
      <p:sp>
        <p:nvSpPr>
          <p:cNvPr id="9" name="Rectangle 8"/>
          <p:cNvSpPr/>
          <p:nvPr/>
        </p:nvSpPr>
        <p:spPr>
          <a:xfrm>
            <a:off x="2667000" y="2590800"/>
            <a:ext cx="5094664" cy="615553"/>
          </a:xfrm>
          <a:prstGeom prst="rect">
            <a:avLst/>
          </a:prstGeom>
        </p:spPr>
        <p:txBody>
          <a:bodyPr wrap="none">
            <a:spAutoFit/>
          </a:bodyPr>
          <a:lstStyle/>
          <a:p>
            <a:r>
              <a:rPr lang="en-GB" b="1" i="1" dirty="0" smtClean="0"/>
              <a:t> </a:t>
            </a:r>
            <a:r>
              <a:rPr lang="en-GB" sz="3400" b="1" i="1" dirty="0" smtClean="0"/>
              <a:t>Burned Area </a:t>
            </a:r>
            <a:r>
              <a:rPr lang="en-GB" sz="3400" i="1" dirty="0" smtClean="0"/>
              <a:t>(m</a:t>
            </a:r>
            <a:r>
              <a:rPr lang="en-GB" sz="3400" i="1" baseline="30000" dirty="0" smtClean="0"/>
              <a:t>2</a:t>
            </a:r>
            <a:r>
              <a:rPr lang="en-GB" sz="3400" i="1" dirty="0" smtClean="0"/>
              <a:t>)</a:t>
            </a:r>
            <a:r>
              <a:rPr lang="en-GB" sz="3400" b="1" i="1" dirty="0" smtClean="0"/>
              <a:t> 	  </a:t>
            </a:r>
            <a:r>
              <a:rPr lang="en-GB" sz="3400" dirty="0" smtClean="0">
                <a:sym typeface="Symbol"/>
              </a:rPr>
              <a:t>        </a:t>
            </a:r>
            <a:endParaRPr lang="en-GB" dirty="0"/>
          </a:p>
        </p:txBody>
      </p:sp>
    </p:spTree>
    <p:extLst>
      <p:ext uri="{BB962C8B-B14F-4D97-AF65-F5344CB8AC3E}">
        <p14:creationId xmlns:p14="http://schemas.microsoft.com/office/powerpoint/2010/main" val="13529700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txBox="1">
            <a:spLocks noChangeArrowheads="1"/>
          </p:cNvSpPr>
          <p:nvPr/>
        </p:nvSpPr>
        <p:spPr>
          <a:xfrm>
            <a:off x="-609600" y="381000"/>
            <a:ext cx="9753600" cy="5908675"/>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smtClean="0">
              <a:ln>
                <a:noFill/>
              </a:ln>
              <a:solidFill>
                <a:srgbClr val="FFFFFF"/>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smtClean="0">
              <a:ln>
                <a:noFill/>
              </a:ln>
              <a:solidFill>
                <a:srgbClr val="FFFFFF"/>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smtClean="0">
              <a:ln>
                <a:noFill/>
              </a:ln>
              <a:solidFill>
                <a:srgbClr val="FFFFFF"/>
              </a:solidFill>
              <a:effectLst/>
              <a:uLnTx/>
              <a:uFillTx/>
              <a:latin typeface="+mn-lt"/>
              <a:ea typeface="+mn-ea"/>
              <a:cs typeface="+mn-cs"/>
            </a:endParaRPr>
          </a:p>
          <a:p>
            <a:pPr marL="342900" indent="-342900" fontAlgn="auto">
              <a:spcBef>
                <a:spcPct val="20000"/>
              </a:spcBef>
              <a:spcAft>
                <a:spcPts val="0"/>
              </a:spcAft>
            </a:pPr>
            <a:r>
              <a:rPr kumimoji="0" lang="en-GB" sz="3200" b="0" i="0" u="none" strike="noStrike" kern="1200" cap="none" spc="0" normalizeH="0" baseline="0" noProof="0" dirty="0" smtClean="0">
                <a:ln>
                  <a:noFill/>
                </a:ln>
                <a:solidFill>
                  <a:srgbClr val="FFFFFF"/>
                </a:solidFill>
                <a:effectLst/>
                <a:uLnTx/>
                <a:uFillTx/>
                <a:latin typeface="+mn-lt"/>
                <a:ea typeface="+mn-ea"/>
                <a:cs typeface="+mn-cs"/>
              </a:rPr>
              <a:t>		  </a:t>
            </a:r>
            <a:r>
              <a:rPr lang="en-GB" sz="3200" b="1" i="1" u="none" dirty="0" err="1" smtClean="0">
                <a:solidFill>
                  <a:srgbClr val="FFFFFF"/>
                </a:solidFill>
                <a:latin typeface="+mn-lt"/>
              </a:rPr>
              <a:t>E</a:t>
            </a:r>
            <a:r>
              <a:rPr lang="en-GB" sz="3200" b="1" i="1" u="none" baseline="-25000" dirty="0" err="1" smtClean="0">
                <a:solidFill>
                  <a:srgbClr val="FFFFFF"/>
                </a:solidFill>
                <a:latin typeface="+mn-lt"/>
              </a:rPr>
              <a:t>i</a:t>
            </a:r>
            <a:r>
              <a:rPr lang="en-GB" sz="3200" i="1" u="none" dirty="0" smtClean="0">
                <a:solidFill>
                  <a:srgbClr val="FFFFFF"/>
                </a:solidFill>
                <a:latin typeface="+mn-lt"/>
              </a:rPr>
              <a:t> </a:t>
            </a:r>
            <a:r>
              <a:rPr lang="en-GB" sz="2200" i="1" u="none" dirty="0" smtClean="0">
                <a:solidFill>
                  <a:srgbClr val="FFFFFF"/>
                </a:solidFill>
                <a:latin typeface="+mn-lt"/>
              </a:rPr>
              <a:t> </a:t>
            </a:r>
            <a:r>
              <a:rPr lang="en-GB" sz="3200" i="1" u="none" dirty="0" smtClean="0">
                <a:solidFill>
                  <a:srgbClr val="FFFFFF"/>
                </a:solidFill>
                <a:latin typeface="+mn-lt"/>
              </a:rPr>
              <a:t>=     </a:t>
            </a:r>
            <a:r>
              <a:rPr lang="en-GB" sz="3200" b="1" i="1" u="none" dirty="0" smtClean="0">
                <a:solidFill>
                  <a:srgbClr val="FFFFFF"/>
                </a:solidFill>
                <a:latin typeface="+mn-lt"/>
              </a:rPr>
              <a:t>BA</a:t>
            </a:r>
            <a:r>
              <a:rPr lang="en-GB" sz="3200" i="1" u="none" dirty="0" smtClean="0">
                <a:solidFill>
                  <a:srgbClr val="FFFFFF"/>
                </a:solidFill>
                <a:latin typeface="+mn-lt"/>
              </a:rPr>
              <a:t>  </a:t>
            </a:r>
            <a:r>
              <a:rPr lang="en-GB" sz="3200" u="none" dirty="0" smtClean="0">
                <a:solidFill>
                  <a:srgbClr val="FFFFFF"/>
                </a:solidFill>
                <a:latin typeface="+mn-lt"/>
              </a:rPr>
              <a:t>x</a:t>
            </a:r>
            <a:r>
              <a:rPr lang="en-GB" sz="3200" i="1" u="none" dirty="0" smtClean="0">
                <a:solidFill>
                  <a:srgbClr val="FFFFFF"/>
                </a:solidFill>
                <a:latin typeface="+mn-lt"/>
              </a:rPr>
              <a:t> </a:t>
            </a:r>
            <a:r>
              <a:rPr lang="en-GB" sz="3200" b="1" i="1" u="none" dirty="0" smtClean="0">
                <a:solidFill>
                  <a:srgbClr val="FFFFFF"/>
                </a:solidFill>
                <a:latin typeface="+mn-lt"/>
              </a:rPr>
              <a:t>FL</a:t>
            </a:r>
            <a:r>
              <a:rPr lang="en-GB" sz="3200" i="1" u="none" dirty="0" smtClean="0">
                <a:solidFill>
                  <a:srgbClr val="FFFFFF"/>
                </a:solidFill>
                <a:latin typeface="+mn-lt"/>
              </a:rPr>
              <a:t> </a:t>
            </a:r>
            <a:r>
              <a:rPr lang="en-GB" sz="3200" u="none" dirty="0" smtClean="0">
                <a:solidFill>
                  <a:srgbClr val="FFFFFF"/>
                </a:solidFill>
                <a:latin typeface="+mn-lt"/>
              </a:rPr>
              <a:t>x </a:t>
            </a:r>
            <a:r>
              <a:rPr lang="en-GB" sz="3200" b="1" i="1" u="none" dirty="0" smtClean="0">
                <a:solidFill>
                  <a:srgbClr val="FFFFFF"/>
                </a:solidFill>
                <a:latin typeface="+mn-lt"/>
              </a:rPr>
              <a:t>CC</a:t>
            </a:r>
            <a:r>
              <a:rPr lang="en-GB" sz="3200" i="1" u="none" dirty="0" smtClean="0">
                <a:solidFill>
                  <a:srgbClr val="FFFFFF"/>
                </a:solidFill>
                <a:latin typeface="+mn-lt"/>
              </a:rPr>
              <a:t>   </a:t>
            </a:r>
            <a:r>
              <a:rPr lang="en-GB" sz="3200" u="none" dirty="0" smtClean="0">
                <a:solidFill>
                  <a:srgbClr val="FFFFFF"/>
                </a:solidFill>
                <a:latin typeface="+mn-lt"/>
              </a:rPr>
              <a:t>x</a:t>
            </a:r>
            <a:r>
              <a:rPr lang="en-GB" sz="3200" i="1" u="none" dirty="0" smtClean="0">
                <a:solidFill>
                  <a:srgbClr val="FFFFFF"/>
                </a:solidFill>
                <a:latin typeface="+mn-lt"/>
              </a:rPr>
              <a:t>  </a:t>
            </a:r>
            <a:r>
              <a:rPr lang="en-GB" sz="3200" b="1" i="1" u="none" dirty="0" err="1" smtClean="0">
                <a:solidFill>
                  <a:srgbClr val="FFFFFF"/>
                </a:solidFill>
                <a:latin typeface="+mn-lt"/>
              </a:rPr>
              <a:t>EF</a:t>
            </a:r>
            <a:r>
              <a:rPr lang="en-GB" sz="3200" b="1" i="1" u="none" baseline="-25000" dirty="0" err="1" smtClean="0">
                <a:solidFill>
                  <a:srgbClr val="FFFFFF"/>
                </a:solidFill>
                <a:latin typeface="+mn-lt"/>
              </a:rPr>
              <a:t>i</a:t>
            </a:r>
            <a:r>
              <a:rPr lang="en-GB" sz="3200" b="1" i="1" u="none" dirty="0" smtClean="0">
                <a:solidFill>
                  <a:srgbClr val="FFFFFF"/>
                </a:solidFill>
                <a:latin typeface="+mn-lt"/>
              </a:rPr>
              <a:t>	</a:t>
            </a:r>
          </a:p>
          <a:p>
            <a:pPr marL="342900" indent="-342900" fontAlgn="auto">
              <a:spcBef>
                <a:spcPct val="20000"/>
              </a:spcBef>
              <a:spcAft>
                <a:spcPts val="0"/>
              </a:spcAft>
            </a:pPr>
            <a:endParaRPr lang="en-GB" sz="1600" i="1" u="none" baseline="-25000" dirty="0" smtClean="0">
              <a:solidFill>
                <a:srgbClr val="FFFFFF"/>
              </a:solidFill>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GB" sz="3200" b="1" i="1" u="none" strike="noStrike" kern="1200" cap="none" spc="0" normalizeH="0" baseline="0" noProof="0" dirty="0" smtClean="0">
                <a:ln>
                  <a:noFill/>
                </a:ln>
                <a:solidFill>
                  <a:srgbClr val="FFFFFF"/>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lang="en-GB" sz="3200" b="1" i="1" u="none" dirty="0" smtClean="0">
                <a:solidFill>
                  <a:srgbClr val="FFFFFF"/>
                </a:solidFill>
                <a:latin typeface="+mn-lt"/>
              </a:rPr>
              <a:t>		  </a:t>
            </a:r>
            <a:r>
              <a:rPr kumimoji="0" lang="en-GB" sz="3200" b="1" i="1" u="none" strike="noStrike" kern="1200" cap="none" spc="0" normalizeH="0" baseline="0" noProof="0" dirty="0" err="1" smtClean="0">
                <a:ln>
                  <a:noFill/>
                </a:ln>
                <a:solidFill>
                  <a:srgbClr val="FFFFFF"/>
                </a:solidFill>
                <a:effectLst/>
                <a:uLnTx/>
                <a:uFillTx/>
                <a:latin typeface="+mn-lt"/>
                <a:ea typeface="+mn-ea"/>
                <a:cs typeface="+mn-cs"/>
              </a:rPr>
              <a:t>E</a:t>
            </a:r>
            <a:r>
              <a:rPr kumimoji="0" lang="en-GB" sz="3200" b="1" i="1" u="none" strike="noStrike" kern="1200" cap="none" spc="0" normalizeH="0" baseline="-25000" noProof="0" dirty="0" err="1" smtClean="0">
                <a:ln>
                  <a:noFill/>
                </a:ln>
                <a:solidFill>
                  <a:srgbClr val="FFFFFF"/>
                </a:solidFill>
                <a:effectLst/>
                <a:uLnTx/>
                <a:uFillTx/>
                <a:latin typeface="+mn-lt"/>
                <a:ea typeface="+mn-ea"/>
                <a:cs typeface="+mn-cs"/>
              </a:rPr>
              <a:t>i</a:t>
            </a:r>
            <a:r>
              <a:rPr kumimoji="0" lang="en-GB" sz="3200" b="0" i="1" u="none" strike="noStrike" kern="1200" cap="none" spc="0" normalizeH="0" baseline="0" noProof="0" dirty="0" smtClean="0">
                <a:ln>
                  <a:noFill/>
                </a:ln>
                <a:solidFill>
                  <a:srgbClr val="FFFFFF"/>
                </a:solidFill>
                <a:effectLst/>
                <a:uLnTx/>
                <a:uFillTx/>
                <a:latin typeface="+mn-lt"/>
                <a:ea typeface="+mn-ea"/>
                <a:cs typeface="+mn-cs"/>
              </a:rPr>
              <a:t>  =    </a:t>
            </a:r>
            <a:r>
              <a:rPr kumimoji="0" lang="en-GB" sz="3200" b="0" i="1" u="none" strike="noStrike" kern="1200" cap="none" spc="0" normalizeH="0" noProof="0" dirty="0" smtClean="0">
                <a:ln>
                  <a:noFill/>
                </a:ln>
                <a:solidFill>
                  <a:srgbClr val="FFFFFF"/>
                </a:solidFill>
                <a:effectLst/>
                <a:uLnTx/>
                <a:uFillTx/>
                <a:latin typeface="+mn-lt"/>
                <a:ea typeface="+mn-ea"/>
                <a:cs typeface="+mn-cs"/>
              </a:rPr>
              <a:t> </a:t>
            </a:r>
            <a:r>
              <a:rPr kumimoji="0" lang="en-GB" sz="3200" b="0" i="1" u="none" strike="noStrike" kern="1200" cap="none" spc="0" normalizeH="0" baseline="0" noProof="0" dirty="0" smtClean="0">
                <a:ln>
                  <a:noFill/>
                </a:ln>
                <a:solidFill>
                  <a:srgbClr val="FFFFFF"/>
                </a:solidFill>
                <a:effectLst/>
                <a:uLnTx/>
                <a:uFillTx/>
                <a:latin typeface="+mn-lt"/>
                <a:ea typeface="+mn-ea"/>
                <a:cs typeface="+mn-cs"/>
              </a:rPr>
              <a:t>  </a:t>
            </a:r>
            <a:r>
              <a:rPr kumimoji="0" lang="en-GB" sz="3200" b="1" i="1" u="none" strike="noStrike" kern="1200" cap="none" spc="0" normalizeH="0" baseline="0" noProof="0" dirty="0" smtClean="0">
                <a:ln>
                  <a:noFill/>
                </a:ln>
                <a:solidFill>
                  <a:srgbClr val="FFFFFF"/>
                </a:solidFill>
                <a:effectLst/>
                <a:uLnTx/>
                <a:uFillTx/>
                <a:latin typeface="+mn-lt"/>
                <a:ea typeface="+mn-ea"/>
                <a:cs typeface="+mn-cs"/>
              </a:rPr>
              <a:t>FRE</a:t>
            </a:r>
            <a:r>
              <a:rPr kumimoji="0" lang="en-GB" sz="3200" b="0" i="1" u="none" strike="noStrike" kern="1200" cap="none" spc="0" normalizeH="0" baseline="0" noProof="0" dirty="0" smtClean="0">
                <a:ln>
                  <a:noFill/>
                </a:ln>
                <a:solidFill>
                  <a:srgbClr val="FFFFFF"/>
                </a:solidFill>
                <a:effectLst/>
                <a:uLnTx/>
                <a:uFillTx/>
                <a:latin typeface="+mn-lt"/>
                <a:ea typeface="+mn-ea"/>
                <a:cs typeface="+mn-cs"/>
              </a:rPr>
              <a:t>  </a:t>
            </a:r>
            <a:r>
              <a:rPr kumimoji="0" lang="en-GB" sz="3200" b="0" i="0" u="none" strike="noStrike" kern="1200" cap="none" spc="0" normalizeH="0" baseline="0" noProof="0" dirty="0" smtClean="0">
                <a:ln>
                  <a:noFill/>
                </a:ln>
                <a:solidFill>
                  <a:srgbClr val="FFFFFF"/>
                </a:solidFill>
                <a:effectLst/>
                <a:uLnTx/>
                <a:uFillTx/>
                <a:latin typeface="+mn-lt"/>
                <a:ea typeface="+mn-ea"/>
                <a:cs typeface="+mn-cs"/>
              </a:rPr>
              <a:t>x  </a:t>
            </a:r>
            <a:r>
              <a:rPr kumimoji="0" lang="en-GB" sz="3200" b="1" i="1" u="none" strike="noStrike" kern="1200" cap="none" spc="0" normalizeH="0" baseline="0" noProof="0" dirty="0" smtClean="0">
                <a:ln>
                  <a:noFill/>
                </a:ln>
                <a:solidFill>
                  <a:srgbClr val="FFFFFF"/>
                </a:solidFill>
                <a:effectLst/>
                <a:uLnTx/>
                <a:uFillTx/>
                <a:latin typeface="+mn-lt"/>
                <a:ea typeface="+mn-ea"/>
                <a:cs typeface="+mn-cs"/>
              </a:rPr>
              <a:t>CF</a:t>
            </a:r>
            <a:r>
              <a:rPr kumimoji="0" lang="en-GB" sz="3200" b="0" i="1" u="none" strike="noStrike" kern="1200" cap="none" spc="0" normalizeH="0" baseline="0" noProof="0" dirty="0" smtClean="0">
                <a:ln>
                  <a:noFill/>
                </a:ln>
                <a:solidFill>
                  <a:srgbClr val="FFFFFF"/>
                </a:solidFill>
                <a:effectLst/>
                <a:uLnTx/>
                <a:uFillTx/>
                <a:latin typeface="+mn-lt"/>
                <a:ea typeface="+mn-ea"/>
                <a:cs typeface="+mn-cs"/>
              </a:rPr>
              <a:t>      </a:t>
            </a:r>
            <a:r>
              <a:rPr kumimoji="0" lang="en-GB" sz="2000" b="0" i="1" u="none" strike="noStrike" kern="1200" cap="none" spc="0" normalizeH="0" noProof="0" dirty="0" smtClean="0">
                <a:ln>
                  <a:noFill/>
                </a:ln>
                <a:solidFill>
                  <a:srgbClr val="FFFFFF"/>
                </a:solidFill>
                <a:effectLst/>
                <a:uLnTx/>
                <a:uFillTx/>
                <a:latin typeface="+mn-lt"/>
                <a:ea typeface="+mn-ea"/>
                <a:cs typeface="+mn-cs"/>
              </a:rPr>
              <a:t> </a:t>
            </a:r>
            <a:r>
              <a:rPr kumimoji="0" lang="en-GB" sz="3200" b="0" i="0" u="none" strike="noStrike" kern="1200" cap="none" spc="0" normalizeH="0" baseline="0" noProof="0" dirty="0" smtClean="0">
                <a:ln>
                  <a:noFill/>
                </a:ln>
                <a:solidFill>
                  <a:srgbClr val="FFFFFF"/>
                </a:solidFill>
                <a:effectLst/>
                <a:uLnTx/>
                <a:uFillTx/>
                <a:latin typeface="+mn-lt"/>
                <a:ea typeface="+mn-ea"/>
                <a:cs typeface="+mn-cs"/>
              </a:rPr>
              <a:t>x  </a:t>
            </a:r>
            <a:r>
              <a:rPr kumimoji="0" lang="en-GB" sz="3200" b="1" i="1" u="none" strike="noStrike" kern="1200" cap="none" spc="0" normalizeH="0" baseline="0" noProof="0" dirty="0" err="1" smtClean="0">
                <a:ln>
                  <a:noFill/>
                </a:ln>
                <a:solidFill>
                  <a:srgbClr val="FFFFFF"/>
                </a:solidFill>
                <a:effectLst/>
                <a:uLnTx/>
                <a:uFillTx/>
                <a:latin typeface="+mn-lt"/>
                <a:ea typeface="+mn-ea"/>
                <a:cs typeface="+mn-cs"/>
              </a:rPr>
              <a:t>EF</a:t>
            </a:r>
            <a:r>
              <a:rPr kumimoji="0" lang="en-GB" sz="3200" b="1" i="1" u="none" strike="noStrike" kern="1200" cap="none" spc="0" normalizeH="0" baseline="-25000" noProof="0" dirty="0" err="1" smtClean="0">
                <a:ln>
                  <a:noFill/>
                </a:ln>
                <a:solidFill>
                  <a:srgbClr val="FFFFFF"/>
                </a:solidFill>
                <a:effectLst/>
                <a:uLnTx/>
                <a:uFillTx/>
                <a:latin typeface="+mn-lt"/>
                <a:ea typeface="+mn-ea"/>
                <a:cs typeface="+mn-cs"/>
              </a:rPr>
              <a:t>i</a:t>
            </a:r>
            <a:r>
              <a:rPr kumimoji="0" lang="en-GB" sz="3200" b="1" i="1" u="none" strike="noStrike" kern="1200" cap="none" spc="0" normalizeH="0" baseline="-25000" noProof="0" dirty="0" smtClean="0">
                <a:ln>
                  <a:noFill/>
                </a:ln>
                <a:solidFill>
                  <a:srgbClr val="FFFFFF"/>
                </a:solidFill>
                <a:effectLst/>
                <a:uLnTx/>
                <a:uFillTx/>
              </a:rPr>
              <a:t>	</a:t>
            </a:r>
            <a:endParaRPr lang="en-GB" sz="1400" b="1" i="1" u="none" dirty="0" smtClean="0">
              <a:solidFill>
                <a:srgbClr val="FFFFFF"/>
              </a:solidFill>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GB" sz="3200" b="0" i="1" u="none" strike="noStrike" kern="1200" cap="none" spc="0" normalizeH="0" baseline="0" noProof="0" dirty="0" smtClean="0">
                <a:ln>
                  <a:noFill/>
                </a:ln>
                <a:solidFill>
                  <a:srgbClr val="FFFFFF"/>
                </a:solidFill>
                <a:effectLst/>
                <a:uLnTx/>
                <a:uFillTx/>
                <a:latin typeface="+mn-lt"/>
                <a:ea typeface="+mn-ea"/>
                <a:cs typeface="+mn-cs"/>
              </a:rPr>
              <a:t>		</a:t>
            </a:r>
            <a:endParaRPr kumimoji="0" lang="en-GB" sz="1400" b="0" i="1" u="none" strike="noStrike" kern="1200" cap="none" spc="0" normalizeH="0" baseline="-25000" noProof="0" dirty="0">
              <a:ln>
                <a:noFill/>
              </a:ln>
              <a:solidFill>
                <a:srgbClr val="FFFFFF"/>
              </a:solidFill>
              <a:effectLst/>
              <a:uLnTx/>
              <a:uFillTx/>
              <a:latin typeface="+mn-lt"/>
              <a:ea typeface="+mn-ea"/>
              <a:cs typeface="+mn-cs"/>
            </a:endParaRPr>
          </a:p>
        </p:txBody>
      </p:sp>
      <p:sp>
        <p:nvSpPr>
          <p:cNvPr id="16" name="Freeform 5"/>
          <p:cNvSpPr>
            <a:spLocks/>
          </p:cNvSpPr>
          <p:nvPr/>
        </p:nvSpPr>
        <p:spPr bwMode="auto">
          <a:xfrm>
            <a:off x="1225550" y="5060950"/>
            <a:ext cx="1081088" cy="312738"/>
          </a:xfrm>
          <a:custGeom>
            <a:avLst/>
            <a:gdLst/>
            <a:ahLst/>
            <a:cxnLst>
              <a:cxn ang="0">
                <a:pos x="0" y="106"/>
              </a:cxn>
              <a:cxn ang="0">
                <a:pos x="454" y="15"/>
              </a:cxn>
              <a:cxn ang="0">
                <a:pos x="681" y="197"/>
              </a:cxn>
            </a:cxnLst>
            <a:rect l="0" t="0" r="r" b="b"/>
            <a:pathLst>
              <a:path w="681" h="197">
                <a:moveTo>
                  <a:pt x="0" y="106"/>
                </a:moveTo>
                <a:cubicBezTo>
                  <a:pt x="170" y="53"/>
                  <a:pt x="341" y="0"/>
                  <a:pt x="454" y="15"/>
                </a:cubicBezTo>
                <a:cubicBezTo>
                  <a:pt x="567" y="30"/>
                  <a:pt x="643" y="167"/>
                  <a:pt x="681" y="197"/>
                </a:cubicBezTo>
              </a:path>
            </a:pathLst>
          </a:custGeom>
          <a:noFill/>
          <a:ln w="9525" cap="flat" cmpd="sng">
            <a:noFill/>
            <a:prstDash val="solid"/>
            <a:round/>
            <a:headEnd/>
            <a:tailEnd/>
          </a:ln>
          <a:effectLst/>
        </p:spPr>
        <p:txBody>
          <a:bodyPr lIns="90360" tIns="63720" rIns="90360" bIns="44280"/>
          <a:lstStyle/>
          <a:p>
            <a:pPr defTabSz="449263" eaLnBrk="0" hangingPunct="0">
              <a:lnSpc>
                <a:spcPct val="95000"/>
              </a:lnSpc>
              <a:spcAft>
                <a:spcPct val="30000"/>
              </a:spcAft>
              <a:buClr>
                <a:srgbClr val="000000"/>
              </a:buClr>
              <a:buSzPct val="100000"/>
              <a:buFont typeface="Times New Roman" pitchFamily="18" charset="0"/>
              <a:buNone/>
            </a:pPr>
            <a:endParaRPr lang="en-US" sz="800" u="none" smtClean="0">
              <a:solidFill>
                <a:srgbClr val="000000"/>
              </a:solidFill>
              <a:latin typeface="Arial" pitchFamily="34" charset="0"/>
            </a:endParaRPr>
          </a:p>
        </p:txBody>
      </p:sp>
      <p:sp>
        <p:nvSpPr>
          <p:cNvPr id="17" name="Freeform 6"/>
          <p:cNvSpPr>
            <a:spLocks/>
          </p:cNvSpPr>
          <p:nvPr/>
        </p:nvSpPr>
        <p:spPr bwMode="auto">
          <a:xfrm>
            <a:off x="1187450" y="5445125"/>
            <a:ext cx="1223963" cy="1200150"/>
          </a:xfrm>
          <a:custGeom>
            <a:avLst/>
            <a:gdLst/>
            <a:ahLst/>
            <a:cxnLst>
              <a:cxn ang="0">
                <a:pos x="0" y="0"/>
              </a:cxn>
              <a:cxn ang="0">
                <a:pos x="182" y="680"/>
              </a:cxn>
              <a:cxn ang="0">
                <a:pos x="771" y="454"/>
              </a:cxn>
            </a:cxnLst>
            <a:rect l="0" t="0" r="r" b="b"/>
            <a:pathLst>
              <a:path w="771" h="756">
                <a:moveTo>
                  <a:pt x="0" y="0"/>
                </a:moveTo>
                <a:cubicBezTo>
                  <a:pt x="27" y="302"/>
                  <a:pt x="54" y="604"/>
                  <a:pt x="182" y="680"/>
                </a:cubicBezTo>
                <a:cubicBezTo>
                  <a:pt x="310" y="756"/>
                  <a:pt x="540" y="605"/>
                  <a:pt x="771" y="454"/>
                </a:cubicBezTo>
              </a:path>
            </a:pathLst>
          </a:custGeom>
          <a:noFill/>
          <a:ln w="9525" cap="flat" cmpd="sng">
            <a:noFill/>
            <a:prstDash val="solid"/>
            <a:round/>
            <a:headEnd/>
            <a:tailEnd/>
          </a:ln>
          <a:effectLst/>
        </p:spPr>
        <p:txBody>
          <a:bodyPr lIns="90360" tIns="63720" rIns="90360" bIns="44280"/>
          <a:lstStyle/>
          <a:p>
            <a:pPr defTabSz="449263" eaLnBrk="0" hangingPunct="0">
              <a:lnSpc>
                <a:spcPct val="95000"/>
              </a:lnSpc>
              <a:spcAft>
                <a:spcPct val="30000"/>
              </a:spcAft>
              <a:buClr>
                <a:srgbClr val="000000"/>
              </a:buClr>
              <a:buSzPct val="100000"/>
              <a:buFont typeface="Times New Roman" pitchFamily="18" charset="0"/>
              <a:buNone/>
            </a:pPr>
            <a:endParaRPr lang="en-US" sz="800" u="none" smtClean="0">
              <a:solidFill>
                <a:srgbClr val="000000"/>
              </a:solidFill>
              <a:latin typeface="Arial" pitchFamily="34" charset="0"/>
            </a:endParaRPr>
          </a:p>
        </p:txBody>
      </p:sp>
      <p:sp>
        <p:nvSpPr>
          <p:cNvPr id="18" name="Text Box 7"/>
          <p:cNvSpPr txBox="1">
            <a:spLocks noChangeArrowheads="1"/>
          </p:cNvSpPr>
          <p:nvPr/>
        </p:nvSpPr>
        <p:spPr bwMode="auto">
          <a:xfrm>
            <a:off x="200478" y="3515325"/>
            <a:ext cx="8943522" cy="540067"/>
          </a:xfrm>
          <a:prstGeom prst="rect">
            <a:avLst/>
          </a:prstGeom>
        </p:spPr>
        <p:txBody>
          <a:bodyPr vert="horz" lIns="91440" tIns="45720" rIns="91440" bIns="45720" rtlCol="0" anchor="ctr">
            <a:normAutofit fontScale="90000" lnSpcReduction="10000"/>
          </a:bodyPr>
          <a:lstStyle>
            <a:lvl1pPr algn="ctr">
              <a:spcBef>
                <a:spcPct val="0"/>
              </a:spcBef>
              <a:buNone/>
              <a:defRPr sz="3600">
                <a:solidFill>
                  <a:srgbClr val="FFFF00"/>
                </a:solidFill>
                <a:latin typeface="+mj-lt"/>
                <a:ea typeface="+mj-ea"/>
                <a:cs typeface="+mj-cs"/>
              </a:defRPr>
            </a:lvl1pPr>
          </a:lstStyle>
          <a:p>
            <a:endParaRPr lang="en-US"/>
          </a:p>
        </p:txBody>
      </p:sp>
      <p:sp>
        <p:nvSpPr>
          <p:cNvPr id="14" name="Text Box 8"/>
          <p:cNvSpPr txBox="1">
            <a:spLocks noChangeArrowheads="1"/>
          </p:cNvSpPr>
          <p:nvPr/>
        </p:nvSpPr>
        <p:spPr bwMode="auto">
          <a:xfrm>
            <a:off x="1463039" y="1599247"/>
            <a:ext cx="2353492" cy="3334703"/>
          </a:xfrm>
          <a:prstGeom prst="rect">
            <a:avLst/>
          </a:prstGeom>
          <a:solidFill>
            <a:srgbClr val="FF9900">
              <a:alpha val="5000"/>
            </a:srgbClr>
          </a:solidFill>
          <a:ln w="19050">
            <a:solidFill>
              <a:srgbClr val="FF9900"/>
            </a:solidFill>
            <a:miter lim="800000"/>
            <a:headEnd/>
            <a:tailEnd/>
          </a:ln>
          <a:effectLst/>
        </p:spPr>
        <p:txBody>
          <a:bodyPr wrap="none" lIns="90360" tIns="63720" rIns="90360" bIns="44280" anchor="b" anchorCtr="1"/>
          <a:lstStyle/>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b="1" u="none" dirty="0" smtClean="0">
                <a:solidFill>
                  <a:srgbClr val="FF9900"/>
                </a:solidFill>
                <a:latin typeface="Arial" pitchFamily="34" charset="0"/>
              </a:rPr>
              <a:t>burnt biomass</a:t>
            </a: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FF9900"/>
              </a:solidFill>
              <a:latin typeface="Arial" pitchFamily="34" charset="0"/>
            </a:endParaRPr>
          </a:p>
        </p:txBody>
      </p:sp>
      <p:grpSp>
        <p:nvGrpSpPr>
          <p:cNvPr id="2" name="Group 32"/>
          <p:cNvGrpSpPr>
            <a:grpSpLocks/>
          </p:cNvGrpSpPr>
          <p:nvPr/>
        </p:nvGrpSpPr>
        <p:grpSpPr bwMode="auto">
          <a:xfrm>
            <a:off x="1097280" y="1880553"/>
            <a:ext cx="686436" cy="1030287"/>
            <a:chOff x="336" y="935"/>
            <a:chExt cx="826" cy="1029"/>
          </a:xfrm>
        </p:grpSpPr>
        <p:sp>
          <p:nvSpPr>
            <p:cNvPr id="20" name="Text Box 10"/>
            <p:cNvSpPr txBox="1">
              <a:spLocks noChangeArrowheads="1"/>
            </p:cNvSpPr>
            <p:nvPr/>
          </p:nvSpPr>
          <p:spPr bwMode="auto">
            <a:xfrm>
              <a:off x="336" y="935"/>
              <a:ext cx="826" cy="234"/>
            </a:xfrm>
            <a:prstGeom prst="rect">
              <a:avLst/>
            </a:prstGeom>
            <a:noFill/>
            <a:ln w="19050">
              <a:noFill/>
              <a:miter lim="800000"/>
              <a:headEnd/>
              <a:tailEnd/>
            </a:ln>
            <a:effectLst/>
          </p:spPr>
          <p:txBody>
            <a:bodyPr wrap="none" lIns="90360" tIns="63720" rIns="90360" bIns="44280" anchor="b" anchorCtr="1">
              <a:spAutoFit/>
            </a:bodyPr>
            <a:lstStyle/>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b="1" u="none" dirty="0" smtClean="0">
                  <a:solidFill>
                    <a:srgbClr val="0066CC"/>
                  </a:solidFill>
                  <a:latin typeface="Arial" pitchFamily="34" charset="0"/>
                </a:rPr>
                <a:t>   sat. </a:t>
              </a:r>
              <a:r>
                <a:rPr lang="en-GB" b="1" u="none" dirty="0" err="1" smtClean="0">
                  <a:solidFill>
                    <a:srgbClr val="0066CC"/>
                  </a:solidFill>
                  <a:latin typeface="Arial" pitchFamily="34" charset="0"/>
                </a:rPr>
                <a:t>obs</a:t>
              </a:r>
              <a:r>
                <a:rPr lang="en-GB" b="1" u="none" dirty="0" smtClean="0">
                  <a:solidFill>
                    <a:srgbClr val="0066CC"/>
                  </a:solidFill>
                  <a:latin typeface="Arial" pitchFamily="34" charset="0"/>
                </a:rPr>
                <a:t>.</a:t>
              </a:r>
            </a:p>
          </p:txBody>
        </p:sp>
        <p:sp>
          <p:nvSpPr>
            <p:cNvPr id="21" name="Freeform 12"/>
            <p:cNvSpPr>
              <a:spLocks/>
            </p:cNvSpPr>
            <p:nvPr/>
          </p:nvSpPr>
          <p:spPr bwMode="auto">
            <a:xfrm>
              <a:off x="432" y="1077"/>
              <a:ext cx="633" cy="887"/>
            </a:xfrm>
            <a:custGeom>
              <a:avLst/>
              <a:gdLst/>
              <a:ahLst/>
              <a:cxnLst>
                <a:cxn ang="0">
                  <a:pos x="0" y="0"/>
                </a:cxn>
                <a:cxn ang="0">
                  <a:pos x="363" y="726"/>
                </a:cxn>
                <a:cxn ang="0">
                  <a:pos x="771" y="408"/>
                </a:cxn>
              </a:cxnLst>
              <a:rect l="0" t="0" r="r" b="b"/>
              <a:pathLst>
                <a:path w="771" h="794">
                  <a:moveTo>
                    <a:pt x="0" y="0"/>
                  </a:moveTo>
                  <a:cubicBezTo>
                    <a:pt x="117" y="329"/>
                    <a:pt x="234" y="658"/>
                    <a:pt x="363" y="726"/>
                  </a:cubicBezTo>
                  <a:cubicBezTo>
                    <a:pt x="492" y="794"/>
                    <a:pt x="703" y="461"/>
                    <a:pt x="771" y="408"/>
                  </a:cubicBezTo>
                </a:path>
              </a:pathLst>
            </a:custGeom>
            <a:noFill/>
            <a:ln w="38100" cap="flat" cmpd="sng">
              <a:solidFill>
                <a:srgbClr val="0066CC"/>
              </a:solidFill>
              <a:prstDash val="solid"/>
              <a:round/>
              <a:headEnd type="none" w="med" len="med"/>
              <a:tailEnd type="triangle" w="med" len="lg"/>
            </a:ln>
            <a:effectLst/>
          </p:spPr>
          <p:txBody>
            <a:bodyPr lIns="90360" tIns="63720" rIns="90360" bIns="44280"/>
            <a:lstStyle/>
            <a:p>
              <a:pPr defTabSz="449263" eaLnBrk="0" hangingPunct="0">
                <a:lnSpc>
                  <a:spcPct val="95000"/>
                </a:lnSpc>
                <a:spcAft>
                  <a:spcPct val="30000"/>
                </a:spcAft>
                <a:buClr>
                  <a:srgbClr val="000000"/>
                </a:buClr>
                <a:buSzPct val="100000"/>
                <a:buFont typeface="Times New Roman" pitchFamily="18" charset="0"/>
                <a:buNone/>
              </a:pPr>
              <a:endParaRPr lang="en-US" sz="800" u="none" smtClean="0">
                <a:solidFill>
                  <a:srgbClr val="000000"/>
                </a:solidFill>
                <a:latin typeface="Arial" pitchFamily="34" charset="0"/>
              </a:endParaRPr>
            </a:p>
          </p:txBody>
        </p:sp>
      </p:grpSp>
      <p:grpSp>
        <p:nvGrpSpPr>
          <p:cNvPr id="3" name="Group 19"/>
          <p:cNvGrpSpPr>
            <a:grpSpLocks/>
          </p:cNvGrpSpPr>
          <p:nvPr/>
        </p:nvGrpSpPr>
        <p:grpSpPr bwMode="auto">
          <a:xfrm>
            <a:off x="3051958" y="1424426"/>
            <a:ext cx="3285663" cy="1089009"/>
            <a:chOff x="2573" y="3807"/>
            <a:chExt cx="1965" cy="579"/>
          </a:xfrm>
        </p:grpSpPr>
        <p:sp>
          <p:nvSpPr>
            <p:cNvPr id="26" name="Text Box 20"/>
            <p:cNvSpPr txBox="1">
              <a:spLocks noChangeArrowheads="1"/>
            </p:cNvSpPr>
            <p:nvPr/>
          </p:nvSpPr>
          <p:spPr bwMode="auto">
            <a:xfrm>
              <a:off x="2937" y="3807"/>
              <a:ext cx="1601" cy="198"/>
            </a:xfrm>
            <a:prstGeom prst="rect">
              <a:avLst/>
            </a:prstGeom>
            <a:noFill/>
            <a:ln w="19050">
              <a:noFill/>
              <a:miter lim="800000"/>
              <a:headEnd/>
              <a:tailEnd/>
            </a:ln>
            <a:effectLst/>
          </p:spPr>
          <p:txBody>
            <a:bodyPr wrap="none" lIns="90360" tIns="63720" rIns="90360" bIns="44280" anchor="b" anchorCtr="1">
              <a:spAutoFit/>
            </a:bodyPr>
            <a:lstStyle/>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b="1" u="none" dirty="0" smtClean="0">
                  <a:solidFill>
                    <a:srgbClr val="99CC00"/>
                  </a:solidFill>
                  <a:latin typeface="Arial" pitchFamily="34" charset="0"/>
                </a:rPr>
                <a:t>(dynamic) veg. model</a:t>
              </a:r>
            </a:p>
          </p:txBody>
        </p:sp>
        <p:sp>
          <p:nvSpPr>
            <p:cNvPr id="27" name="Freeform 21"/>
            <p:cNvSpPr>
              <a:spLocks/>
            </p:cNvSpPr>
            <p:nvPr/>
          </p:nvSpPr>
          <p:spPr bwMode="auto">
            <a:xfrm rot="17807853">
              <a:off x="2516" y="3915"/>
              <a:ext cx="528" cy="413"/>
            </a:xfrm>
            <a:custGeom>
              <a:avLst/>
              <a:gdLst/>
              <a:ahLst/>
              <a:cxnLst>
                <a:cxn ang="0">
                  <a:pos x="680" y="227"/>
                </a:cxn>
                <a:cxn ang="0">
                  <a:pos x="227" y="91"/>
                </a:cxn>
                <a:cxn ang="0">
                  <a:pos x="0" y="0"/>
                </a:cxn>
              </a:cxnLst>
              <a:rect l="0" t="0" r="r" b="b"/>
              <a:pathLst>
                <a:path w="680" h="227">
                  <a:moveTo>
                    <a:pt x="680" y="227"/>
                  </a:moveTo>
                  <a:cubicBezTo>
                    <a:pt x="510" y="178"/>
                    <a:pt x="340" y="129"/>
                    <a:pt x="227" y="91"/>
                  </a:cubicBezTo>
                  <a:cubicBezTo>
                    <a:pt x="114" y="53"/>
                    <a:pt x="57" y="26"/>
                    <a:pt x="0" y="0"/>
                  </a:cubicBezTo>
                </a:path>
              </a:pathLst>
            </a:custGeom>
            <a:noFill/>
            <a:ln w="38100" cap="flat" cmpd="sng">
              <a:solidFill>
                <a:srgbClr val="99CC00"/>
              </a:solidFill>
              <a:prstDash val="solid"/>
              <a:round/>
              <a:headEnd type="none" w="med" len="med"/>
              <a:tailEnd type="triangle" w="med" len="lg"/>
            </a:ln>
            <a:effectLst/>
          </p:spPr>
          <p:txBody>
            <a:bodyPr lIns="90360" tIns="63720" rIns="90360" bIns="44280"/>
            <a:lstStyle/>
            <a:p>
              <a:pPr defTabSz="449263" eaLnBrk="0" hangingPunct="0">
                <a:lnSpc>
                  <a:spcPct val="95000"/>
                </a:lnSpc>
                <a:spcAft>
                  <a:spcPct val="30000"/>
                </a:spcAft>
                <a:buClr>
                  <a:srgbClr val="000000"/>
                </a:buClr>
                <a:buSzPct val="100000"/>
                <a:buFont typeface="Times New Roman" pitchFamily="18" charset="0"/>
                <a:buNone/>
              </a:pPr>
              <a:endParaRPr lang="en-US" sz="800" u="none" smtClean="0">
                <a:solidFill>
                  <a:srgbClr val="000000"/>
                </a:solidFill>
                <a:latin typeface="Arial" pitchFamily="34" charset="0"/>
              </a:endParaRPr>
            </a:p>
          </p:txBody>
        </p:sp>
      </p:grpSp>
      <p:sp>
        <p:nvSpPr>
          <p:cNvPr id="28" name="Text Box 24"/>
          <p:cNvSpPr txBox="1">
            <a:spLocks noChangeArrowheads="1"/>
          </p:cNvSpPr>
          <p:nvPr/>
        </p:nvSpPr>
        <p:spPr bwMode="auto">
          <a:xfrm>
            <a:off x="0" y="5467056"/>
            <a:ext cx="8907780" cy="1390944"/>
          </a:xfrm>
          <a:prstGeom prst="rect">
            <a:avLst/>
          </a:prstGeom>
          <a:noFill/>
          <a:ln w="9525" algn="ctr">
            <a:noFill/>
            <a:miter lim="800000"/>
            <a:headEnd/>
            <a:tailEnd/>
          </a:ln>
          <a:effectLst/>
        </p:spPr>
        <p:txBody>
          <a:bodyPr wrap="square" lIns="90360" tIns="63720" rIns="90360" bIns="44280">
            <a:spAutoFit/>
          </a:bodyPr>
          <a:lstStyle/>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1400" b="1" i="1" u="none" dirty="0" smtClean="0">
                <a:solidFill>
                  <a:srgbClr val="FFFFFF"/>
                </a:solidFill>
                <a:latin typeface="Arial" pitchFamily="34" charset="0"/>
              </a:rPr>
              <a:t>E</a:t>
            </a:r>
            <a:r>
              <a:rPr lang="en-GB" sz="1400" b="1" i="1" u="none" baseline="-25000" dirty="0" smtClean="0">
                <a:solidFill>
                  <a:srgbClr val="FFFFFF"/>
                </a:solidFill>
                <a:latin typeface="Arial" pitchFamily="34" charset="0"/>
              </a:rPr>
              <a:t>i</a:t>
            </a:r>
            <a:r>
              <a:rPr lang="en-GB" sz="1400" b="1" i="1" u="none" dirty="0" smtClean="0">
                <a:solidFill>
                  <a:srgbClr val="FFFFFF"/>
                </a:solidFill>
                <a:latin typeface="Arial" pitchFamily="34" charset="0"/>
              </a:rPr>
              <a:t> </a:t>
            </a:r>
            <a:r>
              <a:rPr lang="en-GB" sz="1400" u="none" dirty="0" smtClean="0">
                <a:solidFill>
                  <a:srgbClr val="FFFFFF"/>
                </a:solidFill>
                <a:latin typeface="Arial" pitchFamily="34" charset="0"/>
              </a:rPr>
              <a:t>= emission of species </a:t>
            </a:r>
            <a:r>
              <a:rPr lang="en-GB" sz="1400" u="none" dirty="0" err="1" smtClean="0">
                <a:solidFill>
                  <a:srgbClr val="FFFFFF"/>
                </a:solidFill>
                <a:latin typeface="Arial" pitchFamily="34" charset="0"/>
              </a:rPr>
              <a:t>i</a:t>
            </a:r>
            <a:r>
              <a:rPr lang="en-GB" sz="1400" u="none" dirty="0" smtClean="0">
                <a:solidFill>
                  <a:srgbClr val="FFFFFF"/>
                </a:solidFill>
                <a:latin typeface="Arial" pitchFamily="34" charset="0"/>
              </a:rPr>
              <a:t> [kg(species </a:t>
            </a:r>
            <a:r>
              <a:rPr lang="en-GB" sz="1400" u="none" dirty="0" err="1" smtClean="0">
                <a:solidFill>
                  <a:srgbClr val="FFFFFF"/>
                </a:solidFill>
                <a:latin typeface="Arial" pitchFamily="34" charset="0"/>
              </a:rPr>
              <a:t>i</a:t>
            </a:r>
            <a:r>
              <a:rPr lang="en-GB" sz="1400" u="none" dirty="0" smtClean="0">
                <a:solidFill>
                  <a:srgbClr val="FFFFFF"/>
                </a:solidFill>
                <a:latin typeface="Arial" pitchFamily="34" charset="0"/>
              </a:rPr>
              <a:t>)]   </a:t>
            </a:r>
            <a:r>
              <a:rPr lang="en-GB" sz="1400" b="1" i="1" u="none" dirty="0" smtClean="0">
                <a:solidFill>
                  <a:srgbClr val="FFFFFF"/>
                </a:solidFill>
                <a:latin typeface="Arial" pitchFamily="34" charset="0"/>
              </a:rPr>
              <a:t>BA </a:t>
            </a:r>
            <a:r>
              <a:rPr lang="en-GB" sz="1400" u="none" dirty="0" smtClean="0">
                <a:solidFill>
                  <a:srgbClr val="FFFFFF"/>
                </a:solidFill>
                <a:latin typeface="Arial" pitchFamily="34" charset="0"/>
              </a:rPr>
              <a:t>= burnt area [m</a:t>
            </a:r>
            <a:r>
              <a:rPr lang="en-GB" sz="1400" u="none" baseline="30000" dirty="0" smtClean="0">
                <a:solidFill>
                  <a:srgbClr val="FFFFFF"/>
                </a:solidFill>
                <a:latin typeface="Arial" pitchFamily="34" charset="0"/>
              </a:rPr>
              <a:t>2</a:t>
            </a:r>
            <a:r>
              <a:rPr lang="en-GB" sz="1400" u="none" dirty="0" smtClean="0">
                <a:solidFill>
                  <a:srgbClr val="FFFFFF"/>
                </a:solidFill>
                <a:latin typeface="Arial" pitchFamily="34" charset="0"/>
              </a:rPr>
              <a:t>]</a:t>
            </a: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1400" b="1" i="1" u="none" dirty="0" smtClean="0">
                <a:solidFill>
                  <a:srgbClr val="FFFFFF"/>
                </a:solidFill>
                <a:latin typeface="Arial" pitchFamily="34" charset="0"/>
              </a:rPr>
              <a:t>CC</a:t>
            </a:r>
            <a:r>
              <a:rPr lang="en-GB" sz="1400" u="none" dirty="0" smtClean="0">
                <a:solidFill>
                  <a:srgbClr val="FFFFFF"/>
                </a:solidFill>
                <a:latin typeface="Arial" pitchFamily="34" charset="0"/>
              </a:rPr>
              <a:t> = combustion completeness [kg(burnt fuel) / kg (available fuel)]</a:t>
            </a: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1400" b="1" i="1" u="none" dirty="0" err="1" smtClean="0">
                <a:solidFill>
                  <a:srgbClr val="FFFFFF"/>
                </a:solidFill>
                <a:latin typeface="Arial" pitchFamily="34" charset="0"/>
              </a:rPr>
              <a:t>EF</a:t>
            </a:r>
            <a:r>
              <a:rPr lang="en-GB" sz="1400" b="1" i="1" u="none" baseline="-25000" dirty="0" err="1" smtClean="0">
                <a:solidFill>
                  <a:srgbClr val="FFFFFF"/>
                </a:solidFill>
                <a:latin typeface="Arial" pitchFamily="34" charset="0"/>
              </a:rPr>
              <a:t>i</a:t>
            </a:r>
            <a:r>
              <a:rPr lang="en-GB" sz="1400" b="1" i="1" u="none" dirty="0" smtClean="0">
                <a:solidFill>
                  <a:srgbClr val="FFFFFF"/>
                </a:solidFill>
                <a:latin typeface="Arial" pitchFamily="34" charset="0"/>
              </a:rPr>
              <a:t> </a:t>
            </a:r>
            <a:r>
              <a:rPr lang="en-GB" sz="1400" u="none" dirty="0" smtClean="0">
                <a:solidFill>
                  <a:srgbClr val="FFFFFF"/>
                </a:solidFill>
                <a:latin typeface="Arial" pitchFamily="34" charset="0"/>
              </a:rPr>
              <a:t>= emission factor for species </a:t>
            </a:r>
            <a:r>
              <a:rPr lang="en-GB" sz="1400" u="none" dirty="0" err="1" smtClean="0">
                <a:solidFill>
                  <a:srgbClr val="FFFFFF"/>
                </a:solidFill>
                <a:latin typeface="Arial" pitchFamily="34" charset="0"/>
              </a:rPr>
              <a:t>i</a:t>
            </a:r>
            <a:r>
              <a:rPr lang="en-GB" sz="1400" u="none" dirty="0" smtClean="0">
                <a:solidFill>
                  <a:srgbClr val="FFFFFF"/>
                </a:solidFill>
                <a:latin typeface="Arial" pitchFamily="34" charset="0"/>
              </a:rPr>
              <a:t> [kg(species </a:t>
            </a:r>
            <a:r>
              <a:rPr lang="en-GB" sz="1400" u="none" dirty="0" err="1" smtClean="0">
                <a:solidFill>
                  <a:srgbClr val="FFFFFF"/>
                </a:solidFill>
                <a:latin typeface="Arial" pitchFamily="34" charset="0"/>
              </a:rPr>
              <a:t>i</a:t>
            </a:r>
            <a:r>
              <a:rPr lang="en-GB" sz="1400" u="none" dirty="0" smtClean="0">
                <a:solidFill>
                  <a:srgbClr val="FFFFFF"/>
                </a:solidFill>
                <a:latin typeface="Arial" pitchFamily="34" charset="0"/>
              </a:rPr>
              <a:t>) / kg(biomass)]</a:t>
            </a:r>
            <a:r>
              <a:rPr lang="en-GB" sz="1400" b="1" i="1" u="none" dirty="0" smtClean="0">
                <a:solidFill>
                  <a:srgbClr val="FFFFFF"/>
                </a:solidFill>
                <a:latin typeface="Arial" pitchFamily="34" charset="0"/>
              </a:rPr>
              <a:t> FL</a:t>
            </a:r>
            <a:r>
              <a:rPr lang="en-GB" sz="1400" u="none" dirty="0" smtClean="0">
                <a:solidFill>
                  <a:srgbClr val="FFFFFF"/>
                </a:solidFill>
                <a:latin typeface="Arial" pitchFamily="34" charset="0"/>
              </a:rPr>
              <a:t> =  fuel load [kg(biomass) / m</a:t>
            </a:r>
            <a:r>
              <a:rPr lang="en-GB" sz="1400" u="none" baseline="30000" dirty="0" smtClean="0">
                <a:solidFill>
                  <a:srgbClr val="FFFFFF"/>
                </a:solidFill>
                <a:latin typeface="Arial" pitchFamily="34" charset="0"/>
              </a:rPr>
              <a:t>2</a:t>
            </a:r>
            <a:r>
              <a:rPr lang="en-GB" sz="1400" u="none" dirty="0" smtClean="0">
                <a:solidFill>
                  <a:srgbClr val="FFFFFF"/>
                </a:solidFill>
                <a:latin typeface="Arial" pitchFamily="34" charset="0"/>
              </a:rPr>
              <a:t>]</a:t>
            </a: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1400" b="1" i="1" u="none" dirty="0" smtClean="0">
                <a:solidFill>
                  <a:srgbClr val="FFFFFF"/>
                </a:solidFill>
                <a:latin typeface="Arial" pitchFamily="34" charset="0"/>
              </a:rPr>
              <a:t>FRP</a:t>
            </a:r>
            <a:r>
              <a:rPr lang="en-GB" sz="1400" u="none" dirty="0" smtClean="0">
                <a:solidFill>
                  <a:srgbClr val="FFFFFF"/>
                </a:solidFill>
                <a:latin typeface="Arial" pitchFamily="34" charset="0"/>
              </a:rPr>
              <a:t> = fire radiative power [MW]    </a:t>
            </a:r>
            <a:r>
              <a:rPr lang="en-GB" sz="1400" b="1" i="1" u="none" dirty="0" smtClean="0">
                <a:solidFill>
                  <a:srgbClr val="FFFFFF"/>
                </a:solidFill>
                <a:latin typeface="Arial" pitchFamily="34" charset="0"/>
              </a:rPr>
              <a:t>FRE</a:t>
            </a:r>
            <a:r>
              <a:rPr lang="en-GB" sz="1400" u="none" dirty="0" smtClean="0">
                <a:solidFill>
                  <a:srgbClr val="FFFFFF"/>
                </a:solidFill>
                <a:latin typeface="Arial" pitchFamily="34" charset="0"/>
              </a:rPr>
              <a:t> = Fire Radiative Energy [MJ] = </a:t>
            </a:r>
            <a:r>
              <a:rPr lang="en-GB" sz="1400" u="none" dirty="0" smtClean="0">
                <a:solidFill>
                  <a:srgbClr val="FFFFFF"/>
                </a:solidFill>
                <a:latin typeface="Arial" pitchFamily="34" charset="0"/>
                <a:ea typeface="Arial Unicode MS" pitchFamily="34" charset="-128"/>
                <a:cs typeface="Arial Unicode MS" pitchFamily="34" charset="-128"/>
              </a:rPr>
              <a:t>∫</a:t>
            </a:r>
            <a:r>
              <a:rPr lang="en-GB" sz="1400" u="none" dirty="0" smtClean="0">
                <a:solidFill>
                  <a:srgbClr val="FFFFFF"/>
                </a:solidFill>
                <a:latin typeface="Arial" pitchFamily="34" charset="0"/>
                <a:cs typeface="Arial" pitchFamily="34" charset="0"/>
              </a:rPr>
              <a:t> FRP(t) </a:t>
            </a:r>
            <a:r>
              <a:rPr lang="en-GB" sz="1400" u="none" dirty="0" err="1" smtClean="0">
                <a:solidFill>
                  <a:srgbClr val="FFFFFF"/>
                </a:solidFill>
                <a:latin typeface="Arial" pitchFamily="34" charset="0"/>
                <a:cs typeface="Arial" pitchFamily="34" charset="0"/>
              </a:rPr>
              <a:t>dt</a:t>
            </a:r>
            <a:r>
              <a:rPr lang="en-GB" sz="1400" u="none" dirty="0" smtClean="0">
                <a:solidFill>
                  <a:srgbClr val="FFFFFF"/>
                </a:solidFill>
                <a:latin typeface="Arial" pitchFamily="34" charset="0"/>
                <a:cs typeface="Arial" pitchFamily="34" charset="0"/>
              </a:rPr>
              <a:t>  </a:t>
            </a: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sz="1400" b="1" i="1" u="none" dirty="0" smtClean="0">
                <a:solidFill>
                  <a:srgbClr val="FFFFFF"/>
                </a:solidFill>
                <a:latin typeface="Arial" pitchFamily="34" charset="0"/>
              </a:rPr>
              <a:t>CF</a:t>
            </a:r>
            <a:r>
              <a:rPr lang="en-GB" sz="1400" u="none" dirty="0" smtClean="0">
                <a:solidFill>
                  <a:srgbClr val="FFFFFF"/>
                </a:solidFill>
                <a:latin typeface="Arial" pitchFamily="34" charset="0"/>
              </a:rPr>
              <a:t> = combustion factor [kg(biomass) / MJ (FRE)]</a:t>
            </a:r>
          </a:p>
        </p:txBody>
      </p:sp>
      <p:grpSp>
        <p:nvGrpSpPr>
          <p:cNvPr id="4" name="Group 33"/>
          <p:cNvGrpSpPr>
            <a:grpSpLocks/>
          </p:cNvGrpSpPr>
          <p:nvPr/>
        </p:nvGrpSpPr>
        <p:grpSpPr bwMode="auto">
          <a:xfrm>
            <a:off x="3492995" y="1580954"/>
            <a:ext cx="3439184" cy="1443110"/>
            <a:chOff x="2018" y="901"/>
            <a:chExt cx="2179" cy="767"/>
          </a:xfrm>
        </p:grpSpPr>
        <p:sp>
          <p:nvSpPr>
            <p:cNvPr id="30" name="Text Box 17"/>
            <p:cNvSpPr txBox="1">
              <a:spLocks noChangeArrowheads="1"/>
            </p:cNvSpPr>
            <p:nvPr/>
          </p:nvSpPr>
          <p:spPr bwMode="auto">
            <a:xfrm>
              <a:off x="3016" y="901"/>
              <a:ext cx="1181" cy="234"/>
            </a:xfrm>
            <a:prstGeom prst="rect">
              <a:avLst/>
            </a:prstGeom>
            <a:noFill/>
            <a:ln w="19050">
              <a:noFill/>
              <a:miter lim="800000"/>
              <a:headEnd/>
              <a:tailEnd/>
            </a:ln>
            <a:effectLst/>
          </p:spPr>
          <p:txBody>
            <a:bodyPr wrap="none" lIns="90360" tIns="63720" rIns="90360" bIns="44280" anchor="b" anchorCtr="1">
              <a:spAutoFit/>
            </a:bodyPr>
            <a:lstStyle/>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b="1" u="none" dirty="0" smtClean="0">
                  <a:solidFill>
                    <a:srgbClr val="990099"/>
                  </a:solidFill>
                  <a:latin typeface="Arial" pitchFamily="34" charset="0"/>
                </a:rPr>
                <a:t>land cover map</a:t>
              </a:r>
            </a:p>
          </p:txBody>
        </p:sp>
        <p:sp>
          <p:nvSpPr>
            <p:cNvPr id="32" name="Freeform 23"/>
            <p:cNvSpPr>
              <a:spLocks/>
            </p:cNvSpPr>
            <p:nvPr/>
          </p:nvSpPr>
          <p:spPr bwMode="auto">
            <a:xfrm>
              <a:off x="2018" y="1125"/>
              <a:ext cx="1815" cy="543"/>
            </a:xfrm>
            <a:custGeom>
              <a:avLst/>
              <a:gdLst/>
              <a:ahLst/>
              <a:cxnLst>
                <a:cxn ang="0">
                  <a:pos x="862" y="0"/>
                </a:cxn>
                <a:cxn ang="0">
                  <a:pos x="998" y="589"/>
                </a:cxn>
                <a:cxn ang="0">
                  <a:pos x="0" y="408"/>
                </a:cxn>
              </a:cxnLst>
              <a:rect l="0" t="0" r="r" b="b"/>
              <a:pathLst>
                <a:path w="1142" h="657">
                  <a:moveTo>
                    <a:pt x="862" y="0"/>
                  </a:moveTo>
                  <a:cubicBezTo>
                    <a:pt x="1002" y="260"/>
                    <a:pt x="1142" y="521"/>
                    <a:pt x="998" y="589"/>
                  </a:cubicBezTo>
                  <a:cubicBezTo>
                    <a:pt x="854" y="657"/>
                    <a:pt x="166" y="438"/>
                    <a:pt x="0" y="408"/>
                  </a:cubicBezTo>
                </a:path>
              </a:pathLst>
            </a:custGeom>
            <a:noFill/>
            <a:ln w="38100" cap="flat" cmpd="sng">
              <a:solidFill>
                <a:srgbClr val="800080"/>
              </a:solidFill>
              <a:prstDash val="solid"/>
              <a:round/>
              <a:headEnd type="none" w="med" len="med"/>
              <a:tailEnd type="triangle" w="med" len="lg"/>
            </a:ln>
            <a:effectLst/>
          </p:spPr>
          <p:txBody>
            <a:bodyPr lIns="90360" tIns="63720" rIns="90360" bIns="44280"/>
            <a:lstStyle/>
            <a:p>
              <a:pPr defTabSz="449263" eaLnBrk="0" hangingPunct="0">
                <a:lnSpc>
                  <a:spcPct val="95000"/>
                </a:lnSpc>
                <a:spcAft>
                  <a:spcPct val="30000"/>
                </a:spcAft>
                <a:buClr>
                  <a:srgbClr val="000000"/>
                </a:buClr>
                <a:buSzPct val="100000"/>
                <a:buFont typeface="Times New Roman" pitchFamily="18" charset="0"/>
                <a:buNone/>
              </a:pPr>
              <a:endParaRPr lang="en-US" sz="800" u="none" smtClean="0">
                <a:solidFill>
                  <a:srgbClr val="000000"/>
                </a:solidFill>
                <a:latin typeface="Arial" pitchFamily="34" charset="0"/>
              </a:endParaRPr>
            </a:p>
          </p:txBody>
        </p:sp>
      </p:grpSp>
      <p:grpSp>
        <p:nvGrpSpPr>
          <p:cNvPr id="5" name="Group 13"/>
          <p:cNvGrpSpPr>
            <a:grpSpLocks/>
          </p:cNvGrpSpPr>
          <p:nvPr/>
        </p:nvGrpSpPr>
        <p:grpSpPr bwMode="auto">
          <a:xfrm>
            <a:off x="3124201" y="3935414"/>
            <a:ext cx="1932096" cy="1044575"/>
            <a:chOff x="992" y="2999"/>
            <a:chExt cx="2314" cy="658"/>
          </a:xfrm>
        </p:grpSpPr>
        <p:sp>
          <p:nvSpPr>
            <p:cNvPr id="37" name="Text Box 14"/>
            <p:cNvSpPr txBox="1">
              <a:spLocks noChangeArrowheads="1"/>
            </p:cNvSpPr>
            <p:nvPr/>
          </p:nvSpPr>
          <p:spPr bwMode="auto">
            <a:xfrm>
              <a:off x="1421" y="3104"/>
              <a:ext cx="1885" cy="453"/>
            </a:xfrm>
            <a:prstGeom prst="rect">
              <a:avLst/>
            </a:prstGeom>
            <a:noFill/>
            <a:ln w="19050">
              <a:noFill/>
              <a:miter lim="800000"/>
              <a:headEnd/>
              <a:tailEnd/>
            </a:ln>
            <a:effectLst/>
          </p:spPr>
          <p:txBody>
            <a:bodyPr wrap="none" lIns="90360" tIns="63720" rIns="90360" bIns="44280" anchor="b" anchorCtr="1">
              <a:spAutoFit/>
            </a:bodyPr>
            <a:lstStyle/>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b="1" u="none" dirty="0" smtClean="0">
                  <a:solidFill>
                    <a:srgbClr val="33CC33"/>
                  </a:solidFill>
                  <a:latin typeface="Arial Unicode MS" pitchFamily="34" charset="-128"/>
                  <a:ea typeface="Arial Unicode MS" pitchFamily="34" charset="-128"/>
                  <a:cs typeface="Arial Unicode MS" pitchFamily="34" charset="-128"/>
                </a:rPr>
                <a:t>       believed </a:t>
              </a:r>
            </a:p>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b="1" u="none" dirty="0" smtClean="0">
                  <a:solidFill>
                    <a:srgbClr val="33CC33"/>
                  </a:solidFill>
                  <a:latin typeface="Arial Unicode MS" pitchFamily="34" charset="-128"/>
                  <a:ea typeface="Arial Unicode MS" pitchFamily="34" charset="-128"/>
                  <a:cs typeface="Arial Unicode MS" pitchFamily="34" charset="-128"/>
                </a:rPr>
                <a:t>     ~ constant</a:t>
              </a:r>
            </a:p>
          </p:txBody>
        </p:sp>
        <p:sp>
          <p:nvSpPr>
            <p:cNvPr id="38" name="Freeform 15"/>
            <p:cNvSpPr>
              <a:spLocks/>
            </p:cNvSpPr>
            <p:nvPr/>
          </p:nvSpPr>
          <p:spPr bwMode="auto">
            <a:xfrm rot="21435595" flipV="1">
              <a:off x="992" y="2999"/>
              <a:ext cx="894" cy="658"/>
            </a:xfrm>
            <a:custGeom>
              <a:avLst/>
              <a:gdLst/>
              <a:ahLst/>
              <a:cxnLst>
                <a:cxn ang="0">
                  <a:pos x="227" y="114"/>
                </a:cxn>
                <a:cxn ang="0">
                  <a:pos x="46" y="23"/>
                </a:cxn>
                <a:cxn ang="0">
                  <a:pos x="0" y="250"/>
                </a:cxn>
              </a:cxnLst>
              <a:rect l="0" t="0" r="r" b="b"/>
              <a:pathLst>
                <a:path w="227" h="250">
                  <a:moveTo>
                    <a:pt x="227" y="114"/>
                  </a:moveTo>
                  <a:cubicBezTo>
                    <a:pt x="155" y="57"/>
                    <a:pt x="84" y="0"/>
                    <a:pt x="46" y="23"/>
                  </a:cubicBezTo>
                  <a:cubicBezTo>
                    <a:pt x="8" y="46"/>
                    <a:pt x="8" y="212"/>
                    <a:pt x="0" y="250"/>
                  </a:cubicBezTo>
                </a:path>
              </a:pathLst>
            </a:custGeom>
            <a:noFill/>
            <a:ln w="38100" cap="flat" cmpd="sng">
              <a:solidFill>
                <a:srgbClr val="33CC33"/>
              </a:solidFill>
              <a:prstDash val="solid"/>
              <a:round/>
              <a:headEnd type="none" w="med" len="med"/>
              <a:tailEnd type="triangle" w="med" len="lg"/>
            </a:ln>
            <a:effectLst/>
          </p:spPr>
          <p:txBody>
            <a:bodyPr lIns="90360" tIns="63720" rIns="90360" bIns="44280"/>
            <a:lstStyle/>
            <a:p>
              <a:pPr defTabSz="449263" eaLnBrk="0" hangingPunct="0">
                <a:lnSpc>
                  <a:spcPct val="95000"/>
                </a:lnSpc>
                <a:spcAft>
                  <a:spcPct val="30000"/>
                </a:spcAft>
                <a:buClr>
                  <a:srgbClr val="000000"/>
                </a:buClr>
                <a:buSzPct val="100000"/>
                <a:buFont typeface="Times New Roman" pitchFamily="18" charset="0"/>
                <a:buNone/>
              </a:pPr>
              <a:endParaRPr lang="en-US" sz="800" u="none" smtClean="0">
                <a:solidFill>
                  <a:srgbClr val="000000"/>
                </a:solidFill>
                <a:latin typeface="Arial" pitchFamily="34" charset="0"/>
              </a:endParaRPr>
            </a:p>
          </p:txBody>
        </p:sp>
      </p:grpSp>
      <p:sp>
        <p:nvSpPr>
          <p:cNvPr id="40" name="Text Box 27"/>
          <p:cNvSpPr txBox="1">
            <a:spLocks noChangeArrowheads="1"/>
          </p:cNvSpPr>
          <p:nvPr/>
        </p:nvSpPr>
        <p:spPr bwMode="auto">
          <a:xfrm>
            <a:off x="3507936" y="1054892"/>
            <a:ext cx="3728328" cy="372204"/>
          </a:xfrm>
          <a:prstGeom prst="rect">
            <a:avLst/>
          </a:prstGeom>
          <a:noFill/>
          <a:ln w="9525" algn="ctr">
            <a:noFill/>
            <a:miter lim="800000"/>
            <a:headEnd/>
            <a:tailEnd/>
          </a:ln>
          <a:effectLst/>
        </p:spPr>
        <p:txBody>
          <a:bodyPr wrap="none" lIns="90360" tIns="63720" rIns="90360" bIns="44280">
            <a:spAutoFit/>
          </a:bodyPr>
          <a:lstStyle/>
          <a:p>
            <a:pPr marL="339725" indent="-339725" algn="ctr"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b="1" u="none" dirty="0" smtClean="0">
                <a:solidFill>
                  <a:srgbClr val="FF0000"/>
                </a:solidFill>
                <a:latin typeface="Arial" pitchFamily="34" charset="0"/>
              </a:rPr>
              <a:t>“key uncertainties” </a:t>
            </a:r>
            <a:r>
              <a:rPr lang="en-GB" sz="1400" i="1" u="none" dirty="0" smtClean="0">
                <a:solidFill>
                  <a:srgbClr val="FF0000"/>
                </a:solidFill>
                <a:latin typeface="Arial" pitchFamily="34" charset="0"/>
              </a:rPr>
              <a:t>(Reid et al. 2009)</a:t>
            </a:r>
          </a:p>
        </p:txBody>
      </p:sp>
      <p:grpSp>
        <p:nvGrpSpPr>
          <p:cNvPr id="6" name="Group 32"/>
          <p:cNvGrpSpPr>
            <a:grpSpLocks/>
          </p:cNvGrpSpPr>
          <p:nvPr/>
        </p:nvGrpSpPr>
        <p:grpSpPr bwMode="auto">
          <a:xfrm>
            <a:off x="1127759" y="1544260"/>
            <a:ext cx="926671" cy="3427790"/>
            <a:chOff x="336" y="797"/>
            <a:chExt cx="324" cy="1167"/>
          </a:xfrm>
        </p:grpSpPr>
        <p:sp>
          <p:nvSpPr>
            <p:cNvPr id="49" name="Text Box 10"/>
            <p:cNvSpPr txBox="1">
              <a:spLocks noChangeArrowheads="1"/>
            </p:cNvSpPr>
            <p:nvPr/>
          </p:nvSpPr>
          <p:spPr bwMode="auto">
            <a:xfrm>
              <a:off x="336" y="797"/>
              <a:ext cx="220" cy="372"/>
            </a:xfrm>
            <a:prstGeom prst="rect">
              <a:avLst/>
            </a:prstGeom>
            <a:noFill/>
            <a:ln w="19050">
              <a:noFill/>
              <a:miter lim="800000"/>
              <a:headEnd/>
              <a:tailEnd/>
            </a:ln>
            <a:effectLst/>
          </p:spPr>
          <p:txBody>
            <a:bodyPr wrap="none" lIns="90360" tIns="63720" rIns="90360" bIns="44280" anchor="b" anchorCtr="1">
              <a:spAutoFit/>
            </a:bodyPr>
            <a:lstStyle/>
            <a:p>
              <a:pPr marL="339725" indent="-339725" defTabSz="449263" eaLnBrk="0" hangingPunct="0">
                <a:lnSpc>
                  <a:spcPct val="95000"/>
                </a:lnSpc>
                <a:spcAft>
                  <a:spcPct val="30000"/>
                </a:spcAft>
                <a:buClr>
                  <a:srgbClr val="000000"/>
                </a:buClr>
                <a:buSzPct val="100000"/>
                <a:buFont typeface="Times New Roman" pitchFamily="18" charset="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GB" b="1" u="none" dirty="0" smtClean="0">
                <a:solidFill>
                  <a:srgbClr val="0066CC"/>
                </a:solidFill>
                <a:latin typeface="Arial" pitchFamily="34" charset="0"/>
              </a:endParaRPr>
            </a:p>
          </p:txBody>
        </p:sp>
        <p:sp>
          <p:nvSpPr>
            <p:cNvPr id="50" name="Freeform 12"/>
            <p:cNvSpPr>
              <a:spLocks/>
            </p:cNvSpPr>
            <p:nvPr/>
          </p:nvSpPr>
          <p:spPr bwMode="auto">
            <a:xfrm>
              <a:off x="436" y="1230"/>
              <a:ext cx="224" cy="734"/>
            </a:xfrm>
            <a:custGeom>
              <a:avLst/>
              <a:gdLst/>
              <a:ahLst/>
              <a:cxnLst>
                <a:cxn ang="0">
                  <a:pos x="0" y="0"/>
                </a:cxn>
                <a:cxn ang="0">
                  <a:pos x="363" y="726"/>
                </a:cxn>
                <a:cxn ang="0">
                  <a:pos x="771" y="408"/>
                </a:cxn>
              </a:cxnLst>
              <a:rect l="0" t="0" r="r" b="b"/>
              <a:pathLst>
                <a:path w="771" h="794">
                  <a:moveTo>
                    <a:pt x="0" y="0"/>
                  </a:moveTo>
                  <a:cubicBezTo>
                    <a:pt x="117" y="329"/>
                    <a:pt x="234" y="658"/>
                    <a:pt x="363" y="726"/>
                  </a:cubicBezTo>
                  <a:cubicBezTo>
                    <a:pt x="492" y="794"/>
                    <a:pt x="703" y="461"/>
                    <a:pt x="771" y="408"/>
                  </a:cubicBezTo>
                </a:path>
              </a:pathLst>
            </a:custGeom>
            <a:noFill/>
            <a:ln w="38100" cap="flat" cmpd="sng">
              <a:solidFill>
                <a:srgbClr val="0066CC"/>
              </a:solidFill>
              <a:prstDash val="solid"/>
              <a:round/>
              <a:headEnd type="none" w="med" len="med"/>
              <a:tailEnd type="triangle" w="med" len="lg"/>
            </a:ln>
            <a:effectLst/>
          </p:spPr>
          <p:txBody>
            <a:bodyPr lIns="90360" tIns="63720" rIns="90360" bIns="44280"/>
            <a:lstStyle/>
            <a:p>
              <a:pPr defTabSz="449263" eaLnBrk="0" hangingPunct="0">
                <a:lnSpc>
                  <a:spcPct val="95000"/>
                </a:lnSpc>
                <a:spcAft>
                  <a:spcPct val="30000"/>
                </a:spcAft>
                <a:buClr>
                  <a:srgbClr val="000000"/>
                </a:buClr>
                <a:buSzPct val="100000"/>
                <a:buFont typeface="Times New Roman" pitchFamily="18" charset="0"/>
                <a:buNone/>
              </a:pPr>
              <a:endParaRPr lang="en-US" sz="800" u="none" smtClean="0">
                <a:solidFill>
                  <a:srgbClr val="000000"/>
                </a:solidFill>
                <a:latin typeface="Arial" pitchFamily="34" charset="0"/>
              </a:endParaRPr>
            </a:p>
          </p:txBody>
        </p:sp>
      </p:grpSp>
      <p:grpSp>
        <p:nvGrpSpPr>
          <p:cNvPr id="7" name="Group 33"/>
          <p:cNvGrpSpPr/>
          <p:nvPr/>
        </p:nvGrpSpPr>
        <p:grpSpPr>
          <a:xfrm>
            <a:off x="6924675" y="1301115"/>
            <a:ext cx="2219325" cy="1827848"/>
            <a:chOff x="6924675" y="1301115"/>
            <a:chExt cx="2219325" cy="1827848"/>
          </a:xfrm>
        </p:grpSpPr>
        <p:pic>
          <p:nvPicPr>
            <p:cNvPr id="50177" name="Picture 1"/>
            <p:cNvPicPr>
              <a:picLocks noChangeAspect="1" noChangeArrowheads="1"/>
            </p:cNvPicPr>
            <p:nvPr/>
          </p:nvPicPr>
          <p:blipFill>
            <a:blip r:embed="rId3" cstate="print"/>
            <a:srcRect/>
            <a:stretch>
              <a:fillRect/>
            </a:stretch>
          </p:blipFill>
          <p:spPr bwMode="auto">
            <a:xfrm>
              <a:off x="6924675" y="1821571"/>
              <a:ext cx="2066925" cy="1307392"/>
            </a:xfrm>
            <a:prstGeom prst="rect">
              <a:avLst/>
            </a:prstGeom>
            <a:noFill/>
            <a:ln w="9525">
              <a:noFill/>
              <a:miter lim="800000"/>
              <a:headEnd/>
              <a:tailEnd/>
            </a:ln>
          </p:spPr>
        </p:pic>
        <p:sp>
          <p:nvSpPr>
            <p:cNvPr id="56" name="TextBox 55"/>
            <p:cNvSpPr txBox="1"/>
            <p:nvPr/>
          </p:nvSpPr>
          <p:spPr>
            <a:xfrm>
              <a:off x="6943724" y="1301115"/>
              <a:ext cx="2200276" cy="523220"/>
            </a:xfrm>
            <a:prstGeom prst="rect">
              <a:avLst/>
            </a:prstGeom>
            <a:noFill/>
          </p:spPr>
          <p:txBody>
            <a:bodyPr wrap="square" rtlCol="0">
              <a:spAutoFit/>
            </a:bodyPr>
            <a:lstStyle/>
            <a:p>
              <a:pPr algn="ctr"/>
              <a:r>
                <a:rPr lang="en-GB" sz="1400" b="1" i="1" u="none" dirty="0" smtClean="0">
                  <a:solidFill>
                    <a:srgbClr val="FFFFFF"/>
                  </a:solidFill>
                </a:rPr>
                <a:t>Global Fire Emissions</a:t>
              </a:r>
            </a:p>
            <a:p>
              <a:pPr algn="ctr"/>
              <a:r>
                <a:rPr lang="en-GB" sz="1400" b="1" i="1" u="none" dirty="0" smtClean="0">
                  <a:solidFill>
                    <a:srgbClr val="FFFFFF"/>
                  </a:solidFill>
                </a:rPr>
                <a:t>Database (GFED)</a:t>
              </a:r>
              <a:endParaRPr lang="en-US" sz="1400" b="1" dirty="0">
                <a:solidFill>
                  <a:srgbClr val="FFFFFF"/>
                </a:solidFill>
              </a:endParaRPr>
            </a:p>
          </p:txBody>
        </p:sp>
      </p:grpSp>
      <p:sp>
        <p:nvSpPr>
          <p:cNvPr id="47" name="Rectangle 46"/>
          <p:cNvSpPr/>
          <p:nvPr/>
        </p:nvSpPr>
        <p:spPr>
          <a:xfrm>
            <a:off x="153077" y="1130526"/>
            <a:ext cx="3307592" cy="369332"/>
          </a:xfrm>
          <a:prstGeom prst="rect">
            <a:avLst/>
          </a:prstGeom>
        </p:spPr>
        <p:txBody>
          <a:bodyPr wrap="none">
            <a:spAutoFit/>
          </a:bodyPr>
          <a:lstStyle/>
          <a:p>
            <a:r>
              <a:rPr lang="en-GB" b="1" i="1" u="none" dirty="0" err="1" smtClean="0">
                <a:solidFill>
                  <a:srgbClr val="FFFFFF"/>
                </a:solidFill>
                <a:latin typeface="Arial" pitchFamily="34" charset="0"/>
              </a:rPr>
              <a:t>E</a:t>
            </a:r>
            <a:r>
              <a:rPr lang="en-GB" b="1" i="1" u="none" baseline="-25000" dirty="0" err="1" smtClean="0">
                <a:solidFill>
                  <a:srgbClr val="FFFFFF"/>
                </a:solidFill>
                <a:latin typeface="Arial" pitchFamily="34" charset="0"/>
              </a:rPr>
              <a:t>i</a:t>
            </a:r>
            <a:r>
              <a:rPr lang="en-GB" b="1" i="1" u="none" dirty="0" smtClean="0">
                <a:solidFill>
                  <a:srgbClr val="FFFFFF"/>
                </a:solidFill>
                <a:latin typeface="Arial" pitchFamily="34" charset="0"/>
              </a:rPr>
              <a:t> </a:t>
            </a:r>
            <a:r>
              <a:rPr lang="en-GB" u="none" dirty="0" smtClean="0">
                <a:solidFill>
                  <a:srgbClr val="FFFFFF"/>
                </a:solidFill>
                <a:latin typeface="Arial" pitchFamily="34" charset="0"/>
              </a:rPr>
              <a:t>= emission of species </a:t>
            </a:r>
            <a:r>
              <a:rPr lang="en-GB" u="none" dirty="0" err="1" smtClean="0">
                <a:solidFill>
                  <a:srgbClr val="FFFFFF"/>
                </a:solidFill>
                <a:latin typeface="Arial" pitchFamily="34" charset="0"/>
              </a:rPr>
              <a:t>i</a:t>
            </a:r>
            <a:r>
              <a:rPr lang="en-GB" u="none" dirty="0" smtClean="0">
                <a:solidFill>
                  <a:srgbClr val="FFFFFF"/>
                </a:solidFill>
                <a:latin typeface="Arial" pitchFamily="34" charset="0"/>
              </a:rPr>
              <a:t> [kg)] </a:t>
            </a:r>
            <a:endParaRPr lang="en-GB" dirty="0">
              <a:solidFill>
                <a:srgbClr val="FFFFFF"/>
              </a:solidFill>
            </a:endParaRPr>
          </a:p>
        </p:txBody>
      </p:sp>
      <p:grpSp>
        <p:nvGrpSpPr>
          <p:cNvPr id="8" name="Group 51"/>
          <p:cNvGrpSpPr/>
          <p:nvPr/>
        </p:nvGrpSpPr>
        <p:grpSpPr>
          <a:xfrm>
            <a:off x="5415148" y="3501008"/>
            <a:ext cx="4116192" cy="2232248"/>
            <a:chOff x="5569528" y="3904769"/>
            <a:chExt cx="4116192" cy="2232248"/>
          </a:xfrm>
        </p:grpSpPr>
        <p:grpSp>
          <p:nvGrpSpPr>
            <p:cNvPr id="9" name="Group 42"/>
            <p:cNvGrpSpPr/>
            <p:nvPr/>
          </p:nvGrpSpPr>
          <p:grpSpPr>
            <a:xfrm>
              <a:off x="5662484" y="3904769"/>
              <a:ext cx="3646639" cy="1813032"/>
              <a:chOff x="5511770" y="3933344"/>
              <a:chExt cx="3804499" cy="1813032"/>
            </a:xfrm>
          </p:grpSpPr>
          <p:pic>
            <p:nvPicPr>
              <p:cNvPr id="50178" name="Picture 2"/>
              <p:cNvPicPr>
                <a:picLocks noChangeAspect="1" noChangeArrowheads="1"/>
              </p:cNvPicPr>
              <p:nvPr/>
            </p:nvPicPr>
            <p:blipFill>
              <a:blip r:embed="rId4" cstate="print"/>
              <a:srcRect/>
              <a:stretch>
                <a:fillRect/>
              </a:stretch>
            </p:blipFill>
            <p:spPr bwMode="auto">
              <a:xfrm>
                <a:off x="5511770" y="3933344"/>
                <a:ext cx="1586345" cy="1656184"/>
              </a:xfrm>
              <a:prstGeom prst="rect">
                <a:avLst/>
              </a:prstGeom>
              <a:noFill/>
              <a:ln w="9525">
                <a:noFill/>
                <a:miter lim="800000"/>
                <a:headEnd/>
                <a:tailEnd/>
              </a:ln>
            </p:spPr>
          </p:pic>
          <p:grpSp>
            <p:nvGrpSpPr>
              <p:cNvPr id="10" name="Group 38"/>
              <p:cNvGrpSpPr/>
              <p:nvPr/>
            </p:nvGrpSpPr>
            <p:grpSpPr>
              <a:xfrm>
                <a:off x="5724525" y="3983561"/>
                <a:ext cx="3591744" cy="1762815"/>
                <a:chOff x="4840568" y="702751"/>
                <a:chExt cx="7806929" cy="4508053"/>
              </a:xfrm>
            </p:grpSpPr>
            <p:sp>
              <p:nvSpPr>
                <p:cNvPr id="41" name="Rectangle 40"/>
                <p:cNvSpPr/>
                <p:nvPr/>
              </p:nvSpPr>
              <p:spPr>
                <a:xfrm>
                  <a:off x="4840568" y="4266310"/>
                  <a:ext cx="418761" cy="944494"/>
                </a:xfrm>
                <a:prstGeom prst="rect">
                  <a:avLst/>
                </a:prstGeom>
              </p:spPr>
              <p:txBody>
                <a:bodyPr wrap="none">
                  <a:spAutoFit/>
                </a:bodyPr>
                <a:lstStyle/>
                <a:p>
                  <a:r>
                    <a:rPr lang="en-GB" u="none" dirty="0" smtClean="0">
                      <a:solidFill>
                        <a:srgbClr val="FFFFFF"/>
                      </a:solidFill>
                    </a:rPr>
                    <a:t> </a:t>
                  </a:r>
                  <a:endParaRPr lang="en-US" b="1" dirty="0">
                    <a:solidFill>
                      <a:srgbClr val="FFFFFF"/>
                    </a:solidFill>
                  </a:endParaRPr>
                </a:p>
              </p:txBody>
            </p:sp>
            <p:pic>
              <p:nvPicPr>
                <p:cNvPr id="42" name="Picture 3"/>
                <p:cNvPicPr>
                  <a:picLocks noChangeAspect="1" noChangeArrowheads="1"/>
                </p:cNvPicPr>
                <p:nvPr/>
              </p:nvPicPr>
              <p:blipFill>
                <a:blip r:embed="rId5" cstate="print"/>
                <a:srcRect/>
                <a:stretch>
                  <a:fillRect/>
                </a:stretch>
              </p:blipFill>
              <p:spPr bwMode="auto">
                <a:xfrm>
                  <a:off x="7970515" y="702751"/>
                  <a:ext cx="4676982" cy="3554506"/>
                </a:xfrm>
                <a:prstGeom prst="rect">
                  <a:avLst/>
                </a:prstGeom>
                <a:noFill/>
                <a:ln w="9525">
                  <a:noFill/>
                  <a:miter lim="800000"/>
                  <a:headEnd/>
                  <a:tailEnd/>
                </a:ln>
              </p:spPr>
            </p:pic>
          </p:grpSp>
        </p:grpSp>
        <p:sp>
          <p:nvSpPr>
            <p:cNvPr id="44" name="TextBox 43"/>
            <p:cNvSpPr txBox="1"/>
            <p:nvPr/>
          </p:nvSpPr>
          <p:spPr>
            <a:xfrm>
              <a:off x="7749318" y="4234543"/>
              <a:ext cx="694038" cy="338554"/>
            </a:xfrm>
            <a:prstGeom prst="rect">
              <a:avLst/>
            </a:prstGeom>
            <a:solidFill>
              <a:schemeClr val="bg1"/>
            </a:solidFill>
          </p:spPr>
          <p:txBody>
            <a:bodyPr wrap="square" rtlCol="0">
              <a:spAutoFit/>
            </a:bodyPr>
            <a:lstStyle/>
            <a:p>
              <a:r>
                <a:rPr lang="en-GB" sz="800" u="none" dirty="0" smtClean="0">
                  <a:solidFill>
                    <a:srgbClr val="FFFFFF"/>
                  </a:solidFill>
                </a:rPr>
                <a:t>Daily FRP</a:t>
              </a:r>
            </a:p>
            <a:p>
              <a:r>
                <a:rPr lang="en-GB" sz="800" u="none" dirty="0" smtClean="0">
                  <a:solidFill>
                    <a:srgbClr val="FFFFFF"/>
                  </a:solidFill>
                </a:rPr>
                <a:t>(single fire)</a:t>
              </a:r>
              <a:endParaRPr lang="en-GB" sz="800" u="none" dirty="0">
                <a:solidFill>
                  <a:srgbClr val="FFFFFF"/>
                </a:solidFill>
              </a:endParaRPr>
            </a:p>
          </p:txBody>
        </p:sp>
        <p:sp>
          <p:nvSpPr>
            <p:cNvPr id="51" name="TextBox 50"/>
            <p:cNvSpPr txBox="1"/>
            <p:nvPr/>
          </p:nvSpPr>
          <p:spPr>
            <a:xfrm>
              <a:off x="5569528" y="5552242"/>
              <a:ext cx="4116192" cy="584775"/>
            </a:xfrm>
            <a:prstGeom prst="rect">
              <a:avLst/>
            </a:prstGeom>
            <a:noFill/>
          </p:spPr>
          <p:txBody>
            <a:bodyPr wrap="square" rtlCol="0">
              <a:spAutoFit/>
            </a:bodyPr>
            <a:lstStyle/>
            <a:p>
              <a:pPr algn="ctr"/>
              <a:r>
                <a:rPr lang="en-GB" sz="1600" u="none" dirty="0" smtClean="0">
                  <a:solidFill>
                    <a:srgbClr val="FFFFFF"/>
                  </a:solidFill>
                </a:rPr>
                <a:t>Geostationary FRE</a:t>
              </a:r>
            </a:p>
            <a:p>
              <a:pPr algn="ctr"/>
              <a:r>
                <a:rPr lang="en-GB" sz="1600" i="1" u="none" dirty="0" smtClean="0">
                  <a:solidFill>
                    <a:srgbClr val="FFFFFF"/>
                  </a:solidFill>
                </a:rPr>
                <a:t>(Roberts and Wooster, 2008</a:t>
              </a:r>
              <a:r>
                <a:rPr lang="en-GB" sz="1600" b="1" i="1" u="none" dirty="0" smtClean="0">
                  <a:solidFill>
                    <a:srgbClr val="FFFFFF"/>
                  </a:solidFill>
                </a:rPr>
                <a:t>)</a:t>
              </a:r>
              <a:endParaRPr lang="en-GB" sz="1600" u="none" dirty="0">
                <a:solidFill>
                  <a:srgbClr val="FFFFFF"/>
                </a:solidFill>
              </a:endParaRPr>
            </a:p>
          </p:txBody>
        </p:sp>
      </p:grpSp>
      <p:sp>
        <p:nvSpPr>
          <p:cNvPr id="43" name="Title 1"/>
          <p:cNvSpPr txBox="1">
            <a:spLocks/>
          </p:cNvSpPr>
          <p:nvPr/>
        </p:nvSpPr>
        <p:spPr bwMode="auto">
          <a:xfrm>
            <a:off x="304800" y="152400"/>
            <a:ext cx="7543800" cy="838200"/>
          </a:xfrm>
          <a:prstGeom prst="rect">
            <a:avLst/>
          </a:prstGeom>
        </p:spPr>
        <p:txBody>
          <a:bodyPr vert="horz" lIns="91440" tIns="45720" rIns="91440" bIns="45720" rtlCol="0" anchor="ctr">
            <a:normAutofit fontScale="97500"/>
          </a:bodyPr>
          <a:lstStyle>
            <a:lvl1pPr algn="ctr">
              <a:spcBef>
                <a:spcPct val="0"/>
              </a:spcBef>
              <a:buNone/>
              <a:defRPr sz="3600">
                <a:solidFill>
                  <a:srgbClr val="FFFF00"/>
                </a:solidFill>
                <a:latin typeface="+mj-lt"/>
                <a:ea typeface="+mj-ea"/>
                <a:cs typeface="+mj-cs"/>
              </a:defRPr>
            </a:lvl1pPr>
          </a:lstStyle>
          <a:p>
            <a:r>
              <a:rPr lang="en-GB" dirty="0"/>
              <a:t>Biomass Burning Emissions Calculation</a:t>
            </a:r>
          </a:p>
        </p:txBody>
      </p:sp>
    </p:spTree>
    <p:extLst>
      <p:ext uri="{BB962C8B-B14F-4D97-AF65-F5344CB8AC3E}">
        <p14:creationId xmlns:p14="http://schemas.microsoft.com/office/powerpoint/2010/main" val="34387201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solidFill>
                  <a:srgbClr val="FFFF00"/>
                </a:solidFill>
              </a:rPr>
              <a:t>Summery</a:t>
            </a:r>
          </a:p>
        </p:txBody>
      </p:sp>
      <p:sp>
        <p:nvSpPr>
          <p:cNvPr id="3" name="Title 1"/>
          <p:cNvSpPr txBox="1">
            <a:spLocks/>
          </p:cNvSpPr>
          <p:nvPr/>
        </p:nvSpPr>
        <p:spPr>
          <a:xfrm>
            <a:off x="152400" y="1654696"/>
            <a:ext cx="8668072" cy="32144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0066FF"/>
                </a:solidFill>
                <a:latin typeface="+mj-lt"/>
                <a:ea typeface="+mj-ea"/>
                <a:cs typeface="+mj-cs"/>
              </a:defRPr>
            </a:lvl1pPr>
          </a:lstStyle>
          <a:p>
            <a:pPr marL="571500" indent="-571500" algn="l">
              <a:buFont typeface="Wingdings" charset="2"/>
              <a:buChar char="Ø"/>
            </a:pPr>
            <a:r>
              <a:rPr lang="en-US" sz="3600" dirty="0" smtClean="0">
                <a:solidFill>
                  <a:srgbClr val="FFFF00"/>
                </a:solidFill>
              </a:rPr>
              <a:t>FRP-PIXEL: Operational product on LS ASAF ~10 year;</a:t>
            </a:r>
          </a:p>
          <a:p>
            <a:pPr marL="571500" indent="-571500" algn="l">
              <a:buFont typeface="Wingdings" charset="2"/>
              <a:buChar char="Ø"/>
            </a:pPr>
            <a:r>
              <a:rPr lang="en-US" sz="3600" dirty="0" smtClean="0">
                <a:solidFill>
                  <a:srgbClr val="FFFF00"/>
                </a:solidFill>
              </a:rPr>
              <a:t>FRP relate to fuel consumption and smoke release rate; </a:t>
            </a:r>
          </a:p>
          <a:p>
            <a:pPr marL="571500" indent="-571500" algn="l">
              <a:buFont typeface="Wingdings" charset="2"/>
              <a:buChar char="Ø"/>
            </a:pPr>
            <a:r>
              <a:rPr lang="en-US" sz="3600" dirty="0" smtClean="0">
                <a:solidFill>
                  <a:srgbClr val="FFFF00"/>
                </a:solidFill>
              </a:rPr>
              <a:t>FRP-PIXEL has genuine full diurnal cycle.</a:t>
            </a:r>
            <a:endParaRPr lang="en-US" sz="3600" dirty="0">
              <a:solidFill>
                <a:srgbClr val="FFFF00"/>
              </a:solidFill>
            </a:endParaRPr>
          </a:p>
        </p:txBody>
      </p:sp>
    </p:spTree>
    <p:extLst>
      <p:ext uri="{BB962C8B-B14F-4D97-AF65-F5344CB8AC3E}">
        <p14:creationId xmlns:p14="http://schemas.microsoft.com/office/powerpoint/2010/main" val="3692895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7500"/>
          </a:bodyPr>
          <a:lstStyle/>
          <a:p>
            <a:r>
              <a:rPr lang="en-GB" sz="3600" dirty="0">
                <a:solidFill>
                  <a:srgbClr val="FFFF00"/>
                </a:solidFill>
              </a:rPr>
              <a:t>Global Fires from MODIS</a:t>
            </a:r>
          </a:p>
        </p:txBody>
      </p:sp>
      <p:sp>
        <p:nvSpPr>
          <p:cNvPr id="5" name="TextBox 4"/>
          <p:cNvSpPr txBox="1"/>
          <p:nvPr/>
        </p:nvSpPr>
        <p:spPr>
          <a:xfrm>
            <a:off x="-36512" y="5245413"/>
            <a:ext cx="9324528" cy="1200328"/>
          </a:xfrm>
          <a:prstGeom prst="rect">
            <a:avLst/>
          </a:prstGeom>
          <a:noFill/>
        </p:spPr>
        <p:txBody>
          <a:bodyPr wrap="square" rtlCol="0">
            <a:spAutoFit/>
          </a:bodyPr>
          <a:lstStyle/>
          <a:p>
            <a:pPr marL="342900" indent="-342900">
              <a:buSzPct val="97000"/>
              <a:buFont typeface="Arial"/>
              <a:buChar char="•"/>
            </a:pPr>
            <a:r>
              <a:rPr lang="en-GB" sz="2400" dirty="0" smtClean="0">
                <a:solidFill>
                  <a:schemeClr val="bg1"/>
                </a:solidFill>
              </a:rPr>
              <a:t>1 km resolution  – very sensitive to fires -  but ONLY 4 passes per day.</a:t>
            </a:r>
          </a:p>
          <a:p>
            <a:pPr marL="342900" indent="-342900">
              <a:buSzPct val="97000"/>
              <a:buFont typeface="Arial"/>
              <a:buChar char="•"/>
            </a:pPr>
            <a:r>
              <a:rPr lang="en-GB" sz="2400" dirty="0" smtClean="0">
                <a:solidFill>
                  <a:schemeClr val="bg1"/>
                </a:solidFill>
              </a:rPr>
              <a:t> Global database – useful for evaluation of other products.</a:t>
            </a:r>
          </a:p>
          <a:p>
            <a:pPr>
              <a:buSzPct val="97000"/>
            </a:pPr>
            <a:endParaRPr lang="en-GB" sz="2400" dirty="0">
              <a:solidFill>
                <a:schemeClr val="bg1"/>
              </a:solidFill>
            </a:endParaRPr>
          </a:p>
        </p:txBody>
      </p:sp>
      <p:pic>
        <p:nvPicPr>
          <p:cNvPr id="3" name="Picture 2"/>
          <p:cNvPicPr>
            <a:picLocks noChangeAspect="1"/>
          </p:cNvPicPr>
          <p:nvPr/>
        </p:nvPicPr>
        <p:blipFill>
          <a:blip r:embed="rId3" cstate="print"/>
          <a:stretch>
            <a:fillRect/>
          </a:stretch>
        </p:blipFill>
        <p:spPr>
          <a:xfrm>
            <a:off x="36512" y="1196752"/>
            <a:ext cx="9144000" cy="4075165"/>
          </a:xfrm>
          <a:prstGeom prst="rect">
            <a:avLst/>
          </a:prstGeom>
        </p:spPr>
      </p:pic>
    </p:spTree>
    <p:extLst>
      <p:ext uri="{BB962C8B-B14F-4D97-AF65-F5344CB8AC3E}">
        <p14:creationId xmlns:p14="http://schemas.microsoft.com/office/powerpoint/2010/main" val="27568218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Diurnal cycles </a:t>
            </a:r>
            <a:endParaRPr lang="en-US" dirty="0"/>
          </a:p>
        </p:txBody>
      </p:sp>
      <p:sp>
        <p:nvSpPr>
          <p:cNvPr id="6" name="Title 2"/>
          <p:cNvSpPr txBox="1">
            <a:spLocks/>
          </p:cNvSpPr>
          <p:nvPr/>
        </p:nvSpPr>
        <p:spPr>
          <a:xfrm>
            <a:off x="0" y="188640"/>
            <a:ext cx="8100392" cy="864096"/>
          </a:xfrm>
          <a:prstGeom prst="rect">
            <a:avLst/>
          </a:prstGeom>
        </p:spPr>
        <p:txBody>
          <a:bodyPr vert="horz" lIns="91440" tIns="45720" rIns="91440" bIns="45720" rtlCol="0" anchor="ctr">
            <a:normAutofit fontScale="82500" lnSpcReduction="10000"/>
          </a:bodyPr>
          <a:lstStyle>
            <a:defPPr>
              <a:defRPr lang="en-US"/>
            </a:defPPr>
            <a:lvl1pPr algn="ctr">
              <a:spcBef>
                <a:spcPct val="0"/>
              </a:spcBef>
              <a:buNone/>
              <a:defRPr sz="3600">
                <a:solidFill>
                  <a:srgbClr val="FFFF00"/>
                </a:solidFill>
                <a:latin typeface="+mj-lt"/>
                <a:ea typeface="+mj-ea"/>
                <a:cs typeface="+mj-cs"/>
              </a:defRPr>
            </a:lvl1pPr>
          </a:lstStyle>
          <a:p>
            <a:r>
              <a:rPr lang="en-GB" dirty="0"/>
              <a:t>Active Fire Pixel Comparison: FRP-PIXEL &amp; MODIS</a:t>
            </a:r>
          </a:p>
        </p:txBody>
      </p:sp>
      <p:pic>
        <p:nvPicPr>
          <p:cNvPr id="11" name="Picture 10" descr="Description: Macintosh HD:Users:wexu:Dropbox:LSA_SAF_work:Document_102015:png:Dif__201507051200.png"/>
          <p:cNvPicPr/>
          <p:nvPr/>
        </p:nvPicPr>
        <p:blipFill>
          <a:blip r:embed="rId2"/>
          <a:srcRect/>
          <a:stretch>
            <a:fillRect/>
          </a:stretch>
        </p:blipFill>
        <p:spPr bwMode="auto">
          <a:xfrm>
            <a:off x="395536" y="1196752"/>
            <a:ext cx="8208912" cy="4752528"/>
          </a:xfrm>
          <a:prstGeom prst="rect">
            <a:avLst/>
          </a:prstGeom>
          <a:noFill/>
          <a:ln w="9525">
            <a:noFill/>
            <a:miter lim="800000"/>
            <a:headEnd/>
            <a:tailEnd/>
          </a:ln>
        </p:spPr>
      </p:pic>
      <p:sp>
        <p:nvSpPr>
          <p:cNvPr id="12" name="TextBox 11"/>
          <p:cNvSpPr txBox="1"/>
          <p:nvPr/>
        </p:nvSpPr>
        <p:spPr>
          <a:xfrm>
            <a:off x="216024" y="5982379"/>
            <a:ext cx="7092280" cy="830997"/>
          </a:xfrm>
          <a:prstGeom prst="rect">
            <a:avLst/>
          </a:prstGeom>
          <a:noFill/>
        </p:spPr>
        <p:txBody>
          <a:bodyPr wrap="square" rtlCol="0">
            <a:spAutoFit/>
          </a:bodyPr>
          <a:lstStyle/>
          <a:p>
            <a:pPr marL="342900" indent="-342900">
              <a:buSzPct val="97000"/>
              <a:buFont typeface="Arial"/>
              <a:buChar char="•"/>
            </a:pPr>
            <a:r>
              <a:rPr lang="en-GB" sz="2400" dirty="0" smtClean="0">
                <a:solidFill>
                  <a:schemeClr val="bg1"/>
                </a:solidFill>
              </a:rPr>
              <a:t>Error of omission: 67%</a:t>
            </a:r>
          </a:p>
          <a:p>
            <a:pPr marL="342900" indent="-342900">
              <a:buSzPct val="97000"/>
              <a:buFont typeface="Arial"/>
              <a:buChar char="•"/>
            </a:pPr>
            <a:r>
              <a:rPr lang="en-GB" sz="2400" dirty="0" smtClean="0">
                <a:solidFill>
                  <a:schemeClr val="bg1"/>
                </a:solidFill>
              </a:rPr>
              <a:t>Error of commission: 8%</a:t>
            </a:r>
          </a:p>
        </p:txBody>
      </p:sp>
    </p:spTree>
    <p:extLst>
      <p:ext uri="{BB962C8B-B14F-4D97-AF65-F5344CB8AC3E}">
        <p14:creationId xmlns:p14="http://schemas.microsoft.com/office/powerpoint/2010/main" val="32422226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8640"/>
            <a:ext cx="8100392" cy="864096"/>
          </a:xfrm>
        </p:spPr>
        <p:txBody>
          <a:bodyPr vert="horz" lIns="91440" tIns="45720" rIns="91440" bIns="45720" rtlCol="0" anchor="ctr">
            <a:normAutofit fontScale="90000"/>
          </a:bodyPr>
          <a:lstStyle/>
          <a:p>
            <a:r>
              <a:rPr lang="en-GB" sz="3600" dirty="0">
                <a:solidFill>
                  <a:srgbClr val="FFFF00"/>
                </a:solidFill>
              </a:rPr>
              <a:t>Fire Pixel “Cluster” FRP Comparison</a:t>
            </a:r>
            <a:br>
              <a:rPr lang="en-GB" sz="3600" dirty="0">
                <a:solidFill>
                  <a:srgbClr val="FFFF00"/>
                </a:solidFill>
              </a:rPr>
            </a:br>
            <a:r>
              <a:rPr lang="en-GB" sz="3600" dirty="0">
                <a:solidFill>
                  <a:srgbClr val="FFFF00"/>
                </a:solidFill>
              </a:rPr>
              <a:t>(FRP-PIXEL vs. MODIS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242065"/>
            <a:ext cx="6192688" cy="5619430"/>
          </a:xfrm>
          <a:prstGeom prst="rect">
            <a:avLst/>
          </a:prstGeom>
        </p:spPr>
      </p:pic>
      <p:sp>
        <p:nvSpPr>
          <p:cNvPr id="8" name="TextBox 7"/>
          <p:cNvSpPr txBox="1"/>
          <p:nvPr/>
        </p:nvSpPr>
        <p:spPr>
          <a:xfrm>
            <a:off x="6346053" y="1484784"/>
            <a:ext cx="2736304" cy="1569660"/>
          </a:xfrm>
          <a:prstGeom prst="rect">
            <a:avLst/>
          </a:prstGeom>
          <a:noFill/>
        </p:spPr>
        <p:txBody>
          <a:bodyPr wrap="square" rtlCol="0">
            <a:spAutoFit/>
          </a:bodyPr>
          <a:lstStyle/>
          <a:p>
            <a:r>
              <a:rPr lang="en-GB" sz="2400" dirty="0" smtClean="0">
                <a:solidFill>
                  <a:schemeClr val="bg1"/>
                </a:solidFill>
              </a:rPr>
              <a:t>Slopes:   0.88-0.97</a:t>
            </a:r>
          </a:p>
          <a:p>
            <a:r>
              <a:rPr lang="en-GB" sz="2400" dirty="0" smtClean="0">
                <a:solidFill>
                  <a:schemeClr val="bg1"/>
                </a:solidFill>
              </a:rPr>
              <a:t>r</a:t>
            </a:r>
            <a:r>
              <a:rPr lang="en-GB" sz="2400" baseline="30000" dirty="0" smtClean="0">
                <a:solidFill>
                  <a:schemeClr val="bg1"/>
                </a:solidFill>
              </a:rPr>
              <a:t>2</a:t>
            </a:r>
            <a:r>
              <a:rPr lang="en-GB" sz="2400" dirty="0" smtClean="0">
                <a:solidFill>
                  <a:schemeClr val="bg1"/>
                </a:solidFill>
              </a:rPr>
              <a:t>:          0.81-0.96 </a:t>
            </a:r>
          </a:p>
          <a:p>
            <a:r>
              <a:rPr lang="en-GB" sz="2400" dirty="0" smtClean="0">
                <a:solidFill>
                  <a:schemeClr val="bg1"/>
                </a:solidFill>
              </a:rPr>
              <a:t>Scatter: 79.9-95.9  </a:t>
            </a:r>
          </a:p>
          <a:p>
            <a:r>
              <a:rPr lang="en-GB" sz="2400" dirty="0" smtClean="0">
                <a:solidFill>
                  <a:schemeClr val="bg1"/>
                </a:solidFill>
              </a:rPr>
              <a:t>RMSD :    87.4-96.1   </a:t>
            </a:r>
            <a:endParaRPr lang="en-GB" sz="2400" dirty="0">
              <a:solidFill>
                <a:schemeClr val="bg1"/>
              </a:solidFill>
            </a:endParaRPr>
          </a:p>
        </p:txBody>
      </p:sp>
      <p:sp>
        <p:nvSpPr>
          <p:cNvPr id="9" name="Title 2"/>
          <p:cNvSpPr txBox="1">
            <a:spLocks/>
          </p:cNvSpPr>
          <p:nvPr/>
        </p:nvSpPr>
        <p:spPr>
          <a:xfrm>
            <a:off x="6372200" y="4149080"/>
            <a:ext cx="2592288" cy="22322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GB" sz="2200" dirty="0" smtClean="0">
                <a:solidFill>
                  <a:schemeClr val="bg1"/>
                </a:solidFill>
              </a:rPr>
              <a:t>When SEVIRI and MODIS detect the same fires, the retrieved FRP shows excellent agreement in all four LSA SAF regions.</a:t>
            </a:r>
            <a:endParaRPr lang="en-GB" sz="2200" dirty="0">
              <a:solidFill>
                <a:schemeClr val="bg1"/>
              </a:solidFill>
            </a:endParaRPr>
          </a:p>
        </p:txBody>
      </p:sp>
      <p:sp>
        <p:nvSpPr>
          <p:cNvPr id="6" name="TextBox 5"/>
          <p:cNvSpPr txBox="1"/>
          <p:nvPr/>
        </p:nvSpPr>
        <p:spPr>
          <a:xfrm>
            <a:off x="6516216" y="3356992"/>
            <a:ext cx="2233304" cy="646331"/>
          </a:xfrm>
          <a:prstGeom prst="rect">
            <a:avLst/>
          </a:prstGeom>
          <a:noFill/>
        </p:spPr>
        <p:txBody>
          <a:bodyPr wrap="none" rtlCol="0">
            <a:spAutoFit/>
          </a:bodyPr>
          <a:lstStyle/>
          <a:p>
            <a:r>
              <a:rPr lang="en-GB" sz="3600" u="sng" dirty="0" smtClean="0">
                <a:solidFill>
                  <a:srgbClr val="FFFF00"/>
                </a:solidFill>
              </a:rPr>
              <a:t>Conclusion</a:t>
            </a:r>
            <a:endParaRPr lang="en-GB" sz="3600" u="sng" dirty="0">
              <a:solidFill>
                <a:srgbClr val="FFFF00"/>
              </a:solidFill>
            </a:endParaRPr>
          </a:p>
        </p:txBody>
      </p:sp>
    </p:spTree>
    <p:extLst>
      <p:ext uri="{BB962C8B-B14F-4D97-AF65-F5344CB8AC3E}">
        <p14:creationId xmlns:p14="http://schemas.microsoft.com/office/powerpoint/2010/main" val="1854059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7956376" cy="864096"/>
          </a:xfrm>
        </p:spPr>
        <p:txBody>
          <a:bodyPr vert="horz" lIns="91440" tIns="45720" rIns="91440" bIns="45720" rtlCol="0" anchor="ctr">
            <a:normAutofit/>
          </a:bodyPr>
          <a:lstStyle/>
          <a:p>
            <a:r>
              <a:rPr lang="en-GB" sz="3600" dirty="0">
                <a:solidFill>
                  <a:srgbClr val="FFFF00"/>
                </a:solidFill>
              </a:rPr>
              <a:t>Biomass Burning Atm. CO2 Contribution</a:t>
            </a:r>
          </a:p>
        </p:txBody>
      </p:sp>
      <p:pic>
        <p:nvPicPr>
          <p:cNvPr id="1026" name="Picture 2" descr="Mauna Loa CO2"/>
          <p:cNvPicPr>
            <a:picLocks noChangeAspect="1" noChangeArrowheads="1"/>
          </p:cNvPicPr>
          <p:nvPr/>
        </p:nvPicPr>
        <p:blipFill>
          <a:blip r:embed="rId2" cstate="print"/>
          <a:srcRect l="6681" t="7833" r="9544" b="8486"/>
          <a:stretch>
            <a:fillRect/>
          </a:stretch>
        </p:blipFill>
        <p:spPr bwMode="auto">
          <a:xfrm>
            <a:off x="209024" y="1114110"/>
            <a:ext cx="3701415" cy="2702978"/>
          </a:xfrm>
          <a:prstGeom prst="rect">
            <a:avLst/>
          </a:prstGeom>
          <a:noFill/>
        </p:spPr>
      </p:pic>
      <p:pic>
        <p:nvPicPr>
          <p:cNvPr id="1028" name="Picture 4" descr="CO2 Annual Growth Rates for Mauna Loa"/>
          <p:cNvPicPr>
            <a:picLocks noChangeAspect="1" noChangeArrowheads="1"/>
          </p:cNvPicPr>
          <p:nvPr/>
        </p:nvPicPr>
        <p:blipFill>
          <a:blip r:embed="rId3" cstate="print"/>
          <a:srcRect l="8113" t="7180" r="9067" b="8486"/>
          <a:stretch>
            <a:fillRect/>
          </a:stretch>
        </p:blipFill>
        <p:spPr bwMode="auto">
          <a:xfrm>
            <a:off x="3995936" y="1124744"/>
            <a:ext cx="3611183" cy="2688309"/>
          </a:xfrm>
          <a:prstGeom prst="rect">
            <a:avLst/>
          </a:prstGeom>
          <a:noFill/>
        </p:spPr>
      </p:pic>
      <p:sp>
        <p:nvSpPr>
          <p:cNvPr id="16" name="Rectangle 15"/>
          <p:cNvSpPr/>
          <p:nvPr/>
        </p:nvSpPr>
        <p:spPr>
          <a:xfrm>
            <a:off x="323528" y="3838396"/>
            <a:ext cx="7632848" cy="3046988"/>
          </a:xfrm>
          <a:prstGeom prst="rect">
            <a:avLst/>
          </a:prstGeom>
        </p:spPr>
        <p:txBody>
          <a:bodyPr wrap="square">
            <a:spAutoFit/>
          </a:bodyPr>
          <a:lstStyle/>
          <a:p>
            <a:pPr>
              <a:buFont typeface="Arial" pitchFamily="34" charset="0"/>
              <a:buChar char="•"/>
            </a:pPr>
            <a:r>
              <a:rPr lang="en-GB" sz="3200" b="1" dirty="0" smtClean="0">
                <a:solidFill>
                  <a:schemeClr val="bg1"/>
                </a:solidFill>
              </a:rPr>
              <a:t> </a:t>
            </a:r>
            <a:r>
              <a:rPr lang="en-GB" sz="3200" dirty="0" smtClean="0">
                <a:solidFill>
                  <a:schemeClr val="bg1"/>
                </a:solidFill>
              </a:rPr>
              <a:t> Fire CO</a:t>
            </a:r>
            <a:r>
              <a:rPr lang="en-GB" sz="3200" baseline="-25000" dirty="0" smtClean="0">
                <a:solidFill>
                  <a:schemeClr val="bg1"/>
                </a:solidFill>
              </a:rPr>
              <a:t>2</a:t>
            </a:r>
            <a:r>
              <a:rPr lang="en-GB" sz="3200" dirty="0" smtClean="0">
                <a:solidFill>
                  <a:schemeClr val="bg1"/>
                </a:solidFill>
              </a:rPr>
              <a:t> emissions average 2.0 Pg C yr</a:t>
            </a:r>
            <a:r>
              <a:rPr lang="en-GB" sz="3200" baseline="30000" dirty="0" smtClean="0">
                <a:solidFill>
                  <a:schemeClr val="bg1"/>
                </a:solidFill>
              </a:rPr>
              <a:t>-1 </a:t>
            </a:r>
            <a:endParaRPr lang="en-GB" sz="3200" b="1" dirty="0" smtClean="0">
              <a:solidFill>
                <a:schemeClr val="bg1"/>
              </a:solidFill>
            </a:endParaRPr>
          </a:p>
          <a:p>
            <a:pPr>
              <a:buFont typeface="Arial" pitchFamily="34" charset="0"/>
              <a:buChar char="•"/>
            </a:pPr>
            <a:r>
              <a:rPr lang="en-GB" sz="3200" dirty="0" smtClean="0">
                <a:solidFill>
                  <a:schemeClr val="bg1"/>
                </a:solidFill>
              </a:rPr>
              <a:t> Deforestation &amp; forest degradation is 2</a:t>
            </a:r>
            <a:r>
              <a:rPr lang="en-GB" sz="3200" baseline="30000" dirty="0" smtClean="0">
                <a:solidFill>
                  <a:schemeClr val="bg1"/>
                </a:solidFill>
              </a:rPr>
              <a:t>nd</a:t>
            </a:r>
            <a:r>
              <a:rPr lang="en-GB" sz="3200" dirty="0" smtClean="0">
                <a:solidFill>
                  <a:schemeClr val="bg1"/>
                </a:solidFill>
              </a:rPr>
              <a:t> </a:t>
            </a:r>
          </a:p>
          <a:p>
            <a:r>
              <a:rPr lang="en-GB" sz="3200" dirty="0" smtClean="0">
                <a:solidFill>
                  <a:schemeClr val="bg1"/>
                </a:solidFill>
              </a:rPr>
              <a:t>   largest anthropogenic CO</a:t>
            </a:r>
            <a:r>
              <a:rPr lang="en-GB" sz="3200" baseline="-25000" dirty="0" smtClean="0">
                <a:solidFill>
                  <a:schemeClr val="bg1"/>
                </a:solidFill>
              </a:rPr>
              <a:t>2 </a:t>
            </a:r>
            <a:r>
              <a:rPr lang="en-GB" sz="3200" dirty="0" smtClean="0">
                <a:solidFill>
                  <a:schemeClr val="bg1"/>
                </a:solidFill>
              </a:rPr>
              <a:t>source after </a:t>
            </a:r>
          </a:p>
          <a:p>
            <a:r>
              <a:rPr lang="en-GB" sz="3200" dirty="0" smtClean="0">
                <a:solidFill>
                  <a:schemeClr val="bg1"/>
                </a:solidFill>
              </a:rPr>
              <a:t>   fossil fuel combustion.</a:t>
            </a:r>
          </a:p>
          <a:p>
            <a:pPr>
              <a:buFont typeface="Arial" pitchFamily="34" charset="0"/>
              <a:buChar char="•"/>
            </a:pPr>
            <a:r>
              <a:rPr lang="en-GB" sz="3200" dirty="0" smtClean="0">
                <a:solidFill>
                  <a:schemeClr val="bg1"/>
                </a:solidFill>
              </a:rPr>
              <a:t> Together estimated as ~ 15% of net </a:t>
            </a:r>
          </a:p>
          <a:p>
            <a:r>
              <a:rPr lang="en-GB" sz="3200" dirty="0" smtClean="0">
                <a:solidFill>
                  <a:schemeClr val="bg1"/>
                </a:solidFill>
              </a:rPr>
              <a:t>   global annual average CO</a:t>
            </a:r>
            <a:r>
              <a:rPr lang="en-GB" sz="3200" baseline="-25000" dirty="0" smtClean="0">
                <a:solidFill>
                  <a:schemeClr val="bg1"/>
                </a:solidFill>
              </a:rPr>
              <a:t>2</a:t>
            </a:r>
            <a:r>
              <a:rPr lang="en-GB" sz="3200" dirty="0" smtClean="0">
                <a:solidFill>
                  <a:schemeClr val="bg1"/>
                </a:solidFill>
              </a:rPr>
              <a:t> emissions. </a:t>
            </a:r>
          </a:p>
        </p:txBody>
      </p:sp>
      <p:sp>
        <p:nvSpPr>
          <p:cNvPr id="23" name="Oval 22"/>
          <p:cNvSpPr/>
          <p:nvPr/>
        </p:nvSpPr>
        <p:spPr>
          <a:xfrm>
            <a:off x="7388522" y="1556792"/>
            <a:ext cx="216024" cy="1872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p:cNvGrpSpPr/>
          <p:nvPr/>
        </p:nvGrpSpPr>
        <p:grpSpPr>
          <a:xfrm>
            <a:off x="5697000" y="1556792"/>
            <a:ext cx="963232" cy="2021834"/>
            <a:chOff x="5697000" y="1556792"/>
            <a:chExt cx="963232" cy="2021834"/>
          </a:xfrm>
        </p:grpSpPr>
        <p:sp>
          <p:nvSpPr>
            <p:cNvPr id="22" name="Oval 21"/>
            <p:cNvSpPr/>
            <p:nvPr/>
          </p:nvSpPr>
          <p:spPr>
            <a:xfrm>
              <a:off x="6444208" y="1556792"/>
              <a:ext cx="216024" cy="2016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697000" y="2003826"/>
              <a:ext cx="150046" cy="157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Rectangle 29"/>
          <p:cNvSpPr/>
          <p:nvPr/>
        </p:nvSpPr>
        <p:spPr>
          <a:xfrm>
            <a:off x="5379074" y="1512834"/>
            <a:ext cx="129614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0000"/>
                </a:solidFill>
              </a:rPr>
              <a:t>Strongest</a:t>
            </a:r>
          </a:p>
          <a:p>
            <a:pPr algn="ctr"/>
            <a:r>
              <a:rPr lang="en-GB" dirty="0" smtClean="0">
                <a:solidFill>
                  <a:srgbClr val="FF0000"/>
                </a:solidFill>
              </a:rPr>
              <a:t>El </a:t>
            </a:r>
            <a:r>
              <a:rPr lang="en-GB" dirty="0" err="1" smtClean="0">
                <a:solidFill>
                  <a:srgbClr val="FF0000"/>
                </a:solidFill>
              </a:rPr>
              <a:t>Ninos</a:t>
            </a:r>
            <a:endParaRPr lang="en-GB" dirty="0">
              <a:solidFill>
                <a:srgbClr val="FF0000"/>
              </a:solidFill>
            </a:endParaRPr>
          </a:p>
        </p:txBody>
      </p:sp>
    </p:spTree>
    <p:extLst>
      <p:ext uri="{BB962C8B-B14F-4D97-AF65-F5344CB8AC3E}">
        <p14:creationId xmlns:p14="http://schemas.microsoft.com/office/powerpoint/2010/main" val="139433237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525564" y="1772816"/>
            <a:ext cx="2618436" cy="223224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dirty="0">
              <a:solidFill>
                <a:schemeClr val="bg1"/>
              </a:solidFill>
            </a:endParaRPr>
          </a:p>
        </p:txBody>
      </p:sp>
      <p:pic>
        <p:nvPicPr>
          <p:cNvPr id="2" name="Picture 1" descr="FRP_are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6752"/>
            <a:ext cx="6450904" cy="5445224"/>
          </a:xfrm>
          <a:prstGeom prst="rect">
            <a:avLst/>
          </a:prstGeom>
        </p:spPr>
      </p:pic>
      <p:sp>
        <p:nvSpPr>
          <p:cNvPr id="5" name="Title 2"/>
          <p:cNvSpPr txBox="1">
            <a:spLocks/>
          </p:cNvSpPr>
          <p:nvPr/>
        </p:nvSpPr>
        <p:spPr>
          <a:xfrm>
            <a:off x="6012160" y="2348880"/>
            <a:ext cx="2952328" cy="36724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GB" sz="2400" dirty="0" smtClean="0">
                <a:solidFill>
                  <a:schemeClr val="bg1"/>
                </a:solidFill>
              </a:rPr>
              <a:t>When SEVIRI and MODIS observe the same region, the FRP-PIXEL product tends to underestimate total regional-scale FRP, due to missing “small fire” which can be detected by MODIS.</a:t>
            </a:r>
          </a:p>
          <a:p>
            <a:pPr algn="just"/>
            <a:endParaRPr lang="en-GB" sz="2200" dirty="0">
              <a:solidFill>
                <a:schemeClr val="bg1"/>
              </a:solidFill>
            </a:endParaRPr>
          </a:p>
        </p:txBody>
      </p:sp>
      <p:sp>
        <p:nvSpPr>
          <p:cNvPr id="7" name="TextBox 6"/>
          <p:cNvSpPr txBox="1"/>
          <p:nvPr/>
        </p:nvSpPr>
        <p:spPr>
          <a:xfrm>
            <a:off x="6516216" y="1412776"/>
            <a:ext cx="2233304" cy="646331"/>
          </a:xfrm>
          <a:prstGeom prst="rect">
            <a:avLst/>
          </a:prstGeom>
          <a:noFill/>
        </p:spPr>
        <p:txBody>
          <a:bodyPr wrap="none" rtlCol="0">
            <a:spAutoFit/>
          </a:bodyPr>
          <a:lstStyle/>
          <a:p>
            <a:r>
              <a:rPr lang="en-GB" sz="3600" u="sng" dirty="0" smtClean="0">
                <a:solidFill>
                  <a:srgbClr val="FFFF00"/>
                </a:solidFill>
              </a:rPr>
              <a:t>Conclusion</a:t>
            </a:r>
            <a:endParaRPr lang="en-GB" sz="3600" u="sng" dirty="0">
              <a:solidFill>
                <a:srgbClr val="FFFF00"/>
              </a:solidFill>
            </a:endParaRPr>
          </a:p>
        </p:txBody>
      </p:sp>
      <p:sp>
        <p:nvSpPr>
          <p:cNvPr id="8" name="Title 2"/>
          <p:cNvSpPr txBox="1">
            <a:spLocks/>
          </p:cNvSpPr>
          <p:nvPr/>
        </p:nvSpPr>
        <p:spPr>
          <a:xfrm>
            <a:off x="0" y="188640"/>
            <a:ext cx="8100392" cy="864096"/>
          </a:xfrm>
          <a:prstGeom prst="rect">
            <a:avLst/>
          </a:prstGeom>
        </p:spPr>
        <p:txBody>
          <a:bodyPr vert="horz" lIns="91440" tIns="45720" rIns="91440" bIns="45720" rtlCol="0" anchor="ctr">
            <a:normAutofit fontScale="82500" lnSpcReduction="20000"/>
          </a:bodyPr>
          <a:lstStyle>
            <a:defPPr>
              <a:defRPr lang="en-US"/>
            </a:defPPr>
            <a:lvl1pPr algn="ctr">
              <a:spcBef>
                <a:spcPct val="0"/>
              </a:spcBef>
              <a:buNone/>
              <a:defRPr sz="3600">
                <a:solidFill>
                  <a:srgbClr val="FFFF00"/>
                </a:solidFill>
                <a:latin typeface="+mj-lt"/>
                <a:ea typeface="+mj-ea"/>
                <a:cs typeface="+mj-cs"/>
              </a:defRPr>
            </a:lvl1pPr>
          </a:lstStyle>
          <a:p>
            <a:r>
              <a:rPr lang="en-GB" dirty="0"/>
              <a:t>Regional Scale FRP Comparison</a:t>
            </a:r>
            <a:br>
              <a:rPr lang="en-GB" dirty="0"/>
            </a:br>
            <a:r>
              <a:rPr lang="en-GB" dirty="0"/>
              <a:t>(FRP-PIXEL vs. MODIS )</a:t>
            </a:r>
          </a:p>
        </p:txBody>
      </p:sp>
      <p:sp>
        <p:nvSpPr>
          <p:cNvPr id="10" name="TextBox 9"/>
          <p:cNvSpPr txBox="1"/>
          <p:nvPr/>
        </p:nvSpPr>
        <p:spPr>
          <a:xfrm>
            <a:off x="1115616" y="1916832"/>
            <a:ext cx="2202847" cy="1077218"/>
          </a:xfrm>
          <a:prstGeom prst="rect">
            <a:avLst/>
          </a:prstGeom>
          <a:solidFill>
            <a:schemeClr val="tx1"/>
          </a:solidFill>
        </p:spPr>
        <p:txBody>
          <a:bodyPr wrap="none" rtlCol="0">
            <a:spAutoFit/>
          </a:bodyPr>
          <a:lstStyle/>
          <a:p>
            <a:r>
              <a:rPr lang="en-GB" sz="3200" i="1" dirty="0" smtClean="0">
                <a:solidFill>
                  <a:schemeClr val="bg1"/>
                </a:solidFill>
              </a:rPr>
              <a:t>Slope = 0.65</a:t>
            </a:r>
          </a:p>
          <a:p>
            <a:r>
              <a:rPr lang="en-GB" sz="3200" i="1" dirty="0" smtClean="0">
                <a:solidFill>
                  <a:schemeClr val="bg1"/>
                </a:solidFill>
              </a:rPr>
              <a:t>R</a:t>
            </a:r>
            <a:r>
              <a:rPr lang="en-GB" sz="3200" i="1" baseline="30000" dirty="0" smtClean="0">
                <a:solidFill>
                  <a:schemeClr val="bg1"/>
                </a:solidFill>
              </a:rPr>
              <a:t>2 </a:t>
            </a:r>
            <a:r>
              <a:rPr lang="en-GB" sz="3200" i="1" dirty="0" smtClean="0">
                <a:solidFill>
                  <a:schemeClr val="bg1"/>
                </a:solidFill>
              </a:rPr>
              <a:t>= 0.94</a:t>
            </a:r>
            <a:endParaRPr lang="en-GB" sz="3200" i="1" dirty="0">
              <a:solidFill>
                <a:schemeClr val="bg1"/>
              </a:solidFill>
            </a:endParaRPr>
          </a:p>
        </p:txBody>
      </p:sp>
      <p:sp>
        <p:nvSpPr>
          <p:cNvPr id="11" name="TextBox 10"/>
          <p:cNvSpPr txBox="1"/>
          <p:nvPr/>
        </p:nvSpPr>
        <p:spPr>
          <a:xfrm>
            <a:off x="4283968" y="1916832"/>
            <a:ext cx="712054" cy="584775"/>
          </a:xfrm>
          <a:prstGeom prst="rect">
            <a:avLst/>
          </a:prstGeom>
          <a:noFill/>
        </p:spPr>
        <p:txBody>
          <a:bodyPr wrap="none" rtlCol="0">
            <a:spAutoFit/>
          </a:bodyPr>
          <a:lstStyle/>
          <a:p>
            <a:r>
              <a:rPr lang="en-GB" sz="3200" dirty="0" smtClean="0">
                <a:solidFill>
                  <a:schemeClr val="bg1"/>
                </a:solidFill>
              </a:rPr>
              <a:t>1:1</a:t>
            </a:r>
            <a:endParaRPr lang="en-GB" sz="3200" dirty="0">
              <a:solidFill>
                <a:schemeClr val="bg1"/>
              </a:solidFill>
            </a:endParaRPr>
          </a:p>
        </p:txBody>
      </p:sp>
    </p:spTree>
    <p:extLst>
      <p:ext uri="{BB962C8B-B14F-4D97-AF65-F5344CB8AC3E}">
        <p14:creationId xmlns:p14="http://schemas.microsoft.com/office/powerpoint/2010/main" val="22537746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384"/>
            <a:ext cx="7560840" cy="864096"/>
          </a:xfrm>
        </p:spPr>
        <p:txBody>
          <a:bodyPr vert="horz" lIns="91440" tIns="45720" rIns="91440" bIns="45720" rtlCol="0" anchor="ctr">
            <a:normAutofit fontScale="97500"/>
          </a:bodyPr>
          <a:lstStyle/>
          <a:p>
            <a:r>
              <a:rPr lang="en-US" sz="3600" dirty="0">
                <a:solidFill>
                  <a:srgbClr val="FFFF00"/>
                </a:solidFill>
              </a:rPr>
              <a:t>FRP Frequency Distribution</a:t>
            </a:r>
          </a:p>
        </p:txBody>
      </p:sp>
      <p:pic>
        <p:nvPicPr>
          <p:cNvPr id="4" name="Picture 3"/>
          <p:cNvPicPr>
            <a:picLocks noChangeAspect="1"/>
          </p:cNvPicPr>
          <p:nvPr/>
        </p:nvPicPr>
        <p:blipFill>
          <a:blip r:embed="rId2" cstate="print"/>
          <a:stretch>
            <a:fillRect/>
          </a:stretch>
        </p:blipFill>
        <p:spPr>
          <a:xfrm>
            <a:off x="0" y="854072"/>
            <a:ext cx="6146540" cy="6003928"/>
          </a:xfrm>
          <a:prstGeom prst="rect">
            <a:avLst/>
          </a:prstGeom>
        </p:spPr>
      </p:pic>
      <p:sp>
        <p:nvSpPr>
          <p:cNvPr id="5" name="TextBox 4"/>
          <p:cNvSpPr txBox="1"/>
          <p:nvPr/>
        </p:nvSpPr>
        <p:spPr>
          <a:xfrm>
            <a:off x="6084168" y="2564904"/>
            <a:ext cx="2699792" cy="954107"/>
          </a:xfrm>
          <a:prstGeom prst="rect">
            <a:avLst/>
          </a:prstGeom>
          <a:noFill/>
        </p:spPr>
        <p:txBody>
          <a:bodyPr wrap="square" rtlCol="0">
            <a:spAutoFit/>
          </a:bodyPr>
          <a:lstStyle/>
          <a:p>
            <a:r>
              <a:rPr lang="en-GB" sz="2800" dirty="0" smtClean="0">
                <a:solidFill>
                  <a:schemeClr val="bg1"/>
                </a:solidFill>
              </a:rPr>
              <a:t>MODIS: ~10 MW</a:t>
            </a:r>
          </a:p>
          <a:p>
            <a:r>
              <a:rPr lang="en-GB" sz="2800" dirty="0" smtClean="0">
                <a:solidFill>
                  <a:schemeClr val="bg1"/>
                </a:solidFill>
              </a:rPr>
              <a:t>SEVIRI:  ~ 40 MW</a:t>
            </a:r>
            <a:endParaRPr lang="en-GB" sz="2800" dirty="0">
              <a:solidFill>
                <a:schemeClr val="bg1"/>
              </a:solidFill>
            </a:endParaRPr>
          </a:p>
        </p:txBody>
      </p:sp>
      <p:sp>
        <p:nvSpPr>
          <p:cNvPr id="6" name="TextBox 5"/>
          <p:cNvSpPr txBox="1"/>
          <p:nvPr/>
        </p:nvSpPr>
        <p:spPr>
          <a:xfrm>
            <a:off x="5940152" y="1844824"/>
            <a:ext cx="3139386" cy="492443"/>
          </a:xfrm>
          <a:prstGeom prst="rect">
            <a:avLst/>
          </a:prstGeom>
          <a:noFill/>
        </p:spPr>
        <p:txBody>
          <a:bodyPr wrap="none" rtlCol="0">
            <a:spAutoFit/>
          </a:bodyPr>
          <a:lstStyle/>
          <a:p>
            <a:r>
              <a:rPr lang="en-GB" sz="2600" dirty="0" smtClean="0">
                <a:solidFill>
                  <a:srgbClr val="FFFF00"/>
                </a:solidFill>
              </a:rPr>
              <a:t>“Rollover” Thresholds</a:t>
            </a:r>
            <a:endParaRPr lang="en-GB" sz="2600" dirty="0">
              <a:solidFill>
                <a:srgbClr val="FFFF00"/>
              </a:solidFill>
            </a:endParaRPr>
          </a:p>
        </p:txBody>
      </p:sp>
    </p:spTree>
    <p:extLst>
      <p:ext uri="{BB962C8B-B14F-4D97-AF65-F5344CB8AC3E}">
        <p14:creationId xmlns:p14="http://schemas.microsoft.com/office/powerpoint/2010/main" val="27974771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4" y="1268760"/>
            <a:ext cx="6043234" cy="5400600"/>
          </a:xfrm>
          <a:prstGeom prst="rect">
            <a:avLst/>
          </a:prstGeom>
        </p:spPr>
      </p:pic>
      <p:sp>
        <p:nvSpPr>
          <p:cNvPr id="4" name="Title 3"/>
          <p:cNvSpPr>
            <a:spLocks noGrp="1"/>
          </p:cNvSpPr>
          <p:nvPr>
            <p:ph type="title"/>
          </p:nvPr>
        </p:nvSpPr>
        <p:spPr>
          <a:xfrm>
            <a:off x="0" y="188640"/>
            <a:ext cx="7596336" cy="864096"/>
          </a:xfrm>
        </p:spPr>
        <p:txBody>
          <a:bodyPr vert="horz" lIns="91440" tIns="45720" rIns="91440" bIns="45720" rtlCol="0" anchor="ctr">
            <a:normAutofit fontScale="90000"/>
          </a:bodyPr>
          <a:lstStyle/>
          <a:p>
            <a:r>
              <a:rPr lang="en-GB" sz="3600" dirty="0">
                <a:solidFill>
                  <a:srgbClr val="FFFF00"/>
                </a:solidFill>
              </a:rPr>
              <a:t>Fire Diurnal Cycle of SEVIRI Active Fire Products </a:t>
            </a:r>
          </a:p>
        </p:txBody>
      </p:sp>
      <p:sp>
        <p:nvSpPr>
          <p:cNvPr id="7" name="TextBox 6"/>
          <p:cNvSpPr txBox="1"/>
          <p:nvPr/>
        </p:nvSpPr>
        <p:spPr>
          <a:xfrm>
            <a:off x="6084168" y="1700808"/>
            <a:ext cx="2880320" cy="1077218"/>
          </a:xfrm>
          <a:prstGeom prst="rect">
            <a:avLst/>
          </a:prstGeom>
          <a:noFill/>
        </p:spPr>
        <p:txBody>
          <a:bodyPr wrap="square" rtlCol="0">
            <a:spAutoFit/>
          </a:bodyPr>
          <a:lstStyle/>
          <a:p>
            <a:pPr algn="ctr"/>
            <a:r>
              <a:rPr lang="en-GB" sz="3200" dirty="0" smtClean="0">
                <a:solidFill>
                  <a:schemeClr val="bg1"/>
                </a:solidFill>
              </a:rPr>
              <a:t>Daily Active Fire Pixel Count</a:t>
            </a:r>
            <a:endParaRPr lang="en-GB" sz="3200" dirty="0">
              <a:solidFill>
                <a:schemeClr val="bg1"/>
              </a:solidFill>
            </a:endParaRPr>
          </a:p>
        </p:txBody>
      </p:sp>
      <p:sp>
        <p:nvSpPr>
          <p:cNvPr id="9" name="TextBox 8"/>
          <p:cNvSpPr txBox="1"/>
          <p:nvPr/>
        </p:nvSpPr>
        <p:spPr>
          <a:xfrm>
            <a:off x="6056872" y="2852936"/>
            <a:ext cx="3240360" cy="1815882"/>
          </a:xfrm>
          <a:prstGeom prst="rect">
            <a:avLst/>
          </a:prstGeom>
          <a:noFill/>
        </p:spPr>
        <p:txBody>
          <a:bodyPr wrap="square" rtlCol="0">
            <a:spAutoFit/>
          </a:bodyPr>
          <a:lstStyle/>
          <a:p>
            <a:r>
              <a:rPr lang="en-GB" sz="2800" dirty="0" smtClean="0">
                <a:solidFill>
                  <a:schemeClr val="bg1"/>
                </a:solidFill>
              </a:rPr>
              <a:t>FRP-PIXEL :   89,781</a:t>
            </a:r>
          </a:p>
          <a:p>
            <a:r>
              <a:rPr lang="en-GB" sz="2800" dirty="0" smtClean="0">
                <a:solidFill>
                  <a:schemeClr val="accent5"/>
                </a:solidFill>
              </a:rPr>
              <a:t>WFABBA   :   35,759</a:t>
            </a:r>
          </a:p>
          <a:p>
            <a:r>
              <a:rPr lang="en-GB" sz="2800" dirty="0" smtClean="0">
                <a:solidFill>
                  <a:srgbClr val="FF1FE2"/>
                </a:solidFill>
              </a:rPr>
              <a:t>FDeM        :   13,477</a:t>
            </a:r>
          </a:p>
          <a:p>
            <a:r>
              <a:rPr lang="en-GB" sz="2800" dirty="0" smtClean="0">
                <a:solidFill>
                  <a:schemeClr val="accent6"/>
                </a:solidFill>
              </a:rPr>
              <a:t>FIR             </a:t>
            </a:r>
            <a:r>
              <a:rPr lang="en-GB" sz="1200" dirty="0" smtClean="0">
                <a:solidFill>
                  <a:schemeClr val="accent6"/>
                </a:solidFill>
              </a:rPr>
              <a:t> </a:t>
            </a:r>
            <a:r>
              <a:rPr lang="en-GB" sz="2800" dirty="0" smtClean="0">
                <a:solidFill>
                  <a:schemeClr val="accent6"/>
                </a:solidFill>
              </a:rPr>
              <a:t>:   14,645 </a:t>
            </a:r>
            <a:endParaRPr lang="en-GB" sz="2800" dirty="0">
              <a:solidFill>
                <a:schemeClr val="accent6"/>
              </a:solidFill>
            </a:endParaRPr>
          </a:p>
        </p:txBody>
      </p:sp>
      <p:sp>
        <p:nvSpPr>
          <p:cNvPr id="10" name="Rectangle 9"/>
          <p:cNvSpPr/>
          <p:nvPr/>
        </p:nvSpPr>
        <p:spPr>
          <a:xfrm>
            <a:off x="6084168" y="6218148"/>
            <a:ext cx="2925801" cy="523220"/>
          </a:xfrm>
          <a:prstGeom prst="rect">
            <a:avLst/>
          </a:prstGeom>
        </p:spPr>
        <p:txBody>
          <a:bodyPr wrap="none">
            <a:spAutoFit/>
          </a:bodyPr>
          <a:lstStyle/>
          <a:p>
            <a:r>
              <a:rPr lang="en-GB" sz="2800" i="1" dirty="0" smtClean="0">
                <a:solidFill>
                  <a:prstClr val="white"/>
                </a:solidFill>
              </a:rPr>
              <a:t>All on 30 Aug 2014</a:t>
            </a:r>
            <a:endParaRPr lang="en-GB" sz="2800" i="1" dirty="0"/>
          </a:p>
        </p:txBody>
      </p:sp>
    </p:spTree>
    <p:extLst>
      <p:ext uri="{BB962C8B-B14F-4D97-AF65-F5344CB8AC3E}">
        <p14:creationId xmlns:p14="http://schemas.microsoft.com/office/powerpoint/2010/main" val="11290068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27" y="269906"/>
            <a:ext cx="8229600" cy="1055077"/>
          </a:xfrm>
        </p:spPr>
        <p:txBody>
          <a:bodyPr>
            <a:normAutofit/>
          </a:bodyPr>
          <a:lstStyle/>
          <a:p>
            <a:r>
              <a:rPr lang="en-US" dirty="0" smtClean="0"/>
              <a:t>WFABBA filtered (201408)</a:t>
            </a:r>
            <a:endParaRPr lang="en-US" dirty="0"/>
          </a:p>
        </p:txBody>
      </p:sp>
      <p:sp>
        <p:nvSpPr>
          <p:cNvPr id="5" name="TextBox 4"/>
          <p:cNvSpPr txBox="1"/>
          <p:nvPr/>
        </p:nvSpPr>
        <p:spPr>
          <a:xfrm>
            <a:off x="1" y="2033153"/>
            <a:ext cx="2700573" cy="1796646"/>
          </a:xfrm>
          <a:prstGeom prst="rect">
            <a:avLst/>
          </a:prstGeom>
          <a:noFill/>
        </p:spPr>
        <p:txBody>
          <a:bodyPr wrap="square" rtlCol="0">
            <a:spAutoFit/>
          </a:bodyPr>
          <a:lstStyle/>
          <a:p>
            <a:pPr>
              <a:buNone/>
            </a:pPr>
            <a:r>
              <a:rPr lang="en-US" sz="2215" dirty="0"/>
              <a:t>False alarm from WFABBA show a random spatial pattern</a:t>
            </a:r>
            <a:r>
              <a:rPr lang="en-GB" sz="2215" dirty="0"/>
              <a:t>. No abrupt hot area in the map. </a:t>
            </a:r>
            <a:endParaRPr lang="en-US" sz="2215"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79512" y="1268760"/>
            <a:ext cx="5904656" cy="5400600"/>
          </a:xfrm>
          <a:prstGeom prst="rect">
            <a:avLst/>
          </a:prstGeom>
        </p:spPr>
      </p:pic>
      <p:sp>
        <p:nvSpPr>
          <p:cNvPr id="7" name="Title 1"/>
          <p:cNvSpPr txBox="1">
            <a:spLocks/>
          </p:cNvSpPr>
          <p:nvPr/>
        </p:nvSpPr>
        <p:spPr>
          <a:xfrm>
            <a:off x="251520" y="188640"/>
            <a:ext cx="7560840" cy="864096"/>
          </a:xfrm>
          <a:prstGeom prst="rect">
            <a:avLst/>
          </a:prstGeom>
        </p:spPr>
        <p:txBody>
          <a:bodyPr vert="horz" lIns="91440" tIns="45720" rIns="91440" bIns="45720" rtlCol="0" anchor="ctr">
            <a:normAutofit fontScale="82500" lnSpcReduction="20000"/>
          </a:bodyPr>
          <a:lstStyle>
            <a:defPPr>
              <a:defRPr lang="en-US"/>
            </a:defPPr>
            <a:lvl1pPr algn="ctr">
              <a:spcBef>
                <a:spcPct val="0"/>
              </a:spcBef>
              <a:buNone/>
              <a:defRPr sz="3600">
                <a:solidFill>
                  <a:srgbClr val="FFFF00"/>
                </a:solidFill>
                <a:latin typeface="+mj-lt"/>
                <a:ea typeface="+mj-ea"/>
                <a:cs typeface="+mj-cs"/>
              </a:defRPr>
            </a:lvl1pPr>
          </a:lstStyle>
          <a:p>
            <a:r>
              <a:rPr lang="en-GB" dirty="0"/>
              <a:t> FRP-Pixel: Comparison to Alternative SEVIRI Active Fire Products – 21 Aug 2014</a:t>
            </a:r>
          </a:p>
        </p:txBody>
      </p:sp>
      <p:sp>
        <p:nvSpPr>
          <p:cNvPr id="8" name="TextBox 7"/>
          <p:cNvSpPr txBox="1"/>
          <p:nvPr/>
        </p:nvSpPr>
        <p:spPr>
          <a:xfrm>
            <a:off x="6228184" y="1556792"/>
            <a:ext cx="2627784" cy="1077218"/>
          </a:xfrm>
          <a:prstGeom prst="rect">
            <a:avLst/>
          </a:prstGeom>
          <a:noFill/>
        </p:spPr>
        <p:txBody>
          <a:bodyPr wrap="square" rtlCol="0">
            <a:spAutoFit/>
          </a:bodyPr>
          <a:lstStyle/>
          <a:p>
            <a:pPr algn="ctr"/>
            <a:r>
              <a:rPr lang="en-GB" sz="3200" dirty="0" smtClean="0">
                <a:solidFill>
                  <a:schemeClr val="bg1"/>
                </a:solidFill>
              </a:rPr>
              <a:t>Active Fire Pixel Counts</a:t>
            </a:r>
            <a:endParaRPr lang="en-GB" sz="3200" dirty="0">
              <a:solidFill>
                <a:schemeClr val="bg1"/>
              </a:solidFill>
            </a:endParaRPr>
          </a:p>
        </p:txBody>
      </p:sp>
      <p:sp>
        <p:nvSpPr>
          <p:cNvPr id="9" name="TextBox 8"/>
          <p:cNvSpPr txBox="1"/>
          <p:nvPr/>
        </p:nvSpPr>
        <p:spPr>
          <a:xfrm>
            <a:off x="6228184" y="2636912"/>
            <a:ext cx="2736304" cy="1815882"/>
          </a:xfrm>
          <a:prstGeom prst="rect">
            <a:avLst/>
          </a:prstGeom>
          <a:noFill/>
        </p:spPr>
        <p:txBody>
          <a:bodyPr wrap="square" rtlCol="0">
            <a:spAutoFit/>
          </a:bodyPr>
          <a:lstStyle/>
          <a:p>
            <a:r>
              <a:rPr lang="en-GB" sz="2800" dirty="0" smtClean="0">
                <a:solidFill>
                  <a:srgbClr val="FF0000"/>
                </a:solidFill>
              </a:rPr>
              <a:t>FRP-PIXEL : 1249</a:t>
            </a:r>
          </a:p>
          <a:p>
            <a:r>
              <a:rPr lang="en-GB" sz="2800" dirty="0" smtClean="0">
                <a:solidFill>
                  <a:srgbClr val="00B050"/>
                </a:solidFill>
              </a:rPr>
              <a:t>WFABBA   :   686 </a:t>
            </a:r>
          </a:p>
          <a:p>
            <a:r>
              <a:rPr lang="en-GB" sz="2800" dirty="0" smtClean="0">
                <a:solidFill>
                  <a:srgbClr val="FFFF00"/>
                </a:solidFill>
              </a:rPr>
              <a:t>FDeM        :   346</a:t>
            </a:r>
          </a:p>
          <a:p>
            <a:r>
              <a:rPr lang="en-GB" sz="2800" dirty="0" smtClean="0">
                <a:solidFill>
                  <a:srgbClr val="00B0F0"/>
                </a:solidFill>
              </a:rPr>
              <a:t>FIR             </a:t>
            </a:r>
            <a:r>
              <a:rPr lang="en-GB" sz="1200" dirty="0" smtClean="0">
                <a:solidFill>
                  <a:srgbClr val="00B0F0"/>
                </a:solidFill>
              </a:rPr>
              <a:t> </a:t>
            </a:r>
            <a:r>
              <a:rPr lang="en-GB" sz="2800" dirty="0" smtClean="0">
                <a:solidFill>
                  <a:srgbClr val="00B0F0"/>
                </a:solidFill>
              </a:rPr>
              <a:t>:   312  </a:t>
            </a:r>
            <a:endParaRPr lang="en-GB" sz="2800" dirty="0">
              <a:solidFill>
                <a:srgbClr val="00B0F0"/>
              </a:solidFill>
            </a:endParaRPr>
          </a:p>
        </p:txBody>
      </p:sp>
      <p:sp>
        <p:nvSpPr>
          <p:cNvPr id="10" name="TextBox 9"/>
          <p:cNvSpPr txBox="1"/>
          <p:nvPr/>
        </p:nvSpPr>
        <p:spPr>
          <a:xfrm>
            <a:off x="1619672" y="1340768"/>
            <a:ext cx="1360309" cy="461665"/>
          </a:xfrm>
          <a:prstGeom prst="rect">
            <a:avLst/>
          </a:prstGeom>
          <a:solidFill>
            <a:schemeClr val="tx1">
              <a:alpha val="77000"/>
            </a:schemeClr>
          </a:solidFill>
        </p:spPr>
        <p:txBody>
          <a:bodyPr wrap="none" rtlCol="0">
            <a:spAutoFit/>
          </a:bodyPr>
          <a:lstStyle/>
          <a:p>
            <a:r>
              <a:rPr lang="en-GB" sz="2400" b="1" dirty="0" smtClean="0">
                <a:solidFill>
                  <a:srgbClr val="FF0000"/>
                </a:solidFill>
              </a:rPr>
              <a:t>FRP-Pixel</a:t>
            </a:r>
            <a:endParaRPr lang="en-GB" sz="2400" b="1" dirty="0">
              <a:solidFill>
                <a:srgbClr val="FF0000"/>
              </a:solidFill>
            </a:endParaRPr>
          </a:p>
        </p:txBody>
      </p:sp>
      <p:sp>
        <p:nvSpPr>
          <p:cNvPr id="11" name="TextBox 10"/>
          <p:cNvSpPr txBox="1"/>
          <p:nvPr/>
        </p:nvSpPr>
        <p:spPr>
          <a:xfrm>
            <a:off x="4499992" y="1340768"/>
            <a:ext cx="1326004" cy="461665"/>
          </a:xfrm>
          <a:prstGeom prst="rect">
            <a:avLst/>
          </a:prstGeom>
          <a:solidFill>
            <a:schemeClr val="tx1">
              <a:alpha val="77000"/>
            </a:schemeClr>
          </a:solidFill>
        </p:spPr>
        <p:txBody>
          <a:bodyPr wrap="none" rtlCol="0">
            <a:spAutoFit/>
          </a:bodyPr>
          <a:lstStyle/>
          <a:p>
            <a:r>
              <a:rPr lang="en-GB" sz="2400" b="1" dirty="0" smtClean="0">
                <a:solidFill>
                  <a:srgbClr val="00B050"/>
                </a:solidFill>
              </a:rPr>
              <a:t>WFABBA</a:t>
            </a:r>
            <a:endParaRPr lang="en-GB" sz="2400" b="1" dirty="0">
              <a:solidFill>
                <a:srgbClr val="00B050"/>
              </a:solidFill>
            </a:endParaRPr>
          </a:p>
        </p:txBody>
      </p:sp>
      <p:sp>
        <p:nvSpPr>
          <p:cNvPr id="12" name="TextBox 11"/>
          <p:cNvSpPr txBox="1"/>
          <p:nvPr/>
        </p:nvSpPr>
        <p:spPr>
          <a:xfrm>
            <a:off x="2051720" y="4018712"/>
            <a:ext cx="944489" cy="461665"/>
          </a:xfrm>
          <a:prstGeom prst="rect">
            <a:avLst/>
          </a:prstGeom>
          <a:solidFill>
            <a:schemeClr val="tx1">
              <a:alpha val="77000"/>
            </a:schemeClr>
          </a:solidFill>
        </p:spPr>
        <p:txBody>
          <a:bodyPr wrap="none" rtlCol="0">
            <a:spAutoFit/>
          </a:bodyPr>
          <a:lstStyle/>
          <a:p>
            <a:r>
              <a:rPr lang="en-GB" sz="2400" b="1" dirty="0" smtClean="0">
                <a:solidFill>
                  <a:srgbClr val="FFFF00"/>
                </a:solidFill>
              </a:rPr>
              <a:t>FDeM</a:t>
            </a:r>
            <a:endParaRPr lang="en-GB" sz="2400" b="1" dirty="0">
              <a:solidFill>
                <a:srgbClr val="FFFF00"/>
              </a:solidFill>
            </a:endParaRPr>
          </a:p>
        </p:txBody>
      </p:sp>
      <p:sp>
        <p:nvSpPr>
          <p:cNvPr id="13" name="TextBox 12"/>
          <p:cNvSpPr txBox="1"/>
          <p:nvPr/>
        </p:nvSpPr>
        <p:spPr>
          <a:xfrm>
            <a:off x="5220072" y="4005064"/>
            <a:ext cx="580608" cy="461665"/>
          </a:xfrm>
          <a:prstGeom prst="rect">
            <a:avLst/>
          </a:prstGeom>
          <a:solidFill>
            <a:schemeClr val="tx1">
              <a:alpha val="77000"/>
            </a:schemeClr>
          </a:solidFill>
        </p:spPr>
        <p:txBody>
          <a:bodyPr wrap="none" rtlCol="0">
            <a:spAutoFit/>
          </a:bodyPr>
          <a:lstStyle/>
          <a:p>
            <a:r>
              <a:rPr lang="en-GB" sz="2400" b="1" dirty="0" smtClean="0">
                <a:solidFill>
                  <a:srgbClr val="00B0F0"/>
                </a:solidFill>
              </a:rPr>
              <a:t>FIR</a:t>
            </a:r>
            <a:endParaRPr lang="en-GB" sz="2400" b="1" dirty="0">
              <a:solidFill>
                <a:srgbClr val="00B0F0"/>
              </a:solidFill>
            </a:endParaRPr>
          </a:p>
        </p:txBody>
      </p:sp>
      <p:sp>
        <p:nvSpPr>
          <p:cNvPr id="14" name="Rectangle 13"/>
          <p:cNvSpPr/>
          <p:nvPr/>
        </p:nvSpPr>
        <p:spPr>
          <a:xfrm>
            <a:off x="6268276" y="6093296"/>
            <a:ext cx="2536207" cy="523220"/>
          </a:xfrm>
          <a:prstGeom prst="rect">
            <a:avLst/>
          </a:prstGeom>
        </p:spPr>
        <p:txBody>
          <a:bodyPr wrap="none">
            <a:spAutoFit/>
          </a:bodyPr>
          <a:lstStyle/>
          <a:p>
            <a:r>
              <a:rPr lang="en-GB" sz="2800" i="1" dirty="0" smtClean="0">
                <a:solidFill>
                  <a:prstClr val="white"/>
                </a:solidFill>
              </a:rPr>
              <a:t>All @ 13:15 UTC</a:t>
            </a:r>
            <a:endParaRPr lang="en-GB" sz="2800" i="1" dirty="0"/>
          </a:p>
        </p:txBody>
      </p:sp>
    </p:spTree>
    <p:extLst>
      <p:ext uri="{BB962C8B-B14F-4D97-AF65-F5344CB8AC3E}">
        <p14:creationId xmlns:p14="http://schemas.microsoft.com/office/powerpoint/2010/main" val="15954211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92696"/>
            <a:ext cx="7704856" cy="767045"/>
          </a:xfrm>
        </p:spPr>
        <p:txBody>
          <a:bodyPr vert="horz" lIns="91440" tIns="45720" rIns="91440" bIns="45720" rtlCol="0" anchor="ctr">
            <a:normAutofit fontScale="90000"/>
          </a:bodyPr>
          <a:lstStyle/>
          <a:p>
            <a:r>
              <a:rPr lang="en-US" sz="3600" dirty="0">
                <a:solidFill>
                  <a:srgbClr val="FFFF00"/>
                </a:solidFill>
              </a:rPr>
              <a:t>Active Fire Detection Performance :</a:t>
            </a:r>
            <a:br>
              <a:rPr lang="en-US" sz="3600" dirty="0">
                <a:solidFill>
                  <a:srgbClr val="FFFF00"/>
                </a:solidFill>
              </a:rPr>
            </a:br>
            <a:r>
              <a:rPr lang="en-US" sz="3600" dirty="0">
                <a:solidFill>
                  <a:srgbClr val="FFFF00"/>
                </a:solidFill>
              </a:rPr>
              <a:t>SEVIRI Fire Products vs. MODIS</a:t>
            </a:r>
            <a:br>
              <a:rPr lang="en-US" sz="3600" dirty="0">
                <a:solidFill>
                  <a:srgbClr val="FFFF00"/>
                </a:solidFill>
              </a:rPr>
            </a:br>
            <a:r>
              <a:rPr lang="en-GB" sz="3600" dirty="0">
                <a:solidFill>
                  <a:srgbClr val="FFFF00"/>
                </a:solidFill>
              </a:rPr>
              <a:t/>
            </a:r>
            <a:br>
              <a:rPr lang="en-GB" sz="3600" dirty="0">
                <a:solidFill>
                  <a:srgbClr val="FFFF00"/>
                </a:solidFill>
              </a:rPr>
            </a:br>
            <a:endParaRPr lang="en-US" sz="3600" dirty="0">
              <a:solidFill>
                <a:srgbClr val="FFFF00"/>
              </a:solidFill>
            </a:endParaRPr>
          </a:p>
        </p:txBody>
      </p:sp>
      <p:graphicFrame>
        <p:nvGraphicFramePr>
          <p:cNvPr id="4" name="Chart 3"/>
          <p:cNvGraphicFramePr>
            <a:graphicFrameLocks/>
          </p:cNvGraphicFramePr>
          <p:nvPr>
            <p:extLst>
              <p:ext uri="{D42A27DB-BD31-4B8C-83A1-F6EECF244321}">
                <p14:modId xmlns:p14="http://schemas.microsoft.com/office/powerpoint/2010/main" val="3152322541"/>
              </p:ext>
            </p:extLst>
          </p:nvPr>
        </p:nvGraphicFramePr>
        <p:xfrm>
          <a:off x="251520" y="1628800"/>
          <a:ext cx="7632848" cy="502948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43608" y="1052736"/>
            <a:ext cx="6472846" cy="584776"/>
          </a:xfrm>
          <a:prstGeom prst="rect">
            <a:avLst/>
          </a:prstGeom>
          <a:noFill/>
        </p:spPr>
        <p:txBody>
          <a:bodyPr wrap="none" rtlCol="0">
            <a:spAutoFit/>
          </a:bodyPr>
          <a:lstStyle/>
          <a:p>
            <a:r>
              <a:rPr lang="en-GB" sz="3200" dirty="0" smtClean="0">
                <a:solidFill>
                  <a:srgbClr val="FFFF00"/>
                </a:solidFill>
              </a:rPr>
              <a:t>1 Month Active Fire Error of Omission</a:t>
            </a:r>
            <a:endParaRPr lang="en-GB" sz="3200" dirty="0">
              <a:solidFill>
                <a:srgbClr val="FFFF00"/>
              </a:solidFill>
            </a:endParaRPr>
          </a:p>
        </p:txBody>
      </p:sp>
    </p:spTree>
    <p:extLst>
      <p:ext uri="{BB962C8B-B14F-4D97-AF65-F5344CB8AC3E}">
        <p14:creationId xmlns:p14="http://schemas.microsoft.com/office/powerpoint/2010/main" val="36295145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702089431"/>
              </p:ext>
            </p:extLst>
          </p:nvPr>
        </p:nvGraphicFramePr>
        <p:xfrm>
          <a:off x="0" y="1412776"/>
          <a:ext cx="8820472" cy="5256584"/>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251520" y="692696"/>
            <a:ext cx="7704856" cy="767045"/>
          </a:xfrm>
        </p:spPr>
        <p:txBody>
          <a:bodyPr vert="horz" lIns="91440" tIns="45720" rIns="91440" bIns="45720" rtlCol="0" anchor="ctr">
            <a:normAutofit fontScale="90000"/>
          </a:bodyPr>
          <a:lstStyle/>
          <a:p>
            <a:r>
              <a:rPr lang="en-US" sz="3600" dirty="0">
                <a:solidFill>
                  <a:srgbClr val="FFFF00"/>
                </a:solidFill>
              </a:rPr>
              <a:t>Active Fire Detection Performance :</a:t>
            </a:r>
            <a:br>
              <a:rPr lang="en-US" sz="3600" dirty="0">
                <a:solidFill>
                  <a:srgbClr val="FFFF00"/>
                </a:solidFill>
              </a:rPr>
            </a:br>
            <a:r>
              <a:rPr lang="en-US" sz="3600" dirty="0">
                <a:solidFill>
                  <a:srgbClr val="FFFF00"/>
                </a:solidFill>
              </a:rPr>
              <a:t>SEVIRI Fire Products vs. MODIS</a:t>
            </a:r>
            <a:br>
              <a:rPr lang="en-US" sz="3600" dirty="0">
                <a:solidFill>
                  <a:srgbClr val="FFFF00"/>
                </a:solidFill>
              </a:rPr>
            </a:br>
            <a:r>
              <a:rPr lang="en-GB" sz="3600" dirty="0">
                <a:solidFill>
                  <a:srgbClr val="FFFF00"/>
                </a:solidFill>
              </a:rPr>
              <a:t/>
            </a:r>
            <a:br>
              <a:rPr lang="en-GB" sz="3600" dirty="0">
                <a:solidFill>
                  <a:srgbClr val="FFFF00"/>
                </a:solidFill>
              </a:rPr>
            </a:br>
            <a:endParaRPr lang="en-US" sz="3600" dirty="0">
              <a:solidFill>
                <a:srgbClr val="FFFF00"/>
              </a:solidFill>
            </a:endParaRPr>
          </a:p>
        </p:txBody>
      </p:sp>
      <p:sp>
        <p:nvSpPr>
          <p:cNvPr id="7" name="TextBox 6"/>
          <p:cNvSpPr txBox="1"/>
          <p:nvPr/>
        </p:nvSpPr>
        <p:spPr>
          <a:xfrm>
            <a:off x="899592" y="980728"/>
            <a:ext cx="6964166" cy="584776"/>
          </a:xfrm>
          <a:prstGeom prst="rect">
            <a:avLst/>
          </a:prstGeom>
          <a:noFill/>
        </p:spPr>
        <p:txBody>
          <a:bodyPr wrap="none" rtlCol="0">
            <a:spAutoFit/>
          </a:bodyPr>
          <a:lstStyle/>
          <a:p>
            <a:r>
              <a:rPr lang="en-GB" sz="3200" dirty="0" smtClean="0">
                <a:solidFill>
                  <a:srgbClr val="FFFF00"/>
                </a:solidFill>
              </a:rPr>
              <a:t>1 Month Active Fire Error of Commission</a:t>
            </a:r>
            <a:endParaRPr lang="en-GB" sz="3200" dirty="0">
              <a:solidFill>
                <a:srgbClr val="FFFF00"/>
              </a:solidFill>
            </a:endParaRPr>
          </a:p>
        </p:txBody>
      </p:sp>
    </p:spTree>
    <p:extLst>
      <p:ext uri="{BB962C8B-B14F-4D97-AF65-F5344CB8AC3E}">
        <p14:creationId xmlns:p14="http://schemas.microsoft.com/office/powerpoint/2010/main" val="18985123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solidFill>
                  <a:srgbClr val="FFFF00"/>
                </a:solidFill>
              </a:rPr>
              <a:t>Summery</a:t>
            </a:r>
          </a:p>
        </p:txBody>
      </p:sp>
      <p:sp>
        <p:nvSpPr>
          <p:cNvPr id="3" name="Title 1"/>
          <p:cNvSpPr txBox="1">
            <a:spLocks/>
          </p:cNvSpPr>
          <p:nvPr/>
        </p:nvSpPr>
        <p:spPr>
          <a:xfrm>
            <a:off x="152400" y="1654696"/>
            <a:ext cx="8668072" cy="32144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0066FF"/>
                </a:solidFill>
                <a:latin typeface="+mj-lt"/>
                <a:ea typeface="+mj-ea"/>
                <a:cs typeface="+mj-cs"/>
              </a:defRPr>
            </a:lvl1pPr>
          </a:lstStyle>
          <a:p>
            <a:pPr marL="571500" indent="-571500" algn="l">
              <a:buFont typeface="Wingdings" charset="2"/>
              <a:buChar char="Ø"/>
            </a:pPr>
            <a:r>
              <a:rPr lang="en-US" sz="3600" dirty="0" smtClean="0">
                <a:solidFill>
                  <a:srgbClr val="FFFF00"/>
                </a:solidFill>
              </a:rPr>
              <a:t>FRP agree well between MODIS and SEVIRI on ‘per fire’ basis;</a:t>
            </a:r>
          </a:p>
          <a:p>
            <a:pPr marL="571500" indent="-571500" algn="l">
              <a:buFont typeface="Wingdings" charset="2"/>
              <a:buChar char="Ø"/>
            </a:pPr>
            <a:r>
              <a:rPr lang="en-US" sz="3600" dirty="0" smtClean="0">
                <a:solidFill>
                  <a:srgbClr val="FFFF00"/>
                </a:solidFill>
              </a:rPr>
              <a:t>FRP-PIXEL is very sensitive detect much more fire than other fires product on SEVIRI;</a:t>
            </a:r>
          </a:p>
          <a:p>
            <a:pPr marL="571500" indent="-571500" algn="l">
              <a:buFont typeface="Wingdings" charset="2"/>
              <a:buChar char="Ø"/>
            </a:pPr>
            <a:r>
              <a:rPr lang="en-US" sz="3600" dirty="0" smtClean="0">
                <a:solidFill>
                  <a:srgbClr val="FFFF00"/>
                </a:solidFill>
              </a:rPr>
              <a:t>FRP-PIXEL is the only product give FRP value.</a:t>
            </a:r>
          </a:p>
        </p:txBody>
      </p:sp>
    </p:spTree>
    <p:extLst>
      <p:ext uri="{BB962C8B-B14F-4D97-AF65-F5344CB8AC3E}">
        <p14:creationId xmlns:p14="http://schemas.microsoft.com/office/powerpoint/2010/main" val="3569631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LSALSA</a:t>
            </a:r>
            <a:endParaRPr lang="en-US" dirty="0"/>
          </a:p>
        </p:txBody>
      </p:sp>
      <p:sp>
        <p:nvSpPr>
          <p:cNvPr id="4" name="Title 1"/>
          <p:cNvSpPr txBox="1">
            <a:spLocks/>
          </p:cNvSpPr>
          <p:nvPr/>
        </p:nvSpPr>
        <p:spPr>
          <a:xfrm>
            <a:off x="395536" y="-387424"/>
            <a:ext cx="6912768" cy="191683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rgbClr val="FFFF00"/>
                </a:solidFill>
              </a:rPr>
              <a:t>August 2007 Greek Fires</a:t>
            </a:r>
            <a:r>
              <a:rPr lang="en-GB" dirty="0" smtClean="0">
                <a:solidFill>
                  <a:schemeClr val="bg1"/>
                </a:solidFill>
              </a:rPr>
              <a:t> </a:t>
            </a:r>
          </a:p>
          <a:p>
            <a:r>
              <a:rPr lang="en-GB" dirty="0" smtClean="0">
                <a:solidFill>
                  <a:srgbClr val="FFFF00"/>
                </a:solidFill>
              </a:rPr>
              <a:t>Fuel Consumption</a:t>
            </a:r>
            <a:endParaRPr lang="en-GB" dirty="0">
              <a:solidFill>
                <a:srgbClr val="FFFF00"/>
              </a:solidFill>
              <a:latin typeface="Lucida Sans Unicode" pitchFamily="34" charset="0"/>
              <a:ea typeface="Malgun Gothic" pitchFamily="34" charset="-127"/>
              <a:cs typeface="Lucida Sans Unicode" pitchFamily="34" charset="0"/>
            </a:endParaRPr>
          </a:p>
        </p:txBody>
      </p:sp>
      <p:pic>
        <p:nvPicPr>
          <p:cNvPr id="3" name="Picture 2" descr="Figure8a.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322766"/>
            <a:ext cx="7380312" cy="5535234"/>
          </a:xfrm>
          <a:prstGeom prst="rect">
            <a:avLst/>
          </a:prstGeom>
        </p:spPr>
      </p:pic>
    </p:spTree>
    <p:extLst>
      <p:ext uri="{BB962C8B-B14F-4D97-AF65-F5344CB8AC3E}">
        <p14:creationId xmlns:p14="http://schemas.microsoft.com/office/powerpoint/2010/main" val="33642909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6912768" cy="864096"/>
          </a:xfrm>
        </p:spPr>
        <p:txBody>
          <a:bodyPr vert="horz" lIns="91440" tIns="45720" rIns="91440" bIns="45720" rtlCol="0" anchor="ctr">
            <a:normAutofit fontScale="90000"/>
          </a:bodyPr>
          <a:lstStyle/>
          <a:p>
            <a:r>
              <a:rPr lang="en-GB" sz="3600" dirty="0">
                <a:solidFill>
                  <a:srgbClr val="FFFF00"/>
                </a:solidFill>
              </a:rPr>
              <a:t>August 2007 Greek Fires</a:t>
            </a:r>
            <a:br>
              <a:rPr lang="en-GB" sz="3600" dirty="0">
                <a:solidFill>
                  <a:srgbClr val="FFFF00"/>
                </a:solidFill>
              </a:rPr>
            </a:br>
            <a:r>
              <a:rPr lang="en-GB" sz="3600" dirty="0">
                <a:solidFill>
                  <a:srgbClr val="FFFF00"/>
                </a:solidFill>
              </a:rPr>
              <a:t> Aerosol Optical Depth</a:t>
            </a:r>
          </a:p>
        </p:txBody>
      </p:sp>
      <p:pic>
        <p:nvPicPr>
          <p:cNvPr id="7" name="Picture 3" descr="ombcfrp_200708260930"/>
          <p:cNvPicPr>
            <a:picLocks noChangeAspect="1" noChangeArrowheads="1"/>
          </p:cNvPicPr>
          <p:nvPr/>
        </p:nvPicPr>
        <p:blipFill>
          <a:blip r:embed="rId2" cstate="print"/>
          <a:srcRect t="4791"/>
          <a:stretch>
            <a:fillRect/>
          </a:stretch>
        </p:blipFill>
        <p:spPr bwMode="auto">
          <a:xfrm>
            <a:off x="5997318" y="2060848"/>
            <a:ext cx="2958960" cy="1845816"/>
          </a:xfrm>
          <a:prstGeom prst="rect">
            <a:avLst/>
          </a:prstGeom>
          <a:noFill/>
        </p:spPr>
      </p:pic>
      <p:pic>
        <p:nvPicPr>
          <p:cNvPr id="8" name="Picture 4" descr="visibleTerra4km200708260935"/>
          <p:cNvPicPr>
            <a:picLocks noChangeAspect="1" noChangeArrowheads="1"/>
          </p:cNvPicPr>
          <p:nvPr/>
        </p:nvPicPr>
        <p:blipFill>
          <a:blip r:embed="rId3" cstate="print"/>
          <a:srcRect b="55226"/>
          <a:stretch>
            <a:fillRect/>
          </a:stretch>
        </p:blipFill>
        <p:spPr bwMode="auto">
          <a:xfrm>
            <a:off x="6012160" y="4077072"/>
            <a:ext cx="2878832" cy="1253550"/>
          </a:xfrm>
          <a:prstGeom prst="rect">
            <a:avLst/>
          </a:prstGeom>
          <a:noFill/>
        </p:spPr>
      </p:pic>
      <p:sp>
        <p:nvSpPr>
          <p:cNvPr id="9" name="Text Box 6"/>
          <p:cNvSpPr txBox="1">
            <a:spLocks noChangeArrowheads="1"/>
          </p:cNvSpPr>
          <p:nvPr/>
        </p:nvSpPr>
        <p:spPr bwMode="auto">
          <a:xfrm>
            <a:off x="5974060" y="5310733"/>
            <a:ext cx="3096344" cy="366767"/>
          </a:xfrm>
          <a:prstGeom prst="rect">
            <a:avLst/>
          </a:prstGeom>
          <a:noFill/>
          <a:ln w="12700">
            <a:noFill/>
            <a:miter lim="800000"/>
            <a:headEnd/>
            <a:tailEnd/>
          </a:ln>
          <a:effectLst/>
        </p:spPr>
        <p:txBody>
          <a:bodyPr wrap="square" lIns="90487" tIns="44450" rIns="90487" bIns="44450">
            <a:spAutoFit/>
          </a:bodyPr>
          <a:lstStyle/>
          <a:p>
            <a:pPr>
              <a:buFont typeface="Wingdings" pitchFamily="2" charset="2"/>
              <a:buNone/>
            </a:pPr>
            <a:r>
              <a:rPr lang="en-GB" b="0" i="1" dirty="0">
                <a:solidFill>
                  <a:schemeClr val="bg1"/>
                </a:solidFill>
                <a:effectLst/>
              </a:rPr>
              <a:t>MODIS </a:t>
            </a:r>
            <a:r>
              <a:rPr lang="en-GB" b="0" i="1" dirty="0" smtClean="0">
                <a:solidFill>
                  <a:schemeClr val="bg1"/>
                </a:solidFill>
                <a:effectLst/>
              </a:rPr>
              <a:t> - 26</a:t>
            </a:r>
            <a:r>
              <a:rPr lang="en-GB" b="0" i="1" baseline="30000" dirty="0" smtClean="0">
                <a:solidFill>
                  <a:schemeClr val="bg1"/>
                </a:solidFill>
                <a:effectLst/>
              </a:rPr>
              <a:t>th</a:t>
            </a:r>
            <a:r>
              <a:rPr lang="en-GB" b="0" i="1" dirty="0" smtClean="0">
                <a:solidFill>
                  <a:schemeClr val="bg1"/>
                </a:solidFill>
                <a:effectLst/>
              </a:rPr>
              <a:t> Aug (09:35 UTC)</a:t>
            </a:r>
            <a:endParaRPr lang="en-GB" b="0" i="1" dirty="0">
              <a:solidFill>
                <a:schemeClr val="bg1"/>
              </a:solidFill>
              <a:effectLst/>
            </a:endParaRPr>
          </a:p>
        </p:txBody>
      </p:sp>
      <p:sp>
        <p:nvSpPr>
          <p:cNvPr id="10" name="Text Box 6"/>
          <p:cNvSpPr txBox="1">
            <a:spLocks noChangeArrowheads="1"/>
          </p:cNvSpPr>
          <p:nvPr/>
        </p:nvSpPr>
        <p:spPr bwMode="auto">
          <a:xfrm>
            <a:off x="6477000" y="3810000"/>
            <a:ext cx="2438400" cy="366767"/>
          </a:xfrm>
          <a:prstGeom prst="rect">
            <a:avLst/>
          </a:prstGeom>
          <a:noFill/>
          <a:ln w="12700">
            <a:noFill/>
            <a:miter lim="800000"/>
            <a:headEnd/>
            <a:tailEnd/>
          </a:ln>
          <a:effectLst/>
        </p:spPr>
        <p:txBody>
          <a:bodyPr wrap="square" lIns="90487" tIns="44450" rIns="90487" bIns="44450">
            <a:spAutoFit/>
          </a:bodyPr>
          <a:lstStyle/>
          <a:p>
            <a:pPr>
              <a:buFont typeface="Wingdings" pitchFamily="2" charset="2"/>
              <a:buNone/>
            </a:pPr>
            <a:r>
              <a:rPr lang="en-GB" b="0" i="1" dirty="0" smtClean="0">
                <a:effectLst/>
              </a:rPr>
              <a:t>Modelled Plume AOD</a:t>
            </a:r>
            <a:endParaRPr lang="en-GB" b="0" i="1" dirty="0">
              <a:effectLst/>
            </a:endParaRPr>
          </a:p>
        </p:txBody>
      </p:sp>
      <p:grpSp>
        <p:nvGrpSpPr>
          <p:cNvPr id="16" name="Group 15"/>
          <p:cNvGrpSpPr/>
          <p:nvPr/>
        </p:nvGrpSpPr>
        <p:grpSpPr>
          <a:xfrm>
            <a:off x="-612576" y="1196752"/>
            <a:ext cx="6516216" cy="5112568"/>
            <a:chOff x="0" y="1196752"/>
            <a:chExt cx="6516216" cy="5112568"/>
          </a:xfrm>
        </p:grpSpPr>
        <p:pic>
          <p:nvPicPr>
            <p:cNvPr id="4" name="Picture 2" descr="titlefigure"/>
            <p:cNvPicPr>
              <a:picLocks noChangeAspect="1" noChangeArrowheads="1" noCrop="1"/>
            </p:cNvPicPr>
            <p:nvPr/>
          </p:nvPicPr>
          <p:blipFill>
            <a:blip r:embed="rId4" cstate="print"/>
            <a:srcRect/>
            <a:stretch>
              <a:fillRect/>
            </a:stretch>
          </p:blipFill>
          <p:spPr bwMode="auto">
            <a:xfrm>
              <a:off x="179512" y="1412776"/>
              <a:ext cx="5992569" cy="4239535"/>
            </a:xfrm>
            <a:prstGeom prst="rect">
              <a:avLst/>
            </a:prstGeom>
            <a:noFill/>
            <a:ln w="9525">
              <a:noFill/>
              <a:miter lim="800000"/>
              <a:headEnd/>
              <a:tailEnd/>
            </a:ln>
          </p:spPr>
        </p:pic>
        <p:sp>
          <p:nvSpPr>
            <p:cNvPr id="11" name="Rectangle 10"/>
            <p:cNvSpPr/>
            <p:nvPr/>
          </p:nvSpPr>
          <p:spPr>
            <a:xfrm>
              <a:off x="0" y="1196752"/>
              <a:ext cx="6516216" cy="936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0" y="5373216"/>
              <a:ext cx="6516216" cy="936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5400000">
              <a:off x="-1535918" y="3392996"/>
              <a:ext cx="3888432"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rot="5400000">
              <a:off x="4247964" y="3320988"/>
              <a:ext cx="3888432"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p:cNvSpPr/>
          <p:nvPr/>
        </p:nvSpPr>
        <p:spPr>
          <a:xfrm rot="5400000">
            <a:off x="4669160" y="3979912"/>
            <a:ext cx="187220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Aerosol Optical Depth (Modelled)</a:t>
            </a:r>
            <a:endParaRPr lang="en-GB" dirty="0"/>
          </a:p>
        </p:txBody>
      </p:sp>
      <p:sp>
        <p:nvSpPr>
          <p:cNvPr id="17" name="Rectangle 16"/>
          <p:cNvSpPr/>
          <p:nvPr/>
        </p:nvSpPr>
        <p:spPr>
          <a:xfrm rot="5400000">
            <a:off x="4678685" y="2308870"/>
            <a:ext cx="187220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SEVIRI FRP (Observed)</a:t>
            </a:r>
            <a:endParaRPr lang="en-GB" dirty="0"/>
          </a:p>
        </p:txBody>
      </p:sp>
      <p:sp>
        <p:nvSpPr>
          <p:cNvPr id="5" name="Text Box 5"/>
          <p:cNvSpPr txBox="1">
            <a:spLocks noChangeArrowheads="1"/>
          </p:cNvSpPr>
          <p:nvPr/>
        </p:nvSpPr>
        <p:spPr bwMode="auto">
          <a:xfrm>
            <a:off x="0" y="5932437"/>
            <a:ext cx="9324528" cy="1384995"/>
          </a:xfrm>
          <a:prstGeom prst="rect">
            <a:avLst/>
          </a:prstGeom>
          <a:noFill/>
          <a:ln w="9525">
            <a:noFill/>
            <a:miter lim="800000"/>
            <a:headEnd/>
            <a:tailEnd/>
          </a:ln>
        </p:spPr>
        <p:txBody>
          <a:bodyPr wrap="square">
            <a:spAutoFit/>
          </a:bodyPr>
          <a:lstStyle/>
          <a:p>
            <a:pPr algn="ctr"/>
            <a:r>
              <a:rPr lang="en-US" sz="2800" b="1" dirty="0" smtClean="0">
                <a:solidFill>
                  <a:schemeClr val="bg1"/>
                </a:solidFill>
                <a:latin typeface="Calibri" pitchFamily="34" charset="0"/>
              </a:rPr>
              <a:t>Modeling performed under EU MACC Project </a:t>
            </a:r>
          </a:p>
          <a:p>
            <a:pPr algn="ctr"/>
            <a:r>
              <a:rPr lang="en-US" sz="2800" b="1" dirty="0" smtClean="0">
                <a:solidFill>
                  <a:schemeClr val="bg1"/>
                </a:solidFill>
                <a:latin typeface="Calibri" pitchFamily="34" charset="0"/>
              </a:rPr>
              <a:t>Courtesy by </a:t>
            </a:r>
            <a:r>
              <a:rPr lang="en-GB" sz="2800" dirty="0" err="1" smtClean="0">
                <a:solidFill>
                  <a:schemeClr val="bg1"/>
                </a:solidFill>
              </a:rPr>
              <a:t>Morcrette</a:t>
            </a:r>
            <a:r>
              <a:rPr lang="en-GB" sz="2800" dirty="0">
                <a:solidFill>
                  <a:schemeClr val="bg1"/>
                </a:solidFill>
              </a:rPr>
              <a:t>, </a:t>
            </a:r>
            <a:r>
              <a:rPr lang="en-GB" sz="2800" dirty="0" smtClean="0">
                <a:solidFill>
                  <a:schemeClr val="bg1"/>
                </a:solidFill>
              </a:rPr>
              <a:t>J.</a:t>
            </a:r>
            <a:r>
              <a:rPr lang="en-GB" sz="2800" dirty="0">
                <a:solidFill>
                  <a:schemeClr val="bg1"/>
                </a:solidFill>
              </a:rPr>
              <a:t>, Jones, </a:t>
            </a:r>
            <a:r>
              <a:rPr lang="en-GB" sz="2800" dirty="0" smtClean="0">
                <a:solidFill>
                  <a:schemeClr val="bg1"/>
                </a:solidFill>
              </a:rPr>
              <a:t>L,  </a:t>
            </a:r>
            <a:r>
              <a:rPr lang="en-GB" sz="2800" dirty="0">
                <a:solidFill>
                  <a:schemeClr val="bg1"/>
                </a:solidFill>
              </a:rPr>
              <a:t>Benedetti, </a:t>
            </a:r>
            <a:r>
              <a:rPr lang="en-GB" sz="2800" dirty="0" smtClean="0">
                <a:solidFill>
                  <a:schemeClr val="bg1"/>
                </a:solidFill>
              </a:rPr>
              <a:t>A.</a:t>
            </a:r>
            <a:r>
              <a:rPr lang="en-GB" sz="2800" baseline="30000" dirty="0" smtClean="0">
                <a:solidFill>
                  <a:schemeClr val="bg1"/>
                </a:solidFill>
              </a:rPr>
              <a:t> </a:t>
            </a:r>
            <a:r>
              <a:rPr lang="en-GB" sz="2800" dirty="0" smtClean="0">
                <a:solidFill>
                  <a:schemeClr val="bg1"/>
                </a:solidFill>
              </a:rPr>
              <a:t>and </a:t>
            </a:r>
            <a:r>
              <a:rPr lang="en-GB" sz="2800" dirty="0">
                <a:solidFill>
                  <a:schemeClr val="bg1"/>
                </a:solidFill>
              </a:rPr>
              <a:t>Kaiser, </a:t>
            </a:r>
            <a:r>
              <a:rPr lang="en-GB" sz="2800" dirty="0" smtClean="0">
                <a:solidFill>
                  <a:schemeClr val="bg1"/>
                </a:solidFill>
              </a:rPr>
              <a:t>J</a:t>
            </a:r>
            <a:endParaRPr lang="en-GB" sz="2800" dirty="0">
              <a:solidFill>
                <a:schemeClr val="bg1"/>
              </a:solidFill>
            </a:endParaRPr>
          </a:p>
          <a:p>
            <a:pPr algn="ctr"/>
            <a:endParaRPr lang="en-US" sz="2800" b="1" dirty="0">
              <a:solidFill>
                <a:schemeClr val="bg1"/>
              </a:solidFill>
              <a:latin typeface="Calibri"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co_bb_l0"/>
          <p:cNvPicPr>
            <a:picLocks noChangeAspect="1" noChangeArrowheads="1" noCrop="1"/>
          </p:cNvPicPr>
          <p:nvPr/>
        </p:nvPicPr>
        <p:blipFill>
          <a:blip r:embed="rId3" cstate="print"/>
          <a:srcRect/>
          <a:stretch>
            <a:fillRect/>
          </a:stretch>
        </p:blipFill>
        <p:spPr bwMode="auto">
          <a:xfrm>
            <a:off x="0" y="3962400"/>
            <a:ext cx="4571374" cy="2362200"/>
          </a:xfrm>
          <a:prstGeom prst="rect">
            <a:avLst/>
          </a:prstGeom>
          <a:noFill/>
          <a:ln w="9525">
            <a:noFill/>
            <a:miter lim="800000"/>
            <a:headEnd/>
            <a:tailEnd/>
          </a:ln>
        </p:spPr>
      </p:pic>
      <p:sp>
        <p:nvSpPr>
          <p:cNvPr id="3074" name="Title 1"/>
          <p:cNvSpPr>
            <a:spLocks noGrp="1"/>
          </p:cNvSpPr>
          <p:nvPr>
            <p:ph type="title" idx="4294967295"/>
          </p:nvPr>
        </p:nvSpPr>
        <p:spPr>
          <a:xfrm>
            <a:off x="-76200" y="76200"/>
            <a:ext cx="9144000" cy="796925"/>
          </a:xfrm>
        </p:spPr>
        <p:txBody>
          <a:bodyPr vert="horz" lIns="91440" tIns="45720" rIns="91440" bIns="45720" rtlCol="0" anchor="ctr">
            <a:normAutofit fontScale="97500"/>
          </a:bodyPr>
          <a:lstStyle/>
          <a:p>
            <a:r>
              <a:rPr lang="en-US" sz="3600" dirty="0" smtClean="0">
                <a:solidFill>
                  <a:srgbClr val="FFFF00"/>
                </a:solidFill>
              </a:rPr>
              <a:t>Global Fire Assimilation System (GFAS)</a:t>
            </a:r>
            <a:endParaRPr lang="en-US" sz="3600" dirty="0">
              <a:solidFill>
                <a:srgbClr val="FFFF00"/>
              </a:solidFill>
            </a:endParaRPr>
          </a:p>
        </p:txBody>
      </p:sp>
      <p:pic>
        <p:nvPicPr>
          <p:cNvPr id="3075" name="Picture 4"/>
          <p:cNvPicPr>
            <a:picLocks noChangeAspect="1"/>
          </p:cNvPicPr>
          <p:nvPr/>
        </p:nvPicPr>
        <p:blipFill>
          <a:blip r:embed="rId4" cstate="print"/>
          <a:srcRect/>
          <a:stretch>
            <a:fillRect/>
          </a:stretch>
        </p:blipFill>
        <p:spPr bwMode="auto">
          <a:xfrm>
            <a:off x="142875" y="1071563"/>
            <a:ext cx="3763963" cy="2841625"/>
          </a:xfrm>
          <a:prstGeom prst="rect">
            <a:avLst/>
          </a:prstGeom>
          <a:noFill/>
          <a:ln w="9525">
            <a:noFill/>
            <a:miter lim="800000"/>
            <a:headEnd/>
            <a:tailEnd/>
          </a:ln>
        </p:spPr>
      </p:pic>
      <p:pic>
        <p:nvPicPr>
          <p:cNvPr id="3076" name="Picture 6"/>
          <p:cNvPicPr>
            <a:picLocks noChangeAspect="1" noChangeArrowheads="1"/>
          </p:cNvPicPr>
          <p:nvPr/>
        </p:nvPicPr>
        <p:blipFill>
          <a:blip r:embed="rId5" cstate="print"/>
          <a:srcRect/>
          <a:stretch>
            <a:fillRect/>
          </a:stretch>
        </p:blipFill>
        <p:spPr bwMode="auto">
          <a:xfrm>
            <a:off x="0" y="0"/>
            <a:ext cx="809625" cy="766763"/>
          </a:xfrm>
          <a:prstGeom prst="rect">
            <a:avLst/>
          </a:prstGeom>
          <a:noFill/>
          <a:ln w="9525">
            <a:noFill/>
            <a:miter lim="800000"/>
            <a:headEnd/>
            <a:tailEnd/>
          </a:ln>
        </p:spPr>
      </p:pic>
      <p:sp>
        <p:nvSpPr>
          <p:cNvPr id="10" name="Right Arrow 9"/>
          <p:cNvSpPr/>
          <p:nvPr/>
        </p:nvSpPr>
        <p:spPr>
          <a:xfrm rot="1688220">
            <a:off x="3511119" y="3224268"/>
            <a:ext cx="1299934" cy="6740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9" name="Rectangle 10"/>
          <p:cNvSpPr>
            <a:spLocks noChangeArrowheads="1"/>
          </p:cNvSpPr>
          <p:nvPr/>
        </p:nvSpPr>
        <p:spPr bwMode="auto">
          <a:xfrm>
            <a:off x="4191000" y="1219200"/>
            <a:ext cx="4953000" cy="707886"/>
          </a:xfrm>
          <a:prstGeom prst="rect">
            <a:avLst/>
          </a:prstGeom>
          <a:noFill/>
          <a:ln w="9525">
            <a:noFill/>
            <a:miter lim="800000"/>
            <a:headEnd/>
            <a:tailEnd/>
          </a:ln>
        </p:spPr>
        <p:txBody>
          <a:bodyPr wrap="square">
            <a:spAutoFit/>
          </a:bodyPr>
          <a:lstStyle/>
          <a:p>
            <a:r>
              <a:rPr lang="en-US" sz="2000" dirty="0" smtClean="0">
                <a:solidFill>
                  <a:srgbClr val="FFFFFF"/>
                </a:solidFill>
                <a:latin typeface="Calibri" pitchFamily="34" charset="0"/>
              </a:rPr>
              <a:t>Operational deployment of FRP product via EUMETSAT LSA SAF</a:t>
            </a:r>
            <a:r>
              <a:rPr lang="en-US" sz="1600" dirty="0" smtClean="0">
                <a:solidFill>
                  <a:srgbClr val="FFFFFF"/>
                </a:solidFill>
                <a:latin typeface="Calibri" pitchFamily="34" charset="0"/>
              </a:rPr>
              <a:t>: </a:t>
            </a:r>
            <a:r>
              <a:rPr lang="en-US" sz="1600" dirty="0" smtClean="0">
                <a:solidFill>
                  <a:srgbClr val="FFFFFF"/>
                </a:solidFill>
                <a:latin typeface="Calibri" pitchFamily="34" charset="0"/>
                <a:hlinkClick r:id="rId6"/>
              </a:rPr>
              <a:t>http</a:t>
            </a:r>
            <a:r>
              <a:rPr lang="en-US" sz="1600" dirty="0">
                <a:solidFill>
                  <a:srgbClr val="FFFFFF"/>
                </a:solidFill>
                <a:latin typeface="Calibri" pitchFamily="34" charset="0"/>
                <a:hlinkClick r:id="rId6"/>
              </a:rPr>
              <a:t>://landsaf.meteo.pt/</a:t>
            </a:r>
            <a:r>
              <a:rPr lang="en-US" sz="1600" dirty="0">
                <a:solidFill>
                  <a:srgbClr val="FFFFFF"/>
                </a:solidFill>
                <a:latin typeface="Calibri" pitchFamily="34" charset="0"/>
              </a:rPr>
              <a:t> </a:t>
            </a:r>
            <a:endParaRPr lang="en-US" sz="1600" dirty="0">
              <a:solidFill>
                <a:srgbClr val="FFFFFF"/>
              </a:solidFill>
            </a:endParaRPr>
          </a:p>
        </p:txBody>
      </p:sp>
      <p:sp>
        <p:nvSpPr>
          <p:cNvPr id="3080" name="Rectangle 11"/>
          <p:cNvSpPr>
            <a:spLocks noChangeArrowheads="1"/>
          </p:cNvSpPr>
          <p:nvPr/>
        </p:nvSpPr>
        <p:spPr bwMode="auto">
          <a:xfrm>
            <a:off x="4191000" y="2057400"/>
            <a:ext cx="4876800" cy="1323439"/>
          </a:xfrm>
          <a:prstGeom prst="rect">
            <a:avLst/>
          </a:prstGeom>
          <a:noFill/>
          <a:ln w="9525">
            <a:noFill/>
            <a:miter lim="800000"/>
            <a:headEnd/>
            <a:tailEnd/>
          </a:ln>
        </p:spPr>
        <p:txBody>
          <a:bodyPr wrap="square">
            <a:spAutoFit/>
          </a:bodyPr>
          <a:lstStyle/>
          <a:p>
            <a:r>
              <a:rPr lang="en-US" sz="2000" dirty="0" smtClean="0">
                <a:solidFill>
                  <a:srgbClr val="FFFFFF"/>
                </a:solidFill>
                <a:latin typeface="Calibri" pitchFamily="34" charset="0"/>
              </a:rPr>
              <a:t>Combined </a:t>
            </a:r>
            <a:r>
              <a:rPr lang="en-US" sz="2000" dirty="0">
                <a:solidFill>
                  <a:srgbClr val="FFFFFF"/>
                </a:solidFill>
                <a:latin typeface="Calibri" pitchFamily="34" charset="0"/>
              </a:rPr>
              <a:t>with MODIS FRP </a:t>
            </a:r>
            <a:r>
              <a:rPr lang="en-US" sz="2000" dirty="0" smtClean="0">
                <a:solidFill>
                  <a:srgbClr val="FFFFFF"/>
                </a:solidFill>
                <a:latin typeface="Calibri" pitchFamily="34" charset="0"/>
              </a:rPr>
              <a:t>- </a:t>
            </a:r>
            <a:r>
              <a:rPr lang="en-US" sz="2000" dirty="0">
                <a:solidFill>
                  <a:srgbClr val="FFFFFF"/>
                </a:solidFill>
                <a:latin typeface="Calibri" pitchFamily="34" charset="0"/>
              </a:rPr>
              <a:t>then used to model fire chemical emissions in </a:t>
            </a:r>
            <a:r>
              <a:rPr lang="en-US" sz="2000" dirty="0" smtClean="0">
                <a:solidFill>
                  <a:srgbClr val="FFFFFF"/>
                </a:solidFill>
                <a:latin typeface="Calibri" pitchFamily="34" charset="0"/>
              </a:rPr>
              <a:t>Copernicus Atmospheric Service.</a:t>
            </a:r>
          </a:p>
          <a:p>
            <a:r>
              <a:rPr lang="en-US" sz="2000" dirty="0">
                <a:solidFill>
                  <a:srgbClr val="FFFFFF"/>
                </a:solidFill>
                <a:latin typeface="Calibri" pitchFamily="34" charset="0"/>
                <a:hlinkClick r:id="rId7"/>
              </a:rPr>
              <a:t>https://atmosphere.copernicus.eu</a:t>
            </a:r>
            <a:r>
              <a:rPr lang="en-US" sz="2000" dirty="0" smtClean="0">
                <a:solidFill>
                  <a:srgbClr val="FFFFFF"/>
                </a:solidFill>
                <a:latin typeface="Calibri" pitchFamily="34" charset="0"/>
                <a:hlinkClick r:id="rId7"/>
              </a:rPr>
              <a:t>/</a:t>
            </a:r>
            <a:endParaRPr lang="en-US" sz="2000" dirty="0">
              <a:solidFill>
                <a:srgbClr val="FFFFFF"/>
              </a:solidFill>
              <a:latin typeface="Calibri" pitchFamily="34" charset="0"/>
            </a:endParaRPr>
          </a:p>
        </p:txBody>
      </p:sp>
      <p:sp>
        <p:nvSpPr>
          <p:cNvPr id="3084" name="TextBox 15"/>
          <p:cNvSpPr txBox="1">
            <a:spLocks noChangeArrowheads="1"/>
          </p:cNvSpPr>
          <p:nvPr/>
        </p:nvSpPr>
        <p:spPr bwMode="auto">
          <a:xfrm>
            <a:off x="304800" y="4419600"/>
            <a:ext cx="3733799" cy="369332"/>
          </a:xfrm>
          <a:prstGeom prst="rect">
            <a:avLst/>
          </a:prstGeom>
          <a:solidFill>
            <a:schemeClr val="bg1">
              <a:alpha val="61000"/>
            </a:schemeClr>
          </a:solidFill>
          <a:ln w="9525">
            <a:noFill/>
            <a:miter lim="800000"/>
            <a:headEnd/>
            <a:tailEnd/>
          </a:ln>
        </p:spPr>
        <p:txBody>
          <a:bodyPr wrap="square">
            <a:spAutoFit/>
          </a:bodyPr>
          <a:lstStyle/>
          <a:p>
            <a:r>
              <a:rPr lang="en-GB" b="1" dirty="0"/>
              <a:t>Modelled CO </a:t>
            </a:r>
            <a:r>
              <a:rPr lang="en-GB" b="1" dirty="0" smtClean="0"/>
              <a:t>Biomass Burning Tracer</a:t>
            </a:r>
            <a:endParaRPr lang="en-US" b="1" dirty="0"/>
          </a:p>
        </p:txBody>
      </p:sp>
      <p:sp>
        <p:nvSpPr>
          <p:cNvPr id="3085" name="TextBox 16"/>
          <p:cNvSpPr txBox="1">
            <a:spLocks noChangeArrowheads="1"/>
          </p:cNvSpPr>
          <p:nvPr/>
        </p:nvSpPr>
        <p:spPr bwMode="auto">
          <a:xfrm>
            <a:off x="5105400" y="3581400"/>
            <a:ext cx="3515129" cy="369332"/>
          </a:xfrm>
          <a:prstGeom prst="rect">
            <a:avLst/>
          </a:prstGeom>
          <a:noFill/>
          <a:ln w="9525">
            <a:noFill/>
            <a:miter lim="800000"/>
            <a:headEnd/>
            <a:tailEnd/>
          </a:ln>
        </p:spPr>
        <p:txBody>
          <a:bodyPr wrap="none">
            <a:spAutoFit/>
          </a:bodyPr>
          <a:lstStyle/>
          <a:p>
            <a:r>
              <a:rPr lang="en-GB" b="1" dirty="0"/>
              <a:t>Observed Global </a:t>
            </a:r>
            <a:r>
              <a:rPr lang="en-GB" b="1" dirty="0" smtClean="0"/>
              <a:t>FRP Areal Density</a:t>
            </a:r>
            <a:endParaRPr lang="en-US" b="1" dirty="0"/>
          </a:p>
        </p:txBody>
      </p:sp>
      <p:pic>
        <p:nvPicPr>
          <p:cNvPr id="3086" name="Picture 11"/>
          <p:cNvPicPr>
            <a:picLocks noChangeAspect="1" noChangeArrowheads="1"/>
          </p:cNvPicPr>
          <p:nvPr/>
        </p:nvPicPr>
        <p:blipFill>
          <a:blip r:embed="rId8" cstate="print"/>
          <a:srcRect/>
          <a:stretch>
            <a:fillRect/>
          </a:stretch>
        </p:blipFill>
        <p:spPr bwMode="auto">
          <a:xfrm>
            <a:off x="1752600" y="5791200"/>
            <a:ext cx="2219325" cy="384175"/>
          </a:xfrm>
          <a:prstGeom prst="rect">
            <a:avLst/>
          </a:prstGeom>
          <a:noFill/>
          <a:ln w="9525">
            <a:noFill/>
            <a:miter lim="800000"/>
            <a:headEnd/>
            <a:tailEnd/>
          </a:ln>
        </p:spPr>
      </p:pic>
      <p:pic>
        <p:nvPicPr>
          <p:cNvPr id="33794" name="Picture 2"/>
          <p:cNvPicPr>
            <a:picLocks noChangeAspect="1" noChangeArrowheads="1"/>
          </p:cNvPicPr>
          <p:nvPr/>
        </p:nvPicPr>
        <p:blipFill>
          <a:blip r:embed="rId9" cstate="print"/>
          <a:srcRect/>
          <a:stretch>
            <a:fillRect/>
          </a:stretch>
        </p:blipFill>
        <p:spPr bwMode="auto">
          <a:xfrm rot="5400000">
            <a:off x="1913860" y="5096540"/>
            <a:ext cx="533400" cy="2989521"/>
          </a:xfrm>
          <a:prstGeom prst="rect">
            <a:avLst/>
          </a:prstGeom>
          <a:noFill/>
          <a:ln w="9525">
            <a:noFill/>
            <a:miter lim="800000"/>
            <a:headEnd/>
            <a:tailEnd/>
          </a:ln>
        </p:spPr>
      </p:pic>
      <p:sp>
        <p:nvSpPr>
          <p:cNvPr id="17" name="Rectangle 16"/>
          <p:cNvSpPr/>
          <p:nvPr/>
        </p:nvSpPr>
        <p:spPr>
          <a:xfrm>
            <a:off x="4191000" y="4267200"/>
            <a:ext cx="4572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descr="frpcycle2"/>
          <p:cNvPicPr>
            <a:picLocks noChangeAspect="1" noChangeArrowheads="1" noCrop="1"/>
          </p:cNvPicPr>
          <p:nvPr/>
        </p:nvPicPr>
        <p:blipFill>
          <a:blip r:embed="rId10" cstate="print"/>
          <a:srcRect/>
          <a:stretch>
            <a:fillRect/>
          </a:stretch>
        </p:blipFill>
        <p:spPr bwMode="auto">
          <a:xfrm>
            <a:off x="4212329" y="4038600"/>
            <a:ext cx="4931671" cy="2819400"/>
          </a:xfrm>
          <a:prstGeom prst="rect">
            <a:avLst/>
          </a:prstGeom>
          <a:noFill/>
        </p:spPr>
      </p:pic>
      <p:sp>
        <p:nvSpPr>
          <p:cNvPr id="14" name="Right Arrow 13"/>
          <p:cNvSpPr/>
          <p:nvPr/>
        </p:nvSpPr>
        <p:spPr>
          <a:xfrm rot="10800000">
            <a:off x="3643313" y="4929188"/>
            <a:ext cx="857250" cy="5715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334488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12" descr="http://www.global-greenhouse-warming.com/images/JUN07southEuropeHeat.jpg?12c4eb"/>
          <p:cNvPicPr>
            <a:picLocks noChangeAspect="1" noChangeArrowheads="1"/>
          </p:cNvPicPr>
          <p:nvPr/>
        </p:nvPicPr>
        <p:blipFill>
          <a:blip r:embed="rId3" cstate="print"/>
          <a:srcRect/>
          <a:stretch>
            <a:fillRect/>
          </a:stretch>
        </p:blipFill>
        <p:spPr bwMode="auto">
          <a:xfrm>
            <a:off x="6012160" y="3284984"/>
            <a:ext cx="2817787" cy="2185223"/>
          </a:xfrm>
          <a:prstGeom prst="rect">
            <a:avLst/>
          </a:prstGeom>
          <a:noFill/>
        </p:spPr>
      </p:pic>
      <p:sp>
        <p:nvSpPr>
          <p:cNvPr id="2" name="Title 1"/>
          <p:cNvSpPr>
            <a:spLocks noGrp="1"/>
          </p:cNvSpPr>
          <p:nvPr>
            <p:ph type="title"/>
          </p:nvPr>
        </p:nvSpPr>
        <p:spPr>
          <a:xfrm>
            <a:off x="179512" y="44624"/>
            <a:ext cx="7560840" cy="864096"/>
          </a:xfrm>
        </p:spPr>
        <p:txBody>
          <a:bodyPr vert="horz" lIns="91440" tIns="45720" rIns="91440" bIns="45720" rtlCol="0" anchor="ctr">
            <a:normAutofit/>
          </a:bodyPr>
          <a:lstStyle/>
          <a:p>
            <a:r>
              <a:rPr lang="en-GB" sz="3600" dirty="0">
                <a:solidFill>
                  <a:srgbClr val="FFFF00"/>
                </a:solidFill>
              </a:rPr>
              <a:t>Biomass Burning Emissions</a:t>
            </a:r>
          </a:p>
        </p:txBody>
      </p:sp>
      <p:grpSp>
        <p:nvGrpSpPr>
          <p:cNvPr id="34" name="Group 33"/>
          <p:cNvGrpSpPr/>
          <p:nvPr/>
        </p:nvGrpSpPr>
        <p:grpSpPr>
          <a:xfrm>
            <a:off x="6156176" y="1196752"/>
            <a:ext cx="2819044" cy="1910598"/>
            <a:chOff x="6156176" y="1196752"/>
            <a:chExt cx="2819044" cy="1910598"/>
          </a:xfrm>
        </p:grpSpPr>
        <p:pic>
          <p:nvPicPr>
            <p:cNvPr id="37892" name="Picture 4" descr="http://i.dailymail.co.uk/i/pix/2010/08/06/article-1300856-0AB4BE0B000005DC-463_634x402.jpg"/>
            <p:cNvPicPr>
              <a:picLocks noChangeAspect="1" noChangeArrowheads="1"/>
            </p:cNvPicPr>
            <p:nvPr/>
          </p:nvPicPr>
          <p:blipFill>
            <a:blip r:embed="rId4" cstate="print"/>
            <a:srcRect/>
            <a:stretch>
              <a:fillRect/>
            </a:stretch>
          </p:blipFill>
          <p:spPr bwMode="auto">
            <a:xfrm>
              <a:off x="6156176" y="1196752"/>
              <a:ext cx="2819044" cy="1910598"/>
            </a:xfrm>
            <a:prstGeom prst="rect">
              <a:avLst/>
            </a:prstGeom>
            <a:noFill/>
            <a:ln>
              <a:solidFill>
                <a:srgbClr val="FFFF00"/>
              </a:solidFill>
            </a:ln>
          </p:spPr>
        </p:pic>
        <p:sp>
          <p:nvSpPr>
            <p:cNvPr id="6" name="TextBox 5"/>
            <p:cNvSpPr txBox="1"/>
            <p:nvPr/>
          </p:nvSpPr>
          <p:spPr>
            <a:xfrm>
              <a:off x="6228184" y="1196752"/>
              <a:ext cx="2713756" cy="646331"/>
            </a:xfrm>
            <a:prstGeom prst="rect">
              <a:avLst/>
            </a:prstGeom>
            <a:noFill/>
          </p:spPr>
          <p:txBody>
            <a:bodyPr wrap="none" rtlCol="0">
              <a:spAutoFit/>
            </a:bodyPr>
            <a:lstStyle/>
            <a:p>
              <a:r>
                <a:rPr lang="en-GB" dirty="0" smtClean="0">
                  <a:solidFill>
                    <a:srgbClr val="FF0000"/>
                  </a:solidFill>
                </a:rPr>
                <a:t>Moscow Peat /Forest  Fires</a:t>
              </a:r>
            </a:p>
            <a:p>
              <a:r>
                <a:rPr lang="en-GB" dirty="0" smtClean="0">
                  <a:solidFill>
                    <a:srgbClr val="FF0000"/>
                  </a:solidFill>
                </a:rPr>
                <a:t>during ‘</a:t>
              </a:r>
              <a:r>
                <a:rPr lang="en-GB" dirty="0" err="1" smtClean="0">
                  <a:solidFill>
                    <a:srgbClr val="FF0000"/>
                  </a:solidFill>
                </a:rPr>
                <a:t>heatwave</a:t>
              </a:r>
              <a:r>
                <a:rPr lang="en-GB" dirty="0" smtClean="0">
                  <a:solidFill>
                    <a:srgbClr val="FF0000"/>
                  </a:solidFill>
                </a:rPr>
                <a:t>’ (2010)</a:t>
              </a:r>
              <a:endParaRPr lang="en-GB" dirty="0">
                <a:solidFill>
                  <a:srgbClr val="FF0000"/>
                </a:solidFill>
              </a:endParaRPr>
            </a:p>
          </p:txBody>
        </p:sp>
      </p:grpSp>
      <p:grpSp>
        <p:nvGrpSpPr>
          <p:cNvPr id="33" name="Group 32"/>
          <p:cNvGrpSpPr/>
          <p:nvPr/>
        </p:nvGrpSpPr>
        <p:grpSpPr>
          <a:xfrm>
            <a:off x="1907704" y="4077072"/>
            <a:ext cx="3203848" cy="2458244"/>
            <a:chOff x="5940152" y="1196752"/>
            <a:chExt cx="3203848" cy="2458244"/>
          </a:xfrm>
        </p:grpSpPr>
        <p:pic>
          <p:nvPicPr>
            <p:cNvPr id="37890" name="Picture 2" descr="Singapore smog, before and after"/>
            <p:cNvPicPr>
              <a:picLocks noChangeAspect="1" noChangeArrowheads="1"/>
            </p:cNvPicPr>
            <p:nvPr/>
          </p:nvPicPr>
          <p:blipFill>
            <a:blip r:embed="rId5" cstate="print"/>
            <a:srcRect/>
            <a:stretch>
              <a:fillRect/>
            </a:stretch>
          </p:blipFill>
          <p:spPr bwMode="auto">
            <a:xfrm>
              <a:off x="5940152" y="1196752"/>
              <a:ext cx="3067888" cy="2458244"/>
            </a:xfrm>
            <a:prstGeom prst="rect">
              <a:avLst/>
            </a:prstGeom>
            <a:noFill/>
            <a:ln>
              <a:solidFill>
                <a:srgbClr val="FFFF00"/>
              </a:solidFill>
            </a:ln>
          </p:spPr>
        </p:pic>
        <p:sp>
          <p:nvSpPr>
            <p:cNvPr id="4" name="TextBox 3"/>
            <p:cNvSpPr txBox="1"/>
            <p:nvPr/>
          </p:nvSpPr>
          <p:spPr>
            <a:xfrm>
              <a:off x="6516216" y="2996952"/>
              <a:ext cx="2520280" cy="646331"/>
            </a:xfrm>
            <a:prstGeom prst="rect">
              <a:avLst/>
            </a:prstGeom>
            <a:noFill/>
          </p:spPr>
          <p:txBody>
            <a:bodyPr wrap="square" rtlCol="0">
              <a:spAutoFit/>
            </a:bodyPr>
            <a:lstStyle/>
            <a:p>
              <a:r>
                <a:rPr lang="en-GB" dirty="0" smtClean="0">
                  <a:solidFill>
                    <a:srgbClr val="FFFF00"/>
                  </a:solidFill>
                </a:rPr>
                <a:t>Pollution Index Record (June 2013)</a:t>
              </a:r>
              <a:endParaRPr lang="en-GB" dirty="0">
                <a:solidFill>
                  <a:srgbClr val="FFFF00"/>
                </a:solidFill>
              </a:endParaRPr>
            </a:p>
          </p:txBody>
        </p:sp>
        <p:sp>
          <p:nvSpPr>
            <p:cNvPr id="7" name="TextBox 6"/>
            <p:cNvSpPr txBox="1"/>
            <p:nvPr/>
          </p:nvSpPr>
          <p:spPr>
            <a:xfrm>
              <a:off x="6972700" y="1196752"/>
              <a:ext cx="2171300" cy="369332"/>
            </a:xfrm>
            <a:prstGeom prst="rect">
              <a:avLst/>
            </a:prstGeom>
            <a:solidFill>
              <a:schemeClr val="tx1">
                <a:alpha val="52000"/>
              </a:schemeClr>
            </a:solidFill>
          </p:spPr>
          <p:txBody>
            <a:bodyPr wrap="none" rtlCol="0">
              <a:spAutoFit/>
            </a:bodyPr>
            <a:lstStyle/>
            <a:p>
              <a:r>
                <a:rPr lang="en-GB" dirty="0" smtClean="0">
                  <a:solidFill>
                    <a:srgbClr val="FFFF00"/>
                  </a:solidFill>
                </a:rPr>
                <a:t>Singapore (Feb 2010)</a:t>
              </a:r>
              <a:endParaRPr lang="en-GB" dirty="0">
                <a:solidFill>
                  <a:srgbClr val="FFFF00"/>
                </a:solidFill>
              </a:endParaRPr>
            </a:p>
          </p:txBody>
        </p:sp>
      </p:grpSp>
      <p:sp>
        <p:nvSpPr>
          <p:cNvPr id="11" name="TextBox 10"/>
          <p:cNvSpPr txBox="1"/>
          <p:nvPr/>
        </p:nvSpPr>
        <p:spPr>
          <a:xfrm>
            <a:off x="6156176" y="3645024"/>
            <a:ext cx="2592313" cy="369332"/>
          </a:xfrm>
          <a:prstGeom prst="rect">
            <a:avLst/>
          </a:prstGeom>
          <a:solidFill>
            <a:schemeClr val="tx1">
              <a:alpha val="49000"/>
            </a:schemeClr>
          </a:solidFill>
        </p:spPr>
        <p:txBody>
          <a:bodyPr wrap="none" rtlCol="0">
            <a:spAutoFit/>
          </a:bodyPr>
          <a:lstStyle/>
          <a:p>
            <a:r>
              <a:rPr lang="en-GB" dirty="0" smtClean="0">
                <a:solidFill>
                  <a:srgbClr val="FFFF00"/>
                </a:solidFill>
              </a:rPr>
              <a:t>European Heatwave 2007</a:t>
            </a:r>
            <a:endParaRPr lang="en-GB" dirty="0">
              <a:solidFill>
                <a:srgbClr val="FFFF00"/>
              </a:solidFill>
            </a:endParaRPr>
          </a:p>
        </p:txBody>
      </p:sp>
      <p:grpSp>
        <p:nvGrpSpPr>
          <p:cNvPr id="30" name="Group 29"/>
          <p:cNvGrpSpPr/>
          <p:nvPr/>
        </p:nvGrpSpPr>
        <p:grpSpPr>
          <a:xfrm>
            <a:off x="107504" y="4437112"/>
            <a:ext cx="2390827" cy="1809492"/>
            <a:chOff x="2915816" y="1772816"/>
            <a:chExt cx="2390827" cy="1809492"/>
          </a:xfrm>
        </p:grpSpPr>
        <p:grpSp>
          <p:nvGrpSpPr>
            <p:cNvPr id="15" name="Group 14"/>
            <p:cNvGrpSpPr/>
            <p:nvPr/>
          </p:nvGrpSpPr>
          <p:grpSpPr>
            <a:xfrm>
              <a:off x="2915816" y="1772816"/>
              <a:ext cx="2390827" cy="1809492"/>
              <a:chOff x="6118814" y="4149080"/>
              <a:chExt cx="2390827" cy="1809492"/>
            </a:xfrm>
          </p:grpSpPr>
          <p:pic>
            <p:nvPicPr>
              <p:cNvPr id="37898" name="Picture 10" descr="2007_indonesia_fires_smog3"/>
              <p:cNvPicPr>
                <a:picLocks noChangeAspect="1" noChangeArrowheads="1"/>
              </p:cNvPicPr>
              <p:nvPr/>
            </p:nvPicPr>
            <p:blipFill>
              <a:blip r:embed="rId6" cstate="print"/>
              <a:srcRect l="8819" r="7559"/>
              <a:stretch>
                <a:fillRect/>
              </a:stretch>
            </p:blipFill>
            <p:spPr bwMode="auto">
              <a:xfrm>
                <a:off x="6120151" y="4149080"/>
                <a:ext cx="2389490" cy="1762126"/>
              </a:xfrm>
              <a:prstGeom prst="rect">
                <a:avLst/>
              </a:prstGeom>
              <a:noFill/>
              <a:ln>
                <a:solidFill>
                  <a:srgbClr val="FFFF00"/>
                </a:solidFill>
              </a:ln>
            </p:spPr>
          </p:pic>
          <p:sp>
            <p:nvSpPr>
              <p:cNvPr id="14" name="TextBox 13"/>
              <p:cNvSpPr txBox="1"/>
              <p:nvPr/>
            </p:nvSpPr>
            <p:spPr>
              <a:xfrm>
                <a:off x="6118814" y="5589240"/>
                <a:ext cx="2360903" cy="369332"/>
              </a:xfrm>
              <a:prstGeom prst="rect">
                <a:avLst/>
              </a:prstGeom>
              <a:noFill/>
            </p:spPr>
            <p:txBody>
              <a:bodyPr wrap="none" rtlCol="0">
                <a:spAutoFit/>
              </a:bodyPr>
              <a:lstStyle/>
              <a:p>
                <a:r>
                  <a:rPr lang="en-GB" dirty="0" smtClean="0">
                    <a:solidFill>
                      <a:srgbClr val="FFFF00"/>
                    </a:solidFill>
                  </a:rPr>
                  <a:t>TOMS Aerosol (SE Asia)</a:t>
                </a:r>
              </a:p>
            </p:txBody>
          </p:sp>
        </p:grpSp>
        <p:sp>
          <p:nvSpPr>
            <p:cNvPr id="19" name="TextBox 18"/>
            <p:cNvSpPr txBox="1"/>
            <p:nvPr/>
          </p:nvSpPr>
          <p:spPr>
            <a:xfrm>
              <a:off x="3275856" y="1844824"/>
              <a:ext cx="1718932" cy="369332"/>
            </a:xfrm>
            <a:prstGeom prst="rect">
              <a:avLst/>
            </a:prstGeom>
            <a:solidFill>
              <a:schemeClr val="tx1">
                <a:alpha val="65000"/>
              </a:schemeClr>
            </a:solidFill>
          </p:spPr>
          <p:txBody>
            <a:bodyPr wrap="none" rtlCol="0">
              <a:spAutoFit/>
            </a:bodyPr>
            <a:lstStyle/>
            <a:p>
              <a:r>
                <a:rPr lang="en-GB" dirty="0" smtClean="0">
                  <a:solidFill>
                    <a:srgbClr val="FFFF00"/>
                  </a:solidFill>
                </a:rPr>
                <a:t>1997 ENSO Fires</a:t>
              </a:r>
            </a:p>
          </p:txBody>
        </p:sp>
      </p:grpSp>
      <p:grpSp>
        <p:nvGrpSpPr>
          <p:cNvPr id="37" name="Group 36"/>
          <p:cNvGrpSpPr/>
          <p:nvPr/>
        </p:nvGrpSpPr>
        <p:grpSpPr>
          <a:xfrm>
            <a:off x="5371403" y="4309112"/>
            <a:ext cx="2835107" cy="2475004"/>
            <a:chOff x="6322416" y="4382996"/>
            <a:chExt cx="2835107" cy="2475004"/>
          </a:xfrm>
        </p:grpSpPr>
        <p:grpSp>
          <p:nvGrpSpPr>
            <p:cNvPr id="17" name="Group 16"/>
            <p:cNvGrpSpPr/>
            <p:nvPr/>
          </p:nvGrpSpPr>
          <p:grpSpPr>
            <a:xfrm>
              <a:off x="6322416" y="4829174"/>
              <a:ext cx="2821584" cy="2028826"/>
              <a:chOff x="-625871" y="3677046"/>
              <a:chExt cx="2821584" cy="2028826"/>
            </a:xfrm>
          </p:grpSpPr>
          <p:pic>
            <p:nvPicPr>
              <p:cNvPr id="37894" name="Picture 6" descr="Aerial_25August_2007_Greek_fires2"/>
              <p:cNvPicPr>
                <a:picLocks noChangeAspect="1" noChangeArrowheads="1"/>
              </p:cNvPicPr>
              <p:nvPr/>
            </p:nvPicPr>
            <p:blipFill>
              <a:blip r:embed="rId7" cstate="print"/>
              <a:srcRect r="1260"/>
              <a:stretch>
                <a:fillRect/>
              </a:stretch>
            </p:blipFill>
            <p:spPr bwMode="auto">
              <a:xfrm>
                <a:off x="-625871" y="3677046"/>
                <a:ext cx="2821584" cy="2028826"/>
              </a:xfrm>
              <a:prstGeom prst="rect">
                <a:avLst/>
              </a:prstGeom>
              <a:noFill/>
              <a:ln w="15875">
                <a:solidFill>
                  <a:srgbClr val="0000FF"/>
                </a:solidFill>
              </a:ln>
            </p:spPr>
          </p:pic>
          <p:sp>
            <p:nvSpPr>
              <p:cNvPr id="12" name="TextBox 11"/>
              <p:cNvSpPr txBox="1"/>
              <p:nvPr/>
            </p:nvSpPr>
            <p:spPr>
              <a:xfrm>
                <a:off x="-576087" y="5229200"/>
                <a:ext cx="2174378" cy="369332"/>
              </a:xfrm>
              <a:prstGeom prst="rect">
                <a:avLst/>
              </a:prstGeom>
              <a:noFill/>
              <a:ln>
                <a:noFill/>
              </a:ln>
            </p:spPr>
            <p:txBody>
              <a:bodyPr wrap="none" rtlCol="0">
                <a:spAutoFit/>
              </a:bodyPr>
              <a:lstStyle/>
              <a:p>
                <a:r>
                  <a:rPr lang="en-GB" dirty="0" smtClean="0">
                    <a:solidFill>
                      <a:srgbClr val="FFFF00"/>
                    </a:solidFill>
                  </a:rPr>
                  <a:t>Aug 2007 Greek Fires</a:t>
                </a:r>
                <a:endParaRPr lang="en-GB" dirty="0">
                  <a:solidFill>
                    <a:srgbClr val="FFFF00"/>
                  </a:solidFill>
                </a:endParaRPr>
              </a:p>
            </p:txBody>
          </p:sp>
        </p:grpSp>
        <p:sp>
          <p:nvSpPr>
            <p:cNvPr id="20" name="Rectangle 19"/>
            <p:cNvSpPr/>
            <p:nvPr/>
          </p:nvSpPr>
          <p:spPr>
            <a:xfrm>
              <a:off x="8266632" y="4382996"/>
              <a:ext cx="288032" cy="216024"/>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a:off x="8552173" y="4597273"/>
              <a:ext cx="605350" cy="223273"/>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348902" y="4601090"/>
              <a:ext cx="1923482" cy="216195"/>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6156176" y="2780928"/>
            <a:ext cx="2880320" cy="307777"/>
          </a:xfrm>
          <a:prstGeom prst="rect">
            <a:avLst/>
          </a:prstGeom>
          <a:noFill/>
        </p:spPr>
        <p:txBody>
          <a:bodyPr wrap="square" rtlCol="0">
            <a:spAutoFit/>
          </a:bodyPr>
          <a:lstStyle/>
          <a:p>
            <a:r>
              <a:rPr lang="en-GB" sz="1400" dirty="0" smtClean="0">
                <a:solidFill>
                  <a:srgbClr val="0000FF"/>
                </a:solidFill>
              </a:rPr>
              <a:t>Munich Re : ~ 56 k additional deaths</a:t>
            </a:r>
            <a:endParaRPr lang="en-GB" sz="1400" dirty="0">
              <a:solidFill>
                <a:srgbClr val="0000FF"/>
              </a:solidFill>
            </a:endParaRPr>
          </a:p>
        </p:txBody>
      </p:sp>
      <p:sp>
        <p:nvSpPr>
          <p:cNvPr id="42" name="TextBox 41"/>
          <p:cNvSpPr txBox="1"/>
          <p:nvPr/>
        </p:nvSpPr>
        <p:spPr>
          <a:xfrm>
            <a:off x="35496" y="836712"/>
            <a:ext cx="5832648" cy="3354765"/>
          </a:xfrm>
          <a:prstGeom prst="rect">
            <a:avLst/>
          </a:prstGeom>
          <a:noFill/>
        </p:spPr>
        <p:txBody>
          <a:bodyPr wrap="square" rtlCol="0">
            <a:spAutoFit/>
          </a:bodyPr>
          <a:lstStyle/>
          <a:p>
            <a:pPr algn="just">
              <a:spcBef>
                <a:spcPts val="600"/>
              </a:spcBef>
              <a:spcAft>
                <a:spcPts val="600"/>
              </a:spcAft>
              <a:buFont typeface="Arial" pitchFamily="34" charset="0"/>
              <a:buChar char="•"/>
            </a:pPr>
            <a:r>
              <a:rPr lang="en-GB" sz="3200" dirty="0" smtClean="0">
                <a:solidFill>
                  <a:schemeClr val="bg1"/>
                </a:solidFill>
              </a:rPr>
              <a:t>Biomass burning a major air pollution    source (PM</a:t>
            </a:r>
            <a:r>
              <a:rPr lang="en-GB" sz="3200" baseline="-25000" dirty="0" smtClean="0">
                <a:solidFill>
                  <a:schemeClr val="bg1"/>
                </a:solidFill>
              </a:rPr>
              <a:t>2.5</a:t>
            </a:r>
            <a:r>
              <a:rPr lang="en-GB" sz="3200" dirty="0" smtClean="0">
                <a:solidFill>
                  <a:schemeClr val="bg1"/>
                </a:solidFill>
              </a:rPr>
              <a:t>, VOCs, tropospheric O</a:t>
            </a:r>
            <a:r>
              <a:rPr lang="en-GB" sz="3200" baseline="-25000" dirty="0" smtClean="0">
                <a:solidFill>
                  <a:schemeClr val="bg1"/>
                </a:solidFill>
              </a:rPr>
              <a:t>3</a:t>
            </a:r>
            <a:r>
              <a:rPr lang="en-GB" sz="3200" dirty="0" smtClean="0">
                <a:solidFill>
                  <a:schemeClr val="bg1"/>
                </a:solidFill>
              </a:rPr>
              <a:t>, CO..).</a:t>
            </a:r>
          </a:p>
          <a:p>
            <a:pPr algn="just">
              <a:spcBef>
                <a:spcPts val="600"/>
              </a:spcBef>
              <a:spcAft>
                <a:spcPts val="600"/>
              </a:spcAft>
              <a:buFont typeface="Arial" pitchFamily="34" charset="0"/>
              <a:buChar char="•"/>
            </a:pPr>
            <a:r>
              <a:rPr lang="en-GB" sz="3200" dirty="0" smtClean="0">
                <a:solidFill>
                  <a:schemeClr val="bg1"/>
                </a:solidFill>
                <a:sym typeface="Symbol"/>
              </a:rPr>
              <a:t> R</a:t>
            </a:r>
            <a:r>
              <a:rPr lang="en-GB" sz="3200" dirty="0" smtClean="0">
                <a:solidFill>
                  <a:schemeClr val="bg1"/>
                </a:solidFill>
              </a:rPr>
              <a:t>espiratory effects.</a:t>
            </a:r>
          </a:p>
          <a:p>
            <a:pPr algn="just">
              <a:spcBef>
                <a:spcPts val="600"/>
              </a:spcBef>
              <a:spcAft>
                <a:spcPts val="600"/>
              </a:spcAft>
              <a:buFont typeface="Arial" pitchFamily="34" charset="0"/>
              <a:buChar char="•"/>
            </a:pPr>
            <a:r>
              <a:rPr lang="en-GB" sz="3200" dirty="0" smtClean="0">
                <a:solidFill>
                  <a:schemeClr val="bg1"/>
                </a:solidFill>
                <a:sym typeface="Symbol"/>
              </a:rPr>
              <a:t> SE Asia + 200 </a:t>
            </a:r>
            <a:r>
              <a:rPr lang="en-GB" sz="3200" dirty="0" smtClean="0">
                <a:solidFill>
                  <a:schemeClr val="bg1"/>
                </a:solidFill>
              </a:rPr>
              <a:t>days/yr</a:t>
            </a:r>
            <a:r>
              <a:rPr lang="en-GB" sz="3200" baseline="30000" dirty="0" smtClean="0">
                <a:solidFill>
                  <a:schemeClr val="bg1"/>
                </a:solidFill>
              </a:rPr>
              <a:t>-1</a:t>
            </a:r>
            <a:r>
              <a:rPr lang="en-GB" sz="3200" dirty="0" smtClean="0">
                <a:solidFill>
                  <a:schemeClr val="bg1"/>
                </a:solidFill>
              </a:rPr>
              <a:t> &gt; WHO AQ targets.</a:t>
            </a:r>
            <a:endParaRPr lang="en-GB" sz="3200" dirty="0">
              <a:solidFill>
                <a:schemeClr val="bg1"/>
              </a:solidFill>
            </a:endParaRPr>
          </a:p>
        </p:txBody>
      </p:sp>
    </p:spTree>
    <p:extLst>
      <p:ext uri="{BB962C8B-B14F-4D97-AF65-F5344CB8AC3E}">
        <p14:creationId xmlns:p14="http://schemas.microsoft.com/office/powerpoint/2010/main" val="8674599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30</a:t>
            </a:fld>
            <a:endParaRPr lang="en-US">
              <a:solidFill>
                <a:prstClr val="black">
                  <a:tint val="75000"/>
                </a:prstClr>
              </a:solidFill>
            </a:endParaRPr>
          </a:p>
        </p:txBody>
      </p:sp>
      <p:sp>
        <p:nvSpPr>
          <p:cNvPr id="10" name="Title 9"/>
          <p:cNvSpPr>
            <a:spLocks noGrp="1"/>
          </p:cNvSpPr>
          <p:nvPr>
            <p:ph type="title"/>
          </p:nvPr>
        </p:nvSpPr>
        <p:spPr>
          <a:xfrm>
            <a:off x="414079" y="0"/>
            <a:ext cx="8153400" cy="1114151"/>
          </a:xfrm>
          <a:prstGeom prst="rect">
            <a:avLst/>
          </a:prstGeom>
        </p:spPr>
        <p:txBody>
          <a:bodyPr wrap="square">
            <a:spAutoFit/>
          </a:bodyPr>
          <a:lstStyle/>
          <a:p>
            <a:pPr marL="342900" indent="-342900" algn="ctr" fontAlgn="auto">
              <a:lnSpc>
                <a:spcPct val="83000"/>
              </a:lnSpc>
              <a:spcBef>
                <a:spcPct val="20000"/>
              </a:spcBef>
              <a:spcAft>
                <a:spcPts val="0"/>
              </a:spcAft>
              <a:buClr>
                <a:srgbClr val="FF8000"/>
              </a:buClr>
            </a:pPr>
            <a:r>
              <a:rPr lang="en-GB" sz="4000" u="none" dirty="0" smtClean="0"/>
              <a:t>   Carbon </a:t>
            </a:r>
            <a:r>
              <a:rPr lang="en-GB" sz="4000" dirty="0" smtClean="0"/>
              <a:t>Monoxide from</a:t>
            </a:r>
            <a:br>
              <a:rPr lang="en-GB" sz="4000" dirty="0" smtClean="0"/>
            </a:br>
            <a:r>
              <a:rPr lang="en-GB" sz="4000" dirty="0" smtClean="0"/>
              <a:t>Global Biomass Burning</a:t>
            </a:r>
            <a:endParaRPr lang="en-GB" sz="4000" u="none" dirty="0" smtClean="0"/>
          </a:p>
        </p:txBody>
      </p:sp>
      <p:sp>
        <p:nvSpPr>
          <p:cNvPr id="11" name="Rectangle 10"/>
          <p:cNvSpPr/>
          <p:nvPr/>
        </p:nvSpPr>
        <p:spPr>
          <a:xfrm rot="5400000">
            <a:off x="7031562" y="3261589"/>
            <a:ext cx="3855543" cy="369332"/>
          </a:xfrm>
          <a:prstGeom prst="rect">
            <a:avLst/>
          </a:prstGeom>
        </p:spPr>
        <p:txBody>
          <a:bodyPr wrap="none">
            <a:spAutoFit/>
          </a:bodyPr>
          <a:lstStyle/>
          <a:p>
            <a:r>
              <a:rPr lang="en-GB" u="none" dirty="0" smtClean="0"/>
              <a:t>CO Concentration (ppb) @ 700 </a:t>
            </a:r>
            <a:r>
              <a:rPr lang="en-GB" u="none" dirty="0" err="1" smtClean="0"/>
              <a:t>hPa</a:t>
            </a:r>
            <a:endParaRPr lang="en-GB" dirty="0"/>
          </a:p>
        </p:txBody>
      </p:sp>
      <p:sp>
        <p:nvSpPr>
          <p:cNvPr id="19" name="Rectangle 18"/>
          <p:cNvSpPr/>
          <p:nvPr/>
        </p:nvSpPr>
        <p:spPr>
          <a:xfrm>
            <a:off x="1309774" y="1315886"/>
            <a:ext cx="5038165" cy="322268"/>
          </a:xfrm>
          <a:prstGeom prst="rect">
            <a:avLst/>
          </a:prstGeom>
        </p:spPr>
        <p:txBody>
          <a:bodyPr wrap="square">
            <a:spAutoFit/>
          </a:bodyPr>
          <a:lstStyle/>
          <a:p>
            <a:pPr marL="342900" indent="-342900" fontAlgn="auto">
              <a:lnSpc>
                <a:spcPct val="83000"/>
              </a:lnSpc>
              <a:spcBef>
                <a:spcPct val="20000"/>
              </a:spcBef>
              <a:spcAft>
                <a:spcPts val="0"/>
              </a:spcAft>
              <a:buClr>
                <a:srgbClr val="FF8000"/>
              </a:buClr>
            </a:pPr>
            <a:r>
              <a:rPr lang="en-GB" u="none" dirty="0" smtClean="0"/>
              <a:t>    NRT CO biomass burning tracer (ppb)</a:t>
            </a:r>
          </a:p>
        </p:txBody>
      </p:sp>
      <p:pic>
        <p:nvPicPr>
          <p:cNvPr id="20" name="Picture 4" descr="co_bb_l0"/>
          <p:cNvPicPr>
            <a:picLocks noChangeAspect="1" noChangeArrowheads="1" noCrop="1"/>
          </p:cNvPicPr>
          <p:nvPr/>
        </p:nvPicPr>
        <p:blipFill>
          <a:blip r:embed="rId3" cstate="print"/>
          <a:srcRect/>
          <a:stretch>
            <a:fillRect/>
          </a:stretch>
        </p:blipFill>
        <p:spPr bwMode="auto">
          <a:xfrm>
            <a:off x="661042" y="1259456"/>
            <a:ext cx="8017131" cy="4142649"/>
          </a:xfrm>
          <a:prstGeom prst="rect">
            <a:avLst/>
          </a:prstGeom>
          <a:noFill/>
          <a:ln w="9525">
            <a:noFill/>
            <a:miter lim="800000"/>
            <a:headEnd/>
            <a:tailEnd/>
          </a:ln>
        </p:spPr>
      </p:pic>
      <p:sp>
        <p:nvSpPr>
          <p:cNvPr id="21" name="Rectangle 20"/>
          <p:cNvSpPr/>
          <p:nvPr/>
        </p:nvSpPr>
        <p:spPr>
          <a:xfrm>
            <a:off x="6008277" y="5458455"/>
            <a:ext cx="3135723" cy="307777"/>
          </a:xfrm>
          <a:prstGeom prst="rect">
            <a:avLst/>
          </a:prstGeom>
        </p:spPr>
        <p:txBody>
          <a:bodyPr wrap="square">
            <a:spAutoFit/>
          </a:bodyPr>
          <a:lstStyle/>
          <a:p>
            <a:r>
              <a:rPr lang="en-US" sz="1400" u="none" dirty="0" smtClean="0">
                <a:solidFill>
                  <a:srgbClr val="0000FF"/>
                </a:solidFill>
              </a:rPr>
              <a:t>www.gmes-atmosphere.eu/</a:t>
            </a:r>
            <a:endParaRPr lang="en-US" u="none" dirty="0" smtClean="0">
              <a:solidFill>
                <a:srgbClr val="0000FF"/>
              </a:solidFill>
            </a:endParaRPr>
          </a:p>
        </p:txBody>
      </p:sp>
      <p:grpSp>
        <p:nvGrpSpPr>
          <p:cNvPr id="3" name="Group 10"/>
          <p:cNvGrpSpPr>
            <a:grpSpLocks/>
          </p:cNvGrpSpPr>
          <p:nvPr/>
        </p:nvGrpSpPr>
        <p:grpSpPr bwMode="auto">
          <a:xfrm>
            <a:off x="559368" y="2829464"/>
            <a:ext cx="5214937" cy="4028536"/>
            <a:chOff x="357159" y="2119664"/>
            <a:chExt cx="5214974" cy="3752500"/>
          </a:xfrm>
        </p:grpSpPr>
        <p:pic>
          <p:nvPicPr>
            <p:cNvPr id="14" name="Picture 8"/>
            <p:cNvPicPr>
              <a:picLocks noChangeAspect="1" noChangeArrowheads="1"/>
            </p:cNvPicPr>
            <p:nvPr/>
          </p:nvPicPr>
          <p:blipFill>
            <a:blip r:embed="rId4" cstate="print"/>
            <a:srcRect/>
            <a:stretch>
              <a:fillRect/>
            </a:stretch>
          </p:blipFill>
          <p:spPr bwMode="auto">
            <a:xfrm>
              <a:off x="357159" y="4341042"/>
              <a:ext cx="5214974" cy="1531122"/>
            </a:xfrm>
            <a:prstGeom prst="rect">
              <a:avLst/>
            </a:prstGeom>
            <a:noFill/>
            <a:ln w="25400" algn="ctr">
              <a:solidFill>
                <a:schemeClr val="tx1"/>
              </a:solidFill>
              <a:miter lim="800000"/>
              <a:headEnd/>
              <a:tailEnd/>
            </a:ln>
          </p:spPr>
        </p:pic>
        <p:cxnSp>
          <p:nvCxnSpPr>
            <p:cNvPr id="15" name="Straight Arrow Connector 9"/>
            <p:cNvCxnSpPr>
              <a:cxnSpLocks noChangeShapeType="1"/>
            </p:cNvCxnSpPr>
            <p:nvPr/>
          </p:nvCxnSpPr>
          <p:spPr bwMode="auto">
            <a:xfrm rot="5400000" flipH="1" flipV="1">
              <a:off x="374276" y="2674049"/>
              <a:ext cx="2238031" cy="1129262"/>
            </a:xfrm>
            <a:prstGeom prst="straightConnector1">
              <a:avLst/>
            </a:prstGeom>
            <a:noFill/>
            <a:ln w="44450" algn="ctr">
              <a:solidFill>
                <a:schemeClr val="bg1"/>
              </a:solidFill>
              <a:round/>
              <a:headEnd/>
              <a:tailEnd type="arrow" w="med" len="med"/>
            </a:ln>
          </p:spPr>
        </p:cxnSp>
      </p:grpSp>
      <p:sp>
        <p:nvSpPr>
          <p:cNvPr id="4" name="TextBox 3"/>
          <p:cNvSpPr txBox="1"/>
          <p:nvPr/>
        </p:nvSpPr>
        <p:spPr>
          <a:xfrm>
            <a:off x="-1651000" y="1560286"/>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848189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7"/>
          <p:cNvSpPr>
            <a:spLocks noChangeArrowheads="1"/>
          </p:cNvSpPr>
          <p:nvPr/>
        </p:nvSpPr>
        <p:spPr bwMode="auto">
          <a:xfrm>
            <a:off x="0" y="152400"/>
            <a:ext cx="8229600" cy="750888"/>
          </a:xfrm>
          <a:prstGeom prst="rect">
            <a:avLst/>
          </a:prstGeom>
          <a:noFill/>
          <a:ln w="9525">
            <a:noFill/>
            <a:miter lim="800000"/>
            <a:headEnd/>
            <a:tailEnd/>
          </a:ln>
        </p:spPr>
        <p:txBody>
          <a:bodyPr anchor="ctr"/>
          <a:lstStyle/>
          <a:p>
            <a:pPr algn="ctr" eaLnBrk="0" hangingPunct="0">
              <a:lnSpc>
                <a:spcPct val="106000"/>
              </a:lnSpc>
              <a:buClr>
                <a:srgbClr val="000000"/>
              </a:buClr>
              <a:buSzPct val="100000"/>
              <a:buFont typeface="Times New Roman" pitchFamily="18" charset="0"/>
              <a:buNone/>
            </a:pPr>
            <a:r>
              <a:rPr lang="en-US" sz="3000" dirty="0"/>
              <a:t>Effective fuel-type dependent CF scaled to GFED3.1</a:t>
            </a:r>
            <a:endParaRPr lang="de-DE" sz="3000" dirty="0"/>
          </a:p>
        </p:txBody>
      </p:sp>
      <p:sp>
        <p:nvSpPr>
          <p:cNvPr id="27651" name="Rectangle 418"/>
          <p:cNvSpPr>
            <a:spLocks noChangeArrowheads="1"/>
          </p:cNvSpPr>
          <p:nvPr/>
        </p:nvSpPr>
        <p:spPr bwMode="auto">
          <a:xfrm>
            <a:off x="5368925" y="6013450"/>
            <a:ext cx="2000250" cy="366713"/>
          </a:xfrm>
          <a:prstGeom prst="rect">
            <a:avLst/>
          </a:prstGeom>
          <a:noFill/>
          <a:ln w="9525">
            <a:noFill/>
            <a:miter lim="800000"/>
            <a:headEnd/>
            <a:tailEnd/>
          </a:ln>
        </p:spPr>
        <p:txBody>
          <a:bodyPr wrap="none">
            <a:spAutoFit/>
          </a:bodyPr>
          <a:lstStyle/>
          <a:p>
            <a:r>
              <a:rPr lang="de-DE" sz="1800" b="1">
                <a:solidFill>
                  <a:srgbClr val="990000"/>
                </a:solidFill>
                <a:latin typeface="Arial" charset="0"/>
              </a:rPr>
              <a:t>CF</a:t>
            </a:r>
            <a:r>
              <a:rPr lang="de-DE" sz="1800" b="1" baseline="-25000">
                <a:solidFill>
                  <a:srgbClr val="990000"/>
                </a:solidFill>
                <a:latin typeface="Arial" charset="0"/>
              </a:rPr>
              <a:t>W</a:t>
            </a:r>
            <a:r>
              <a:rPr lang="de-DE" sz="1800" b="1">
                <a:solidFill>
                  <a:srgbClr val="990000"/>
                </a:solidFill>
                <a:latin typeface="Arial" charset="0"/>
              </a:rPr>
              <a:t>: 0.368 g kJ</a:t>
            </a:r>
            <a:r>
              <a:rPr lang="de-DE" sz="1800" b="1" baseline="30000">
                <a:solidFill>
                  <a:srgbClr val="990000"/>
                </a:solidFill>
                <a:latin typeface="Arial" charset="0"/>
              </a:rPr>
              <a:t>-1</a:t>
            </a:r>
            <a:endParaRPr lang="en-GB" sz="1800" b="1" baseline="30000">
              <a:solidFill>
                <a:srgbClr val="990000"/>
              </a:solidFill>
              <a:latin typeface="Arial" charset="0"/>
            </a:endParaRPr>
          </a:p>
        </p:txBody>
      </p:sp>
      <p:pic>
        <p:nvPicPr>
          <p:cNvPr id="27652" name="Picture 419"/>
          <p:cNvPicPr>
            <a:picLocks noChangeAspect="1" noChangeArrowheads="1"/>
          </p:cNvPicPr>
          <p:nvPr/>
        </p:nvPicPr>
        <p:blipFill>
          <a:blip r:embed="rId2" cstate="print"/>
          <a:srcRect/>
          <a:stretch>
            <a:fillRect/>
          </a:stretch>
        </p:blipFill>
        <p:spPr bwMode="auto">
          <a:xfrm>
            <a:off x="1644650" y="4356100"/>
            <a:ext cx="9359900" cy="1809750"/>
          </a:xfrm>
          <a:prstGeom prst="rect">
            <a:avLst/>
          </a:prstGeom>
          <a:noFill/>
          <a:ln w="9525">
            <a:noFill/>
            <a:miter lim="800000"/>
            <a:headEnd/>
            <a:tailEnd/>
          </a:ln>
        </p:spPr>
      </p:pic>
      <p:pic>
        <p:nvPicPr>
          <p:cNvPr id="27653" name="Picture 420"/>
          <p:cNvPicPr>
            <a:picLocks noChangeAspect="1" noChangeArrowheads="1"/>
          </p:cNvPicPr>
          <p:nvPr/>
        </p:nvPicPr>
        <p:blipFill>
          <a:blip r:embed="rId3" cstate="print"/>
          <a:srcRect l="3647" t="15773" r="24843" b="4401"/>
          <a:stretch>
            <a:fillRect/>
          </a:stretch>
        </p:blipFill>
        <p:spPr bwMode="auto">
          <a:xfrm>
            <a:off x="3851275" y="1643063"/>
            <a:ext cx="4530725" cy="2763837"/>
          </a:xfrm>
          <a:prstGeom prst="rect">
            <a:avLst/>
          </a:prstGeom>
          <a:noFill/>
          <a:ln w="9525">
            <a:noFill/>
            <a:miter lim="800000"/>
            <a:headEnd/>
            <a:tailEnd/>
          </a:ln>
        </p:spPr>
      </p:pic>
      <p:sp>
        <p:nvSpPr>
          <p:cNvPr id="27654" name="Text Box 421"/>
          <p:cNvSpPr txBox="1">
            <a:spLocks noChangeArrowheads="1"/>
          </p:cNvSpPr>
          <p:nvPr/>
        </p:nvSpPr>
        <p:spPr bwMode="auto">
          <a:xfrm>
            <a:off x="3586163" y="1066800"/>
            <a:ext cx="5557837" cy="641350"/>
          </a:xfrm>
          <a:prstGeom prst="rect">
            <a:avLst/>
          </a:prstGeom>
          <a:noFill/>
          <a:ln w="9525">
            <a:noFill/>
            <a:miter lim="800000"/>
            <a:headEnd/>
            <a:tailEnd/>
          </a:ln>
        </p:spPr>
        <p:txBody>
          <a:bodyPr>
            <a:spAutoFit/>
          </a:bodyPr>
          <a:lstStyle/>
          <a:p>
            <a:pPr>
              <a:spcBef>
                <a:spcPct val="50000"/>
              </a:spcBef>
              <a:buClr>
                <a:srgbClr val="336699"/>
              </a:buClr>
              <a:buFont typeface="Wingdings" pitchFamily="2" charset="2"/>
              <a:buNone/>
            </a:pPr>
            <a:r>
              <a:rPr lang="de-DE" sz="1800" dirty="0">
                <a:solidFill>
                  <a:srgbClr val="FFFFFF"/>
                </a:solidFill>
                <a:latin typeface="Arial" charset="0"/>
                <a:sym typeface="Wingdings" pitchFamily="2" charset="2"/>
              </a:rPr>
              <a:t>Derivation of conversion factors (CF) from linearly regressing monthly GFED3.1 DM with GFAS1.0 FRE</a:t>
            </a:r>
            <a:endParaRPr lang="en-GB" sz="1800" dirty="0">
              <a:solidFill>
                <a:srgbClr val="FFFFFF"/>
              </a:solidFill>
              <a:latin typeface="Arial" charset="0"/>
            </a:endParaRPr>
          </a:p>
        </p:txBody>
      </p:sp>
      <p:pic>
        <p:nvPicPr>
          <p:cNvPr id="27655" name="Picture 422"/>
          <p:cNvPicPr>
            <a:picLocks noChangeAspect="1" noChangeArrowheads="1"/>
          </p:cNvPicPr>
          <p:nvPr/>
        </p:nvPicPr>
        <p:blipFill>
          <a:blip r:embed="rId4" cstate="print"/>
          <a:srcRect r="35460"/>
          <a:stretch>
            <a:fillRect/>
          </a:stretch>
        </p:blipFill>
        <p:spPr bwMode="auto">
          <a:xfrm>
            <a:off x="-485775" y="412750"/>
            <a:ext cx="3852863" cy="6750050"/>
          </a:xfrm>
          <a:prstGeom prst="rect">
            <a:avLst/>
          </a:prstGeom>
        </p:spPr>
      </p:pic>
      <p:sp>
        <p:nvSpPr>
          <p:cNvPr id="8" name="Rectangle 7"/>
          <p:cNvSpPr/>
          <p:nvPr/>
        </p:nvSpPr>
        <p:spPr>
          <a:xfrm>
            <a:off x="3657600" y="6477000"/>
            <a:ext cx="5486400" cy="369332"/>
          </a:xfrm>
          <a:prstGeom prst="rect">
            <a:avLst/>
          </a:prstGeom>
        </p:spPr>
        <p:txBody>
          <a:bodyPr wrap="square">
            <a:spAutoFit/>
          </a:bodyPr>
          <a:lstStyle/>
          <a:p>
            <a:pPr algn="ctr"/>
            <a:r>
              <a:rPr lang="en-GB" dirty="0" smtClean="0">
                <a:solidFill>
                  <a:srgbClr val="FFFFFF"/>
                </a:solidFill>
              </a:rPr>
              <a:t>Kaiser et al. (2012) </a:t>
            </a:r>
            <a:r>
              <a:rPr lang="en-GB" dirty="0" err="1" smtClean="0">
                <a:solidFill>
                  <a:srgbClr val="FFFFFF"/>
                </a:solidFill>
              </a:rPr>
              <a:t>Biogeosciences</a:t>
            </a:r>
            <a:endParaRPr lang="en-GB" dirty="0" smtClean="0">
              <a:solidFill>
                <a:srgbClr val="FFFFFF"/>
              </a:solidFill>
            </a:endParaRPr>
          </a:p>
        </p:txBody>
      </p:sp>
    </p:spTree>
    <p:extLst>
      <p:ext uri="{BB962C8B-B14F-4D97-AF65-F5344CB8AC3E}">
        <p14:creationId xmlns:p14="http://schemas.microsoft.com/office/powerpoint/2010/main" val="8682184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331788" y="-65088"/>
            <a:ext cx="8204200" cy="1143001"/>
          </a:xfrm>
          <a:prstGeom prst="rect">
            <a:avLst/>
          </a:prstGeom>
          <a:noFill/>
          <a:ln w="9525">
            <a:noFill/>
            <a:miter lim="800000"/>
            <a:headEnd/>
            <a:tailEnd/>
          </a:ln>
        </p:spPr>
        <p:txBody>
          <a:bodyPr anchor="ctr"/>
          <a:lstStyle/>
          <a:p>
            <a:pPr algn="ctr" eaLnBrk="0" hangingPunct="0">
              <a:lnSpc>
                <a:spcPct val="106000"/>
              </a:lnSpc>
              <a:buClr>
                <a:srgbClr val="000000"/>
              </a:buClr>
              <a:buSzPct val="100000"/>
              <a:buFont typeface="Times New Roman" pitchFamily="18" charset="0"/>
              <a:buNone/>
            </a:pPr>
            <a:endParaRPr lang="en-US">
              <a:solidFill>
                <a:srgbClr val="0099CC"/>
              </a:solidFill>
              <a:latin typeface="Calibri" pitchFamily="34" charset="0"/>
            </a:endParaRPr>
          </a:p>
        </p:txBody>
      </p:sp>
      <p:sp>
        <p:nvSpPr>
          <p:cNvPr id="29699" name="Rectangle 5"/>
          <p:cNvSpPr>
            <a:spLocks noChangeArrowheads="1"/>
          </p:cNvSpPr>
          <p:nvPr/>
        </p:nvSpPr>
        <p:spPr bwMode="auto">
          <a:xfrm>
            <a:off x="884238" y="0"/>
            <a:ext cx="7300912" cy="750888"/>
          </a:xfrm>
          <a:prstGeom prst="rect">
            <a:avLst/>
          </a:prstGeom>
        </p:spPr>
        <p:txBody>
          <a:bodyPr vert="horz" lIns="91440" tIns="45720" rIns="91440" bIns="45720" rtlCol="0" anchor="ctr">
            <a:normAutofit fontScale="90000"/>
          </a:bodyPr>
          <a:lstStyle/>
          <a:p>
            <a:pPr algn="ctr">
              <a:spcBef>
                <a:spcPct val="0"/>
              </a:spcBef>
            </a:pPr>
            <a:r>
              <a:rPr lang="en-US" sz="3600" dirty="0">
                <a:solidFill>
                  <a:srgbClr val="FFFF00"/>
                </a:solidFill>
                <a:latin typeface="+mj-lt"/>
                <a:ea typeface="+mj-ea"/>
                <a:cs typeface="+mj-cs"/>
              </a:rPr>
              <a:t>GFED3.1 Non-Detection Areas 2003-2009</a:t>
            </a:r>
            <a:endParaRPr lang="de-DE" sz="3600" dirty="0">
              <a:solidFill>
                <a:srgbClr val="FFFF00"/>
              </a:solidFill>
              <a:latin typeface="+mj-lt"/>
              <a:ea typeface="+mj-ea"/>
              <a:cs typeface="+mj-cs"/>
            </a:endParaRPr>
          </a:p>
        </p:txBody>
      </p:sp>
      <p:sp>
        <p:nvSpPr>
          <p:cNvPr id="29700" name="Rectangle 6"/>
          <p:cNvSpPr>
            <a:spLocks noChangeArrowheads="1"/>
          </p:cNvSpPr>
          <p:nvPr/>
        </p:nvSpPr>
        <p:spPr bwMode="auto">
          <a:xfrm>
            <a:off x="0" y="152400"/>
            <a:ext cx="8382000" cy="1143000"/>
          </a:xfrm>
          <a:prstGeom prst="rect">
            <a:avLst/>
          </a:prstGeom>
          <a:noFill/>
          <a:ln w="9525">
            <a:noFill/>
            <a:miter lim="800000"/>
            <a:headEnd/>
            <a:tailEnd/>
          </a:ln>
        </p:spPr>
        <p:txBody>
          <a:bodyPr lIns="18000" rIns="18000" anchor="ctr"/>
          <a:lstStyle/>
          <a:p>
            <a:pPr algn="ctr" eaLnBrk="0" hangingPunct="0">
              <a:lnSpc>
                <a:spcPct val="106000"/>
              </a:lnSpc>
              <a:buClr>
                <a:srgbClr val="000000"/>
              </a:buClr>
              <a:buSzPct val="100000"/>
              <a:buFont typeface="Times New Roman" pitchFamily="18" charset="0"/>
              <a:buNone/>
            </a:pPr>
            <a:r>
              <a:rPr lang="en-US" sz="2800" dirty="0">
                <a:solidFill>
                  <a:srgbClr val="FFFFFF"/>
                </a:solidFill>
                <a:latin typeface="Calibri" pitchFamily="34" charset="0"/>
              </a:rPr>
              <a:t>Areas where GFAS1.0 shows Burning but GFED3.1 not</a:t>
            </a:r>
            <a:endParaRPr lang="de-DE" sz="2800" dirty="0">
              <a:solidFill>
                <a:srgbClr val="FFFFFF"/>
              </a:solidFill>
              <a:latin typeface="Calibri" pitchFamily="34" charset="0"/>
            </a:endParaRPr>
          </a:p>
        </p:txBody>
      </p:sp>
      <p:sp>
        <p:nvSpPr>
          <p:cNvPr id="29701" name="Text Box 7"/>
          <p:cNvSpPr txBox="1">
            <a:spLocks noChangeArrowheads="1"/>
          </p:cNvSpPr>
          <p:nvPr/>
        </p:nvSpPr>
        <p:spPr bwMode="auto">
          <a:xfrm>
            <a:off x="201613" y="3929063"/>
            <a:ext cx="8662987" cy="1887537"/>
          </a:xfrm>
          <a:prstGeom prst="rect">
            <a:avLst/>
          </a:prstGeom>
          <a:noFill/>
          <a:ln w="9525">
            <a:solidFill>
              <a:schemeClr val="hlink"/>
            </a:solidFill>
            <a:miter lim="800000"/>
            <a:headEnd/>
            <a:tailEnd/>
          </a:ln>
        </p:spPr>
        <p:txBody>
          <a:bodyPr lIns="54000" rIns="54000">
            <a:spAutoFit/>
          </a:bodyPr>
          <a:lstStyle/>
          <a:p>
            <a:pPr>
              <a:spcBef>
                <a:spcPct val="50000"/>
              </a:spcBef>
              <a:buClr>
                <a:srgbClr val="336699"/>
              </a:buClr>
              <a:buFont typeface="Wingdings" pitchFamily="2" charset="2"/>
              <a:buChar char="à"/>
            </a:pPr>
            <a:r>
              <a:rPr lang="de-DE" sz="1800" dirty="0">
                <a:solidFill>
                  <a:srgbClr val="FFFFFF"/>
                </a:solidFill>
                <a:latin typeface="Arial" charset="0"/>
                <a:sym typeface="Wingdings" pitchFamily="2" charset="2"/>
              </a:rPr>
              <a:t> 33% of grid cells with GFAS1.0 fire observations not detected by GFED3.1: </a:t>
            </a:r>
            <a:br>
              <a:rPr lang="de-DE" sz="1800" dirty="0">
                <a:solidFill>
                  <a:srgbClr val="FFFFFF"/>
                </a:solidFill>
                <a:latin typeface="Arial" charset="0"/>
                <a:sym typeface="Wingdings" pitchFamily="2" charset="2"/>
              </a:rPr>
            </a:br>
            <a:r>
              <a:rPr lang="de-DE" sz="1800" dirty="0">
                <a:solidFill>
                  <a:srgbClr val="FFFFFF"/>
                </a:solidFill>
                <a:latin typeface="Arial" charset="0"/>
                <a:sym typeface="Wingdings" pitchFamily="2" charset="2"/>
              </a:rPr>
              <a:t>    - typically low fuel consumption (&lt; 2.7 kJ m</a:t>
            </a:r>
            <a:r>
              <a:rPr lang="de-DE" sz="1800" baseline="30000" dirty="0">
                <a:solidFill>
                  <a:srgbClr val="FFFFFF"/>
                </a:solidFill>
                <a:latin typeface="Arial" charset="0"/>
                <a:sym typeface="Wingdings" pitchFamily="2" charset="2"/>
              </a:rPr>
              <a:t>-2</a:t>
            </a:r>
            <a:r>
              <a:rPr lang="de-DE" sz="1800" dirty="0">
                <a:solidFill>
                  <a:srgbClr val="FFFFFF"/>
                </a:solidFill>
                <a:latin typeface="Arial" charset="0"/>
                <a:sym typeface="Wingdings" pitchFamily="2" charset="2"/>
              </a:rPr>
              <a:t> year</a:t>
            </a:r>
            <a:r>
              <a:rPr lang="de-DE" sz="1800" baseline="30000" dirty="0">
                <a:solidFill>
                  <a:srgbClr val="FFFFFF"/>
                </a:solidFill>
                <a:latin typeface="Arial" charset="0"/>
                <a:sym typeface="Wingdings" pitchFamily="2" charset="2"/>
              </a:rPr>
              <a:t>-1</a:t>
            </a:r>
            <a:r>
              <a:rPr lang="de-DE" sz="1800" dirty="0">
                <a:solidFill>
                  <a:srgbClr val="FFFFFF"/>
                </a:solidFill>
                <a:latin typeface="Arial" charset="0"/>
                <a:sym typeface="Wingdings" pitchFamily="2" charset="2"/>
              </a:rPr>
              <a:t>)</a:t>
            </a:r>
            <a:br>
              <a:rPr lang="de-DE" sz="1800" dirty="0">
                <a:solidFill>
                  <a:srgbClr val="FFFFFF"/>
                </a:solidFill>
                <a:latin typeface="Arial" charset="0"/>
                <a:sym typeface="Wingdings" pitchFamily="2" charset="2"/>
              </a:rPr>
            </a:br>
            <a:r>
              <a:rPr lang="de-DE" sz="1800" dirty="0">
                <a:solidFill>
                  <a:srgbClr val="FFFFFF"/>
                </a:solidFill>
                <a:latin typeface="Arial" charset="0"/>
                <a:sym typeface="Wingdings" pitchFamily="2" charset="2"/>
              </a:rPr>
              <a:t>    - repeated small fires in savanna, deforestation and agricultural areas</a:t>
            </a:r>
            <a:br>
              <a:rPr lang="de-DE" sz="1800" dirty="0">
                <a:solidFill>
                  <a:srgbClr val="FFFFFF"/>
                </a:solidFill>
                <a:latin typeface="Arial" charset="0"/>
                <a:sym typeface="Wingdings" pitchFamily="2" charset="2"/>
              </a:rPr>
            </a:br>
            <a:r>
              <a:rPr lang="de-DE" sz="1800" dirty="0">
                <a:solidFill>
                  <a:srgbClr val="FFFFFF"/>
                </a:solidFill>
                <a:latin typeface="Arial" charset="0"/>
                <a:sym typeface="Wingdings" pitchFamily="2" charset="2"/>
              </a:rPr>
              <a:t>    - contribute &lt; 3% to global FRE</a:t>
            </a:r>
          </a:p>
          <a:p>
            <a:pPr>
              <a:spcBef>
                <a:spcPct val="50000"/>
              </a:spcBef>
              <a:buClr>
                <a:srgbClr val="336699"/>
              </a:buClr>
              <a:buFont typeface="Wingdings" pitchFamily="2" charset="2"/>
              <a:buChar char="à"/>
            </a:pPr>
            <a:r>
              <a:rPr lang="de-DE" sz="1800" dirty="0">
                <a:solidFill>
                  <a:srgbClr val="FFFFFF"/>
                </a:solidFill>
                <a:latin typeface="Arial" charset="0"/>
                <a:sym typeface="Wingdings" pitchFamily="2" charset="2"/>
              </a:rPr>
              <a:t> Only 0.1% of grid cells with GFED3.1 fire observations </a:t>
            </a:r>
            <a:br>
              <a:rPr lang="de-DE" sz="1800" dirty="0">
                <a:solidFill>
                  <a:srgbClr val="FFFFFF"/>
                </a:solidFill>
                <a:latin typeface="Arial" charset="0"/>
                <a:sym typeface="Wingdings" pitchFamily="2" charset="2"/>
              </a:rPr>
            </a:br>
            <a:r>
              <a:rPr lang="de-DE" sz="1800" dirty="0">
                <a:solidFill>
                  <a:srgbClr val="FFFFFF"/>
                </a:solidFill>
                <a:latin typeface="Arial" charset="0"/>
                <a:sym typeface="Wingdings" pitchFamily="2" charset="2"/>
              </a:rPr>
              <a:t>    not detected by GFAS1.0</a:t>
            </a:r>
            <a:endParaRPr lang="en-GB" sz="1800" dirty="0">
              <a:solidFill>
                <a:srgbClr val="FFFFFF"/>
              </a:solidFill>
              <a:latin typeface="Arial" charset="0"/>
              <a:sym typeface="Wingdings" pitchFamily="2" charset="2"/>
            </a:endParaRPr>
          </a:p>
        </p:txBody>
      </p:sp>
      <p:pic>
        <p:nvPicPr>
          <p:cNvPr id="29702" name="Picture 8" descr="MODISffin_DM_MONMEAN2003-2009"/>
          <p:cNvPicPr>
            <a:picLocks noChangeAspect="1" noChangeArrowheads="1"/>
          </p:cNvPicPr>
          <p:nvPr/>
        </p:nvPicPr>
        <p:blipFill>
          <a:blip r:embed="rId2" cstate="print"/>
          <a:srcRect t="7706" b="49362"/>
          <a:stretch>
            <a:fillRect/>
          </a:stretch>
        </p:blipFill>
        <p:spPr bwMode="auto">
          <a:xfrm>
            <a:off x="241300" y="977900"/>
            <a:ext cx="4573588" cy="2617788"/>
          </a:xfrm>
          <a:prstGeom prst="rect">
            <a:avLst/>
          </a:prstGeom>
          <a:noFill/>
          <a:ln w="9525">
            <a:noFill/>
            <a:miter lim="800000"/>
            <a:headEnd/>
            <a:tailEnd/>
          </a:ln>
        </p:spPr>
      </p:pic>
      <p:pic>
        <p:nvPicPr>
          <p:cNvPr id="29703" name="Picture 9" descr="MODISffin_DM_MONMEAN2003-2009"/>
          <p:cNvPicPr>
            <a:picLocks noChangeAspect="1" noChangeArrowheads="1"/>
          </p:cNvPicPr>
          <p:nvPr/>
        </p:nvPicPr>
        <p:blipFill>
          <a:blip r:embed="rId3" cstate="print"/>
          <a:srcRect l="2777" t="7915" b="48946"/>
          <a:stretch>
            <a:fillRect/>
          </a:stretch>
        </p:blipFill>
        <p:spPr bwMode="auto">
          <a:xfrm>
            <a:off x="4610100" y="990600"/>
            <a:ext cx="4446588" cy="2630488"/>
          </a:xfrm>
          <a:prstGeom prst="rect">
            <a:avLst/>
          </a:prstGeom>
          <a:noFill/>
          <a:ln w="9525">
            <a:noFill/>
            <a:miter lim="800000"/>
            <a:headEnd/>
            <a:tailEnd/>
          </a:ln>
        </p:spPr>
      </p:pic>
      <p:sp>
        <p:nvSpPr>
          <p:cNvPr id="29704" name="Text Box 11"/>
          <p:cNvSpPr txBox="1">
            <a:spLocks noChangeArrowheads="1"/>
          </p:cNvSpPr>
          <p:nvPr/>
        </p:nvSpPr>
        <p:spPr bwMode="auto">
          <a:xfrm>
            <a:off x="463550" y="2884488"/>
            <a:ext cx="1016000" cy="274637"/>
          </a:xfrm>
          <a:prstGeom prst="rect">
            <a:avLst/>
          </a:prstGeom>
          <a:noFill/>
          <a:ln w="9525">
            <a:noFill/>
            <a:miter lim="800000"/>
            <a:headEnd/>
            <a:tailEnd/>
          </a:ln>
        </p:spPr>
        <p:txBody>
          <a:bodyPr lIns="0" tIns="0" rIns="0" bIns="0">
            <a:spAutoFit/>
          </a:bodyPr>
          <a:lstStyle/>
          <a:p>
            <a:pPr>
              <a:spcBef>
                <a:spcPct val="50000"/>
              </a:spcBef>
            </a:pPr>
            <a:r>
              <a:rPr lang="de-DE" sz="1800" b="1">
                <a:solidFill>
                  <a:schemeClr val="tx1"/>
                </a:solidFill>
                <a:latin typeface="Arial" charset="0"/>
              </a:rPr>
              <a:t>GFAS1.0</a:t>
            </a:r>
            <a:endParaRPr lang="en-GB" sz="1800" b="1">
              <a:solidFill>
                <a:schemeClr val="tx1"/>
              </a:solidFill>
              <a:latin typeface="Arial" charset="0"/>
            </a:endParaRPr>
          </a:p>
        </p:txBody>
      </p:sp>
      <p:sp>
        <p:nvSpPr>
          <p:cNvPr id="29705" name="Text Box 12"/>
          <p:cNvSpPr txBox="1">
            <a:spLocks noChangeArrowheads="1"/>
          </p:cNvSpPr>
          <p:nvPr/>
        </p:nvSpPr>
        <p:spPr bwMode="auto">
          <a:xfrm>
            <a:off x="4718050" y="2884488"/>
            <a:ext cx="1016000" cy="274637"/>
          </a:xfrm>
          <a:prstGeom prst="rect">
            <a:avLst/>
          </a:prstGeom>
          <a:noFill/>
          <a:ln w="9525">
            <a:noFill/>
            <a:miter lim="800000"/>
            <a:headEnd/>
            <a:tailEnd/>
          </a:ln>
        </p:spPr>
        <p:txBody>
          <a:bodyPr lIns="0" tIns="0" rIns="0" bIns="0">
            <a:spAutoFit/>
          </a:bodyPr>
          <a:lstStyle/>
          <a:p>
            <a:pPr>
              <a:spcBef>
                <a:spcPct val="50000"/>
              </a:spcBef>
            </a:pPr>
            <a:r>
              <a:rPr lang="de-DE" sz="1800" b="1">
                <a:solidFill>
                  <a:schemeClr val="tx1"/>
                </a:solidFill>
                <a:latin typeface="Arial" charset="0"/>
              </a:rPr>
              <a:t>GFAS1.0</a:t>
            </a:r>
            <a:endParaRPr lang="en-GB" sz="1800" b="1">
              <a:solidFill>
                <a:schemeClr val="tx1"/>
              </a:solidFill>
              <a:latin typeface="Arial" charset="0"/>
            </a:endParaRPr>
          </a:p>
        </p:txBody>
      </p:sp>
      <p:sp>
        <p:nvSpPr>
          <p:cNvPr id="29706" name="Text Box 13"/>
          <p:cNvSpPr txBox="1">
            <a:spLocks noChangeArrowheads="1"/>
          </p:cNvSpPr>
          <p:nvPr/>
        </p:nvSpPr>
        <p:spPr bwMode="auto">
          <a:xfrm>
            <a:off x="4662488" y="3576638"/>
            <a:ext cx="4302125" cy="244475"/>
          </a:xfrm>
          <a:prstGeom prst="rect">
            <a:avLst/>
          </a:prstGeom>
          <a:noFill/>
          <a:ln w="9525">
            <a:noFill/>
            <a:miter lim="800000"/>
            <a:headEnd/>
            <a:tailEnd/>
          </a:ln>
        </p:spPr>
        <p:txBody>
          <a:bodyPr lIns="0" tIns="0" rIns="0" bIns="0">
            <a:spAutoFit/>
          </a:bodyPr>
          <a:lstStyle/>
          <a:p>
            <a:pPr algn="ctr">
              <a:spcBef>
                <a:spcPct val="50000"/>
              </a:spcBef>
            </a:pPr>
            <a:r>
              <a:rPr lang="de-DE" sz="1600" b="1">
                <a:solidFill>
                  <a:srgbClr val="333333"/>
                </a:solidFill>
                <a:latin typeface="Arial" charset="0"/>
              </a:rPr>
              <a:t>N monthly fire observations [months]</a:t>
            </a:r>
            <a:endParaRPr lang="en-GB" sz="1600" b="1">
              <a:solidFill>
                <a:srgbClr val="333333"/>
              </a:solidFill>
              <a:latin typeface="Arial" charset="0"/>
            </a:endParaRPr>
          </a:p>
        </p:txBody>
      </p:sp>
      <p:sp>
        <p:nvSpPr>
          <p:cNvPr id="29707" name="Oval 14"/>
          <p:cNvSpPr>
            <a:spLocks noChangeArrowheads="1"/>
          </p:cNvSpPr>
          <p:nvPr/>
        </p:nvSpPr>
        <p:spPr bwMode="auto">
          <a:xfrm>
            <a:off x="5499100" y="1778000"/>
            <a:ext cx="457200" cy="190500"/>
          </a:xfrm>
          <a:prstGeom prst="ellipse">
            <a:avLst/>
          </a:prstGeom>
          <a:noFill/>
          <a:ln w="9525">
            <a:solidFill>
              <a:srgbClr val="FF0000"/>
            </a:solidFill>
            <a:round/>
            <a:headEnd/>
            <a:tailEnd/>
          </a:ln>
        </p:spPr>
        <p:txBody>
          <a:bodyPr wrap="none" anchor="ctr"/>
          <a:lstStyle/>
          <a:p>
            <a:endParaRPr lang="en-US"/>
          </a:p>
        </p:txBody>
      </p:sp>
      <p:sp>
        <p:nvSpPr>
          <p:cNvPr id="29708" name="Oval 15"/>
          <p:cNvSpPr>
            <a:spLocks noChangeArrowheads="1"/>
          </p:cNvSpPr>
          <p:nvPr/>
        </p:nvSpPr>
        <p:spPr bwMode="auto">
          <a:xfrm>
            <a:off x="7469188" y="2046288"/>
            <a:ext cx="355600" cy="215900"/>
          </a:xfrm>
          <a:prstGeom prst="ellipse">
            <a:avLst/>
          </a:prstGeom>
          <a:noFill/>
          <a:ln w="9525">
            <a:solidFill>
              <a:srgbClr val="FF0000"/>
            </a:solidFill>
            <a:round/>
            <a:headEnd/>
            <a:tailEnd/>
          </a:ln>
        </p:spPr>
        <p:txBody>
          <a:bodyPr wrap="none" anchor="ctr"/>
          <a:lstStyle/>
          <a:p>
            <a:endParaRPr lang="en-US"/>
          </a:p>
        </p:txBody>
      </p:sp>
      <p:sp>
        <p:nvSpPr>
          <p:cNvPr id="29709" name="Oval 16"/>
          <p:cNvSpPr>
            <a:spLocks noChangeArrowheads="1"/>
          </p:cNvSpPr>
          <p:nvPr/>
        </p:nvSpPr>
        <p:spPr bwMode="auto">
          <a:xfrm>
            <a:off x="7927975" y="1857375"/>
            <a:ext cx="254000" cy="215900"/>
          </a:xfrm>
          <a:prstGeom prst="ellipse">
            <a:avLst/>
          </a:prstGeom>
          <a:noFill/>
          <a:ln w="9525">
            <a:solidFill>
              <a:srgbClr val="FF0000"/>
            </a:solidFill>
            <a:round/>
            <a:headEnd/>
            <a:tailEnd/>
          </a:ln>
        </p:spPr>
        <p:txBody>
          <a:bodyPr wrap="none" anchor="ctr"/>
          <a:lstStyle/>
          <a:p>
            <a:endParaRPr lang="en-US"/>
          </a:p>
        </p:txBody>
      </p:sp>
      <p:sp>
        <p:nvSpPr>
          <p:cNvPr id="29710" name="Oval 17"/>
          <p:cNvSpPr>
            <a:spLocks noChangeArrowheads="1"/>
          </p:cNvSpPr>
          <p:nvPr/>
        </p:nvSpPr>
        <p:spPr bwMode="auto">
          <a:xfrm rot="3646845">
            <a:off x="6073775" y="2339975"/>
            <a:ext cx="355600" cy="215900"/>
          </a:xfrm>
          <a:prstGeom prst="ellipse">
            <a:avLst/>
          </a:prstGeom>
          <a:noFill/>
          <a:ln w="9525">
            <a:solidFill>
              <a:srgbClr val="FF0000"/>
            </a:solidFill>
            <a:round/>
            <a:headEnd/>
            <a:tailEnd/>
          </a:ln>
        </p:spPr>
        <p:txBody>
          <a:bodyPr wrap="none" anchor="ctr"/>
          <a:lstStyle/>
          <a:p>
            <a:endParaRPr lang="en-US"/>
          </a:p>
        </p:txBody>
      </p:sp>
      <p:sp>
        <p:nvSpPr>
          <p:cNvPr id="29711" name="Oval 18"/>
          <p:cNvSpPr>
            <a:spLocks noChangeArrowheads="1"/>
          </p:cNvSpPr>
          <p:nvPr/>
        </p:nvSpPr>
        <p:spPr bwMode="auto">
          <a:xfrm>
            <a:off x="6011863" y="2747963"/>
            <a:ext cx="228600" cy="203200"/>
          </a:xfrm>
          <a:prstGeom prst="ellipse">
            <a:avLst/>
          </a:prstGeom>
          <a:noFill/>
          <a:ln w="9525">
            <a:solidFill>
              <a:srgbClr val="FF0000"/>
            </a:solidFill>
            <a:round/>
            <a:headEnd/>
            <a:tailEnd/>
          </a:ln>
        </p:spPr>
        <p:txBody>
          <a:bodyPr wrap="none" anchor="ctr"/>
          <a:lstStyle/>
          <a:p>
            <a:endParaRPr lang="en-US"/>
          </a:p>
        </p:txBody>
      </p:sp>
      <p:sp>
        <p:nvSpPr>
          <p:cNvPr id="29712" name="Text Box 19"/>
          <p:cNvSpPr txBox="1">
            <a:spLocks noChangeArrowheads="1"/>
          </p:cNvSpPr>
          <p:nvPr/>
        </p:nvSpPr>
        <p:spPr bwMode="auto">
          <a:xfrm>
            <a:off x="6218238" y="2835275"/>
            <a:ext cx="2514600" cy="384175"/>
          </a:xfrm>
          <a:prstGeom prst="rect">
            <a:avLst/>
          </a:prstGeom>
          <a:noFill/>
          <a:ln w="9525">
            <a:noFill/>
            <a:miter lim="800000"/>
            <a:headEnd/>
            <a:tailEnd/>
          </a:ln>
        </p:spPr>
        <p:txBody>
          <a:bodyPr lIns="0" tIns="0" rIns="0" bIns="0">
            <a:spAutoFit/>
          </a:bodyPr>
          <a:lstStyle/>
          <a:p>
            <a:pPr>
              <a:lnSpc>
                <a:spcPct val="90000"/>
              </a:lnSpc>
            </a:pPr>
            <a:r>
              <a:rPr lang="de-DE" sz="1400" i="1">
                <a:solidFill>
                  <a:srgbClr val="FF0000"/>
                </a:solidFill>
                <a:latin typeface="Arial" charset="0"/>
              </a:rPr>
              <a:t>Frequent Fires in </a:t>
            </a:r>
            <a:br>
              <a:rPr lang="de-DE" sz="1400" i="1">
                <a:solidFill>
                  <a:srgbClr val="FF0000"/>
                </a:solidFill>
                <a:latin typeface="Arial" charset="0"/>
              </a:rPr>
            </a:br>
            <a:r>
              <a:rPr lang="de-DE" sz="1400" i="1">
                <a:solidFill>
                  <a:srgbClr val="FF0000"/>
                </a:solidFill>
                <a:latin typeface="Arial" charset="0"/>
              </a:rPr>
              <a:t>Croplands or Savannah</a:t>
            </a:r>
            <a:endParaRPr lang="en-GB" sz="1400" i="1">
              <a:solidFill>
                <a:srgbClr val="FF0000"/>
              </a:solidFill>
              <a:latin typeface="Arial" charset="0"/>
            </a:endParaRPr>
          </a:p>
        </p:txBody>
      </p:sp>
      <p:sp>
        <p:nvSpPr>
          <p:cNvPr id="29713" name="Oval 20"/>
          <p:cNvSpPr>
            <a:spLocks noChangeArrowheads="1"/>
          </p:cNvSpPr>
          <p:nvPr/>
        </p:nvSpPr>
        <p:spPr bwMode="auto">
          <a:xfrm>
            <a:off x="6784975" y="1641475"/>
            <a:ext cx="215900" cy="114300"/>
          </a:xfrm>
          <a:prstGeom prst="ellipse">
            <a:avLst/>
          </a:prstGeom>
          <a:noFill/>
          <a:ln w="9525">
            <a:solidFill>
              <a:srgbClr val="FF0000"/>
            </a:solidFill>
            <a:round/>
            <a:headEnd/>
            <a:tailEnd/>
          </a:ln>
        </p:spPr>
        <p:txBody>
          <a:bodyPr wrap="none" anchor="ctr"/>
          <a:lstStyle/>
          <a:p>
            <a:endParaRPr lang="en-US"/>
          </a:p>
        </p:txBody>
      </p:sp>
      <p:sp>
        <p:nvSpPr>
          <p:cNvPr id="29714" name="Line 21"/>
          <p:cNvSpPr>
            <a:spLocks noChangeShapeType="1"/>
          </p:cNvSpPr>
          <p:nvPr/>
        </p:nvSpPr>
        <p:spPr bwMode="auto">
          <a:xfrm flipH="1" flipV="1">
            <a:off x="6388100" y="2590800"/>
            <a:ext cx="279400" cy="215900"/>
          </a:xfrm>
          <a:prstGeom prst="line">
            <a:avLst/>
          </a:prstGeom>
          <a:noFill/>
          <a:ln w="9525">
            <a:solidFill>
              <a:srgbClr val="FF0000"/>
            </a:solidFill>
            <a:round/>
            <a:headEnd/>
            <a:tailEnd type="stealth" w="med" len="med"/>
          </a:ln>
        </p:spPr>
        <p:txBody>
          <a:bodyPr/>
          <a:lstStyle/>
          <a:p>
            <a:endParaRPr lang="en-US"/>
          </a:p>
        </p:txBody>
      </p:sp>
      <p:sp>
        <p:nvSpPr>
          <p:cNvPr id="29715" name="Line 22"/>
          <p:cNvSpPr>
            <a:spLocks noChangeShapeType="1"/>
          </p:cNvSpPr>
          <p:nvPr/>
        </p:nvSpPr>
        <p:spPr bwMode="auto">
          <a:xfrm flipH="1" flipV="1">
            <a:off x="6224588" y="2770188"/>
            <a:ext cx="203200" cy="38100"/>
          </a:xfrm>
          <a:prstGeom prst="line">
            <a:avLst/>
          </a:prstGeom>
          <a:noFill/>
          <a:ln w="9525">
            <a:solidFill>
              <a:srgbClr val="FF0000"/>
            </a:solidFill>
            <a:round/>
            <a:headEnd/>
            <a:tailEnd type="stealth" w="med" len="med"/>
          </a:ln>
        </p:spPr>
        <p:txBody>
          <a:bodyPr/>
          <a:lstStyle/>
          <a:p>
            <a:endParaRPr lang="en-US"/>
          </a:p>
        </p:txBody>
      </p:sp>
      <p:sp>
        <p:nvSpPr>
          <p:cNvPr id="29716" name="Line 23"/>
          <p:cNvSpPr>
            <a:spLocks noChangeShapeType="1"/>
          </p:cNvSpPr>
          <p:nvPr/>
        </p:nvSpPr>
        <p:spPr bwMode="auto">
          <a:xfrm flipH="1" flipV="1">
            <a:off x="6186488" y="2097088"/>
            <a:ext cx="546100" cy="698500"/>
          </a:xfrm>
          <a:prstGeom prst="line">
            <a:avLst/>
          </a:prstGeom>
          <a:noFill/>
          <a:ln w="9525">
            <a:solidFill>
              <a:srgbClr val="FF0000"/>
            </a:solidFill>
            <a:round/>
            <a:headEnd/>
            <a:tailEnd type="stealth" w="med" len="med"/>
          </a:ln>
        </p:spPr>
        <p:txBody>
          <a:bodyPr/>
          <a:lstStyle/>
          <a:p>
            <a:endParaRPr lang="en-US"/>
          </a:p>
        </p:txBody>
      </p:sp>
      <p:sp>
        <p:nvSpPr>
          <p:cNvPr id="29717" name="Line 24"/>
          <p:cNvSpPr>
            <a:spLocks noChangeShapeType="1"/>
          </p:cNvSpPr>
          <p:nvPr/>
        </p:nvSpPr>
        <p:spPr bwMode="auto">
          <a:xfrm flipV="1">
            <a:off x="7405688" y="2338388"/>
            <a:ext cx="177800" cy="457200"/>
          </a:xfrm>
          <a:prstGeom prst="line">
            <a:avLst/>
          </a:prstGeom>
          <a:noFill/>
          <a:ln w="9525">
            <a:solidFill>
              <a:srgbClr val="FF0000"/>
            </a:solidFill>
            <a:round/>
            <a:headEnd/>
            <a:tailEnd type="stealth" w="med" len="med"/>
          </a:ln>
        </p:spPr>
        <p:txBody>
          <a:bodyPr/>
          <a:lstStyle/>
          <a:p>
            <a:endParaRPr lang="en-US"/>
          </a:p>
        </p:txBody>
      </p:sp>
      <p:sp>
        <p:nvSpPr>
          <p:cNvPr id="29718" name="Line 25"/>
          <p:cNvSpPr>
            <a:spLocks noChangeShapeType="1"/>
          </p:cNvSpPr>
          <p:nvPr/>
        </p:nvSpPr>
        <p:spPr bwMode="auto">
          <a:xfrm flipV="1">
            <a:off x="7559675" y="2403475"/>
            <a:ext cx="266700" cy="419100"/>
          </a:xfrm>
          <a:prstGeom prst="line">
            <a:avLst/>
          </a:prstGeom>
          <a:noFill/>
          <a:ln w="9525">
            <a:solidFill>
              <a:srgbClr val="FF0000"/>
            </a:solidFill>
            <a:round/>
            <a:headEnd/>
            <a:tailEnd type="stealth" w="med" len="med"/>
          </a:ln>
        </p:spPr>
        <p:txBody>
          <a:bodyPr/>
          <a:lstStyle/>
          <a:p>
            <a:endParaRPr lang="en-US"/>
          </a:p>
        </p:txBody>
      </p:sp>
      <p:sp>
        <p:nvSpPr>
          <p:cNvPr id="29719" name="Rectangle 28"/>
          <p:cNvSpPr>
            <a:spLocks noChangeArrowheads="1"/>
          </p:cNvSpPr>
          <p:nvPr/>
        </p:nvSpPr>
        <p:spPr bwMode="auto">
          <a:xfrm>
            <a:off x="1671638" y="1404938"/>
            <a:ext cx="68262" cy="42862"/>
          </a:xfrm>
          <a:prstGeom prst="rect">
            <a:avLst/>
          </a:prstGeom>
          <a:solidFill>
            <a:schemeClr val="bg1"/>
          </a:solidFill>
          <a:ln w="9525">
            <a:noFill/>
            <a:miter lim="800000"/>
            <a:headEnd/>
            <a:tailEnd/>
          </a:ln>
        </p:spPr>
        <p:txBody>
          <a:bodyPr wrap="none" anchor="ctr"/>
          <a:lstStyle/>
          <a:p>
            <a:endParaRPr lang="en-US"/>
          </a:p>
        </p:txBody>
      </p:sp>
      <p:sp>
        <p:nvSpPr>
          <p:cNvPr id="29720" name="Rectangle 29"/>
          <p:cNvSpPr>
            <a:spLocks noChangeArrowheads="1"/>
          </p:cNvSpPr>
          <p:nvPr/>
        </p:nvSpPr>
        <p:spPr bwMode="auto">
          <a:xfrm>
            <a:off x="3683000" y="1349375"/>
            <a:ext cx="68263" cy="42863"/>
          </a:xfrm>
          <a:prstGeom prst="rect">
            <a:avLst/>
          </a:prstGeom>
          <a:solidFill>
            <a:schemeClr val="bg1"/>
          </a:solidFill>
          <a:ln w="9525">
            <a:noFill/>
            <a:miter lim="800000"/>
            <a:headEnd/>
            <a:tailEnd/>
          </a:ln>
        </p:spPr>
        <p:txBody>
          <a:bodyPr wrap="none" anchor="ctr"/>
          <a:lstStyle/>
          <a:p>
            <a:endParaRPr lang="en-US"/>
          </a:p>
        </p:txBody>
      </p:sp>
      <p:pic>
        <p:nvPicPr>
          <p:cNvPr id="29721" name="Picture 32" descr="GFAS1"/>
          <p:cNvPicPr>
            <a:picLocks noChangeAspect="1" noChangeArrowheads="1"/>
          </p:cNvPicPr>
          <p:nvPr/>
        </p:nvPicPr>
        <p:blipFill>
          <a:blip r:embed="rId4" cstate="print"/>
          <a:srcRect l="3580" t="45082" r="4410" b="49742"/>
          <a:stretch>
            <a:fillRect/>
          </a:stretch>
        </p:blipFill>
        <p:spPr bwMode="auto">
          <a:xfrm>
            <a:off x="508000" y="3270250"/>
            <a:ext cx="4224338" cy="315913"/>
          </a:xfrm>
          <a:prstGeom prst="rect">
            <a:avLst/>
          </a:prstGeom>
          <a:noFill/>
          <a:ln w="9525">
            <a:noFill/>
            <a:miter lim="800000"/>
            <a:headEnd/>
            <a:tailEnd/>
          </a:ln>
        </p:spPr>
      </p:pic>
      <p:sp>
        <p:nvSpPr>
          <p:cNvPr id="29722" name="Text Box 33"/>
          <p:cNvSpPr txBox="1">
            <a:spLocks noChangeArrowheads="1"/>
          </p:cNvSpPr>
          <p:nvPr/>
        </p:nvSpPr>
        <p:spPr bwMode="auto">
          <a:xfrm>
            <a:off x="777875" y="3578225"/>
            <a:ext cx="3705225" cy="244475"/>
          </a:xfrm>
          <a:prstGeom prst="rect">
            <a:avLst/>
          </a:prstGeom>
          <a:noFill/>
          <a:ln w="9525">
            <a:noFill/>
            <a:miter lim="800000"/>
            <a:headEnd/>
            <a:tailEnd/>
          </a:ln>
        </p:spPr>
        <p:txBody>
          <a:bodyPr lIns="0" tIns="0" rIns="0" bIns="0">
            <a:spAutoFit/>
          </a:bodyPr>
          <a:lstStyle/>
          <a:p>
            <a:pPr algn="ctr">
              <a:spcBef>
                <a:spcPct val="50000"/>
              </a:spcBef>
            </a:pPr>
            <a:r>
              <a:rPr lang="de-DE" sz="1600" b="1" dirty="0">
                <a:solidFill>
                  <a:srgbClr val="FFFFFF"/>
                </a:solidFill>
                <a:latin typeface="Arial" charset="0"/>
              </a:rPr>
              <a:t>FRE [kJ m</a:t>
            </a:r>
            <a:r>
              <a:rPr lang="de-DE" sz="1600" b="1" baseline="30000" dirty="0">
                <a:solidFill>
                  <a:srgbClr val="FFFFFF"/>
                </a:solidFill>
                <a:latin typeface="Arial" charset="0"/>
              </a:rPr>
              <a:t>-2</a:t>
            </a:r>
            <a:r>
              <a:rPr lang="de-DE" sz="1600" b="1" dirty="0">
                <a:solidFill>
                  <a:srgbClr val="FFFFFF"/>
                </a:solidFill>
                <a:latin typeface="Arial" charset="0"/>
              </a:rPr>
              <a:t> year</a:t>
            </a:r>
            <a:r>
              <a:rPr lang="de-DE" sz="1600" b="1" baseline="30000" dirty="0">
                <a:solidFill>
                  <a:srgbClr val="FFFFFF"/>
                </a:solidFill>
                <a:latin typeface="Arial" charset="0"/>
              </a:rPr>
              <a:t>-1</a:t>
            </a:r>
            <a:r>
              <a:rPr lang="de-DE" sz="1600" b="1" dirty="0">
                <a:solidFill>
                  <a:srgbClr val="FFFFFF"/>
                </a:solidFill>
                <a:latin typeface="Arial" charset="0"/>
              </a:rPr>
              <a:t>]</a:t>
            </a:r>
            <a:endParaRPr lang="en-GB" sz="1600" b="1" dirty="0">
              <a:solidFill>
                <a:srgbClr val="FFFFFF"/>
              </a:solidFill>
              <a:latin typeface="Arial" charset="0"/>
            </a:endParaRPr>
          </a:p>
        </p:txBody>
      </p:sp>
      <p:pic>
        <p:nvPicPr>
          <p:cNvPr id="29723" name="Picture 34"/>
          <p:cNvPicPr>
            <a:picLocks noChangeAspect="1" noChangeArrowheads="1"/>
          </p:cNvPicPr>
          <p:nvPr/>
        </p:nvPicPr>
        <p:blipFill>
          <a:blip r:embed="rId5" cstate="print"/>
          <a:srcRect l="18962" t="14143" r="27757" b="5304"/>
          <a:stretch>
            <a:fillRect/>
          </a:stretch>
        </p:blipFill>
        <p:spPr bwMode="auto">
          <a:xfrm>
            <a:off x="6910388" y="4619625"/>
            <a:ext cx="2312987" cy="2111375"/>
          </a:xfrm>
          <a:prstGeom prst="rect">
            <a:avLst/>
          </a:prstGeom>
          <a:noFill/>
          <a:ln w="9525">
            <a:noFill/>
            <a:miter lim="800000"/>
            <a:headEnd/>
            <a:tailEnd/>
          </a:ln>
        </p:spPr>
      </p:pic>
      <p:sp>
        <p:nvSpPr>
          <p:cNvPr id="29724" name="Text Box 35"/>
          <p:cNvSpPr txBox="1">
            <a:spLocks noChangeArrowheads="1"/>
          </p:cNvSpPr>
          <p:nvPr/>
        </p:nvSpPr>
        <p:spPr bwMode="auto">
          <a:xfrm>
            <a:off x="8486775" y="5610225"/>
            <a:ext cx="441325" cy="244475"/>
          </a:xfrm>
          <a:prstGeom prst="rect">
            <a:avLst/>
          </a:prstGeom>
          <a:noFill/>
          <a:ln w="9525">
            <a:noFill/>
            <a:miter lim="800000"/>
            <a:headEnd/>
            <a:tailEnd/>
          </a:ln>
        </p:spPr>
        <p:txBody>
          <a:bodyPr lIns="0" tIns="0" rIns="0" bIns="0">
            <a:spAutoFit/>
          </a:bodyPr>
          <a:lstStyle/>
          <a:p>
            <a:pPr algn="ctr">
              <a:spcBef>
                <a:spcPct val="50000"/>
              </a:spcBef>
            </a:pPr>
            <a:r>
              <a:rPr lang="de-DE" sz="1600" b="1">
                <a:solidFill>
                  <a:srgbClr val="333333"/>
                </a:solidFill>
                <a:latin typeface="Arial" charset="0"/>
              </a:rPr>
              <a:t>SA</a:t>
            </a:r>
            <a:endParaRPr lang="en-GB" sz="1600" b="1">
              <a:solidFill>
                <a:srgbClr val="333333"/>
              </a:solidFill>
              <a:latin typeface="Arial" charset="0"/>
            </a:endParaRPr>
          </a:p>
        </p:txBody>
      </p:sp>
      <p:sp>
        <p:nvSpPr>
          <p:cNvPr id="29725" name="Text Box 36"/>
          <p:cNvSpPr txBox="1">
            <a:spLocks noChangeArrowheads="1"/>
          </p:cNvSpPr>
          <p:nvPr/>
        </p:nvSpPr>
        <p:spPr bwMode="auto">
          <a:xfrm>
            <a:off x="7572375" y="6080125"/>
            <a:ext cx="441325" cy="244475"/>
          </a:xfrm>
          <a:prstGeom prst="rect">
            <a:avLst/>
          </a:prstGeom>
          <a:noFill/>
          <a:ln w="9525">
            <a:noFill/>
            <a:miter lim="800000"/>
            <a:headEnd/>
            <a:tailEnd/>
          </a:ln>
        </p:spPr>
        <p:txBody>
          <a:bodyPr lIns="0" tIns="0" rIns="0" bIns="0">
            <a:spAutoFit/>
          </a:bodyPr>
          <a:lstStyle/>
          <a:p>
            <a:pPr algn="ctr">
              <a:spcBef>
                <a:spcPct val="50000"/>
              </a:spcBef>
            </a:pPr>
            <a:r>
              <a:rPr lang="de-DE" sz="1600" b="1">
                <a:solidFill>
                  <a:srgbClr val="333333"/>
                </a:solidFill>
                <a:latin typeface="Arial" charset="0"/>
              </a:rPr>
              <a:t>DF</a:t>
            </a:r>
            <a:endParaRPr lang="en-GB" sz="1600" b="1">
              <a:solidFill>
                <a:srgbClr val="333333"/>
              </a:solidFill>
              <a:latin typeface="Arial" charset="0"/>
            </a:endParaRPr>
          </a:p>
        </p:txBody>
      </p:sp>
      <p:sp>
        <p:nvSpPr>
          <p:cNvPr id="29726" name="Text Box 37"/>
          <p:cNvSpPr txBox="1">
            <a:spLocks noChangeArrowheads="1"/>
          </p:cNvSpPr>
          <p:nvPr/>
        </p:nvSpPr>
        <p:spPr bwMode="auto">
          <a:xfrm>
            <a:off x="7470775" y="5127625"/>
            <a:ext cx="441325" cy="244475"/>
          </a:xfrm>
          <a:prstGeom prst="rect">
            <a:avLst/>
          </a:prstGeom>
          <a:noFill/>
          <a:ln w="9525">
            <a:noFill/>
            <a:miter lim="800000"/>
            <a:headEnd/>
            <a:tailEnd/>
          </a:ln>
        </p:spPr>
        <p:txBody>
          <a:bodyPr lIns="0" tIns="0" rIns="0" bIns="0">
            <a:spAutoFit/>
          </a:bodyPr>
          <a:lstStyle/>
          <a:p>
            <a:pPr algn="ctr">
              <a:spcBef>
                <a:spcPct val="50000"/>
              </a:spcBef>
            </a:pPr>
            <a:r>
              <a:rPr lang="de-DE" sz="1600" b="1">
                <a:solidFill>
                  <a:srgbClr val="333333"/>
                </a:solidFill>
                <a:latin typeface="Arial" charset="0"/>
              </a:rPr>
              <a:t>EF</a:t>
            </a:r>
            <a:endParaRPr lang="en-GB" sz="1600" b="1">
              <a:solidFill>
                <a:srgbClr val="333333"/>
              </a:solidFill>
              <a:latin typeface="Arial" charset="0"/>
            </a:endParaRPr>
          </a:p>
        </p:txBody>
      </p:sp>
      <p:sp>
        <p:nvSpPr>
          <p:cNvPr id="29727" name="Text Box 38"/>
          <p:cNvSpPr txBox="1">
            <a:spLocks noChangeArrowheads="1"/>
          </p:cNvSpPr>
          <p:nvPr/>
        </p:nvSpPr>
        <p:spPr bwMode="auto">
          <a:xfrm>
            <a:off x="8207375" y="6346825"/>
            <a:ext cx="403225" cy="244475"/>
          </a:xfrm>
          <a:prstGeom prst="rect">
            <a:avLst/>
          </a:prstGeom>
          <a:noFill/>
          <a:ln w="9525">
            <a:noFill/>
            <a:miter lim="800000"/>
            <a:headEnd/>
            <a:tailEnd/>
          </a:ln>
        </p:spPr>
        <p:txBody>
          <a:bodyPr lIns="0" tIns="0" rIns="0" bIns="0">
            <a:spAutoFit/>
          </a:bodyPr>
          <a:lstStyle/>
          <a:p>
            <a:pPr algn="ctr">
              <a:spcBef>
                <a:spcPct val="50000"/>
              </a:spcBef>
            </a:pPr>
            <a:r>
              <a:rPr lang="de-DE" sz="1600" b="1">
                <a:solidFill>
                  <a:srgbClr val="333333"/>
                </a:solidFill>
                <a:latin typeface="Arial" charset="0"/>
              </a:rPr>
              <a:t>AG</a:t>
            </a:r>
            <a:endParaRPr lang="en-GB" sz="1600" b="1">
              <a:solidFill>
                <a:srgbClr val="333333"/>
              </a:solidFill>
              <a:latin typeface="Arial" charset="0"/>
            </a:endParaRPr>
          </a:p>
        </p:txBody>
      </p:sp>
      <p:sp>
        <p:nvSpPr>
          <p:cNvPr id="33" name="Rectangle 32"/>
          <p:cNvSpPr/>
          <p:nvPr/>
        </p:nvSpPr>
        <p:spPr>
          <a:xfrm>
            <a:off x="1600200" y="6488668"/>
            <a:ext cx="5486400" cy="369332"/>
          </a:xfrm>
          <a:prstGeom prst="rect">
            <a:avLst/>
          </a:prstGeom>
        </p:spPr>
        <p:txBody>
          <a:bodyPr wrap="square">
            <a:spAutoFit/>
          </a:bodyPr>
          <a:lstStyle/>
          <a:p>
            <a:pPr algn="ctr"/>
            <a:r>
              <a:rPr lang="en-GB" dirty="0" smtClean="0"/>
              <a:t>Kaiser et al. (2012) </a:t>
            </a:r>
            <a:r>
              <a:rPr lang="en-GB" dirty="0" err="1" smtClean="0"/>
              <a:t>Biogeosciences</a:t>
            </a:r>
            <a:endParaRPr lang="en-GB" dirty="0" smtClean="0"/>
          </a:p>
        </p:txBody>
      </p:sp>
    </p:spTree>
    <p:extLst>
      <p:ext uri="{BB962C8B-B14F-4D97-AF65-F5344CB8AC3E}">
        <p14:creationId xmlns:p14="http://schemas.microsoft.com/office/powerpoint/2010/main" val="34266136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974" y="1013827"/>
            <a:ext cx="4464050" cy="1077218"/>
          </a:xfrm>
          <a:prstGeom prst="rect">
            <a:avLst/>
          </a:prstGeom>
          <a:noFill/>
        </p:spPr>
        <p:txBody>
          <a:bodyPr wrap="square" rtlCol="0">
            <a:spAutoFit/>
          </a:bodyPr>
          <a:lstStyle/>
          <a:p>
            <a:r>
              <a:rPr lang="en-GB" sz="3200" b="1" dirty="0" smtClean="0">
                <a:solidFill>
                  <a:srgbClr val="FFFFFF"/>
                </a:solidFill>
              </a:rPr>
              <a:t>Copernicus Atmosphere Monitoring Service</a:t>
            </a:r>
            <a:endParaRPr lang="en-GB" sz="3200" b="1" dirty="0">
              <a:solidFill>
                <a:srgbClr val="FFFFFF"/>
              </a:solidFill>
            </a:endParaRPr>
          </a:p>
        </p:txBody>
      </p:sp>
      <p:pic>
        <p:nvPicPr>
          <p:cNvPr id="5" name="Picture 4"/>
          <p:cNvPicPr>
            <a:picLocks noChangeAspect="1"/>
          </p:cNvPicPr>
          <p:nvPr/>
        </p:nvPicPr>
        <p:blipFill>
          <a:blip r:embed="rId3" cstate="print"/>
          <a:stretch>
            <a:fillRect/>
          </a:stretch>
        </p:blipFill>
        <p:spPr>
          <a:xfrm>
            <a:off x="467544" y="3356992"/>
            <a:ext cx="3707828" cy="2459451"/>
          </a:xfrm>
          <a:prstGeom prst="rect">
            <a:avLst/>
          </a:prstGeom>
        </p:spPr>
      </p:pic>
      <p:sp>
        <p:nvSpPr>
          <p:cNvPr id="7" name="TextBox 6"/>
          <p:cNvSpPr txBox="1"/>
          <p:nvPr/>
        </p:nvSpPr>
        <p:spPr>
          <a:xfrm>
            <a:off x="5046774" y="2487756"/>
            <a:ext cx="4097226" cy="769441"/>
          </a:xfrm>
          <a:prstGeom prst="rect">
            <a:avLst/>
          </a:prstGeom>
          <a:noFill/>
        </p:spPr>
        <p:txBody>
          <a:bodyPr wrap="square" rtlCol="0">
            <a:spAutoFit/>
          </a:bodyPr>
          <a:lstStyle/>
          <a:p>
            <a:r>
              <a:rPr lang="en-GB" sz="4400" b="1" dirty="0" smtClean="0">
                <a:solidFill>
                  <a:srgbClr val="FFFFFF"/>
                </a:solidFill>
              </a:rPr>
              <a:t>SALGEE Project</a:t>
            </a:r>
            <a:endParaRPr lang="en-GB" sz="4400" b="1" dirty="0">
              <a:solidFill>
                <a:srgbClr val="FFFFFF"/>
              </a:solidFill>
            </a:endParaRPr>
          </a:p>
        </p:txBody>
      </p:sp>
      <p:pic>
        <p:nvPicPr>
          <p:cNvPr id="3076" name="Picture 4" descr="Image result for eumets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8596" y="1145100"/>
            <a:ext cx="3915404" cy="12946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32040" y="3390091"/>
            <a:ext cx="3784600" cy="830997"/>
          </a:xfrm>
          <a:prstGeom prst="rect">
            <a:avLst/>
          </a:prstGeom>
          <a:noFill/>
        </p:spPr>
        <p:txBody>
          <a:bodyPr wrap="square" rtlCol="0">
            <a:spAutoFit/>
          </a:bodyPr>
          <a:lstStyle/>
          <a:p>
            <a:pPr algn="ctr"/>
            <a:r>
              <a:rPr lang="en-GB" sz="2400" b="1" dirty="0" smtClean="0">
                <a:solidFill>
                  <a:srgbClr val="FFFFFF"/>
                </a:solidFill>
              </a:rPr>
              <a:t>Advanced Fire Information System (afis.meraka.org.za)</a:t>
            </a:r>
            <a:endParaRPr lang="en-GB" sz="2400" b="1" dirty="0">
              <a:solidFill>
                <a:srgbClr val="FFFFFF"/>
              </a:solidFill>
            </a:endParaRPr>
          </a:p>
        </p:txBody>
      </p:sp>
      <p:sp>
        <p:nvSpPr>
          <p:cNvPr id="6" name="AutoShape 6" descr="AFIS Logo"/>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0" name="Object 9"/>
          <p:cNvGraphicFramePr>
            <a:graphicFrameLocks noChangeAspect="1"/>
          </p:cNvGraphicFramePr>
          <p:nvPr>
            <p:extLst>
              <p:ext uri="{D42A27DB-BD31-4B8C-83A1-F6EECF244321}">
                <p14:modId xmlns:p14="http://schemas.microsoft.com/office/powerpoint/2010/main" val="3553586169"/>
              </p:ext>
            </p:extLst>
          </p:nvPr>
        </p:nvGraphicFramePr>
        <p:xfrm>
          <a:off x="4860032" y="4293096"/>
          <a:ext cx="3940777" cy="1253830"/>
        </p:xfrm>
        <a:graphic>
          <a:graphicData uri="http://schemas.openxmlformats.org/presentationml/2006/ole">
            <mc:AlternateContent xmlns:mc="http://schemas.openxmlformats.org/markup-compatibility/2006">
              <mc:Choice xmlns:v="urn:schemas-microsoft-com:vml" Requires="v">
                <p:oleObj spid="_x0000_s1034" r:id="rId5" imgW="5269841" imgH="1257143" progId="">
                  <p:embed/>
                </p:oleObj>
              </mc:Choice>
              <mc:Fallback>
                <p:oleObj r:id="rId5" imgW="5269841" imgH="12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940777" cy="12538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p:cNvSpPr/>
          <p:nvPr/>
        </p:nvSpPr>
        <p:spPr>
          <a:xfrm>
            <a:off x="-298321" y="139626"/>
            <a:ext cx="8785654" cy="646331"/>
          </a:xfrm>
          <a:prstGeom prst="rect">
            <a:avLst/>
          </a:prstGeom>
        </p:spPr>
        <p:txBody>
          <a:bodyPr vert="horz" lIns="91440" tIns="45720" rIns="91440" bIns="45720" rtlCol="0" anchor="ctr">
            <a:normAutofit fontScale="97500"/>
          </a:bodyPr>
          <a:lstStyle/>
          <a:p>
            <a:pPr algn="ctr">
              <a:spcBef>
                <a:spcPct val="0"/>
              </a:spcBef>
            </a:pPr>
            <a:r>
              <a:rPr lang="en-GB" sz="3600" dirty="0">
                <a:solidFill>
                  <a:srgbClr val="FFFF00"/>
                </a:solidFill>
                <a:latin typeface="+mj-lt"/>
                <a:ea typeface="+mj-ea"/>
                <a:cs typeface="+mj-cs"/>
              </a:rPr>
              <a:t> Operational Applications &amp; Science Initiatives</a:t>
            </a:r>
            <a:endParaRPr lang="en-CA" sz="3600" dirty="0">
              <a:solidFill>
                <a:srgbClr val="FFFF00"/>
              </a:solidFill>
              <a:latin typeface="+mj-lt"/>
              <a:ea typeface="+mj-ea"/>
              <a:cs typeface="+mj-cs"/>
            </a:endParaRPr>
          </a:p>
        </p:txBody>
      </p:sp>
      <p:sp>
        <p:nvSpPr>
          <p:cNvPr id="12" name="Rectangle 11"/>
          <p:cNvSpPr/>
          <p:nvPr/>
        </p:nvSpPr>
        <p:spPr>
          <a:xfrm>
            <a:off x="466002" y="2205303"/>
            <a:ext cx="1945758" cy="935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4" name="Picture 2" descr="Copernicus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252" y="2188468"/>
            <a:ext cx="1714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8225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550548" y="1671821"/>
            <a:ext cx="4458653" cy="4745355"/>
          </a:xfrm>
          <a:prstGeom prst="rect">
            <a:avLst/>
          </a:prstGeom>
        </p:spPr>
      </p:pic>
      <p:pic>
        <p:nvPicPr>
          <p:cNvPr id="6" name="Picture 5"/>
          <p:cNvPicPr/>
          <p:nvPr/>
        </p:nvPicPr>
        <p:blipFill>
          <a:blip r:embed="rId3" cstate="print"/>
          <a:srcRect/>
          <a:stretch>
            <a:fillRect/>
          </a:stretch>
        </p:blipFill>
        <p:spPr bwMode="auto">
          <a:xfrm>
            <a:off x="406400" y="889001"/>
            <a:ext cx="3143250" cy="6087319"/>
          </a:xfrm>
          <a:prstGeom prst="rect">
            <a:avLst/>
          </a:prstGeom>
          <a:noFill/>
          <a:ln w="9525">
            <a:noFill/>
            <a:miter lim="800000"/>
            <a:headEnd/>
            <a:tailEnd/>
          </a:ln>
        </p:spPr>
      </p:pic>
      <p:sp>
        <p:nvSpPr>
          <p:cNvPr id="7" name="Rectangle 6"/>
          <p:cNvSpPr/>
          <p:nvPr/>
        </p:nvSpPr>
        <p:spPr>
          <a:xfrm>
            <a:off x="225122" y="35912"/>
            <a:ext cx="8907381" cy="646331"/>
          </a:xfrm>
          <a:prstGeom prst="rect">
            <a:avLst/>
          </a:prstGeom>
        </p:spPr>
        <p:txBody>
          <a:bodyPr vert="horz" lIns="91440" tIns="45720" rIns="91440" bIns="45720" rtlCol="0" anchor="ctr">
            <a:normAutofit fontScale="97500"/>
          </a:bodyPr>
          <a:lstStyle/>
          <a:p>
            <a:pPr algn="ctr">
              <a:spcBef>
                <a:spcPct val="0"/>
              </a:spcBef>
            </a:pPr>
            <a:r>
              <a:rPr lang="en-GB" sz="3600" dirty="0">
                <a:solidFill>
                  <a:srgbClr val="FFFF00"/>
                </a:solidFill>
                <a:latin typeface="+mj-lt"/>
                <a:ea typeface="+mj-ea"/>
                <a:cs typeface="+mj-cs"/>
              </a:rPr>
              <a:t> Future work: Fire &lt;carbon&gt; Emissions Product </a:t>
            </a:r>
          </a:p>
        </p:txBody>
      </p:sp>
      <p:sp>
        <p:nvSpPr>
          <p:cNvPr id="8" name="Rectangle 7"/>
          <p:cNvSpPr/>
          <p:nvPr/>
        </p:nvSpPr>
        <p:spPr>
          <a:xfrm>
            <a:off x="715618" y="3836504"/>
            <a:ext cx="775252" cy="8448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p:cNvCxnSpPr/>
          <p:nvPr/>
        </p:nvCxnSpPr>
        <p:spPr>
          <a:xfrm>
            <a:off x="1505778" y="4671391"/>
            <a:ext cx="417444" cy="52677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41074" y="4654827"/>
            <a:ext cx="84482" cy="52346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0842" y="6570860"/>
            <a:ext cx="2161281" cy="369332"/>
          </a:xfrm>
          <a:prstGeom prst="rect">
            <a:avLst/>
          </a:prstGeom>
          <a:noFill/>
        </p:spPr>
        <p:txBody>
          <a:bodyPr wrap="none" rtlCol="0">
            <a:spAutoFit/>
          </a:bodyPr>
          <a:lstStyle/>
          <a:p>
            <a:r>
              <a:rPr lang="en-CA" b="1" dirty="0" smtClean="0"/>
              <a:t>Active Fires &amp; Plume</a:t>
            </a:r>
            <a:endParaRPr lang="en-CA" b="1" dirty="0"/>
          </a:p>
        </p:txBody>
      </p:sp>
      <p:sp>
        <p:nvSpPr>
          <p:cNvPr id="14" name="TextBox 13"/>
          <p:cNvSpPr txBox="1"/>
          <p:nvPr/>
        </p:nvSpPr>
        <p:spPr>
          <a:xfrm>
            <a:off x="2879863" y="5160137"/>
            <a:ext cx="613081" cy="369332"/>
          </a:xfrm>
          <a:prstGeom prst="rect">
            <a:avLst/>
          </a:prstGeom>
          <a:noFill/>
        </p:spPr>
        <p:txBody>
          <a:bodyPr wrap="none" rtlCol="0">
            <a:spAutoFit/>
          </a:bodyPr>
          <a:lstStyle/>
          <a:p>
            <a:r>
              <a:rPr lang="en-CA" dirty="0" smtClean="0">
                <a:solidFill>
                  <a:schemeClr val="bg1"/>
                </a:solidFill>
              </a:rPr>
              <a:t>AOD</a:t>
            </a:r>
            <a:endParaRPr lang="en-CA" dirty="0">
              <a:solidFill>
                <a:schemeClr val="bg1"/>
              </a:solidFill>
            </a:endParaRPr>
          </a:p>
        </p:txBody>
      </p:sp>
      <p:sp>
        <p:nvSpPr>
          <p:cNvPr id="15" name="TextBox 14"/>
          <p:cNvSpPr txBox="1"/>
          <p:nvPr/>
        </p:nvSpPr>
        <p:spPr>
          <a:xfrm>
            <a:off x="4559298" y="673739"/>
            <a:ext cx="4440865" cy="1323439"/>
          </a:xfrm>
          <a:prstGeom prst="rect">
            <a:avLst/>
          </a:prstGeom>
          <a:noFill/>
        </p:spPr>
        <p:txBody>
          <a:bodyPr wrap="square" rtlCol="0">
            <a:spAutoFit/>
          </a:bodyPr>
          <a:lstStyle/>
          <a:p>
            <a:r>
              <a:rPr lang="en-CA" sz="2000" b="1" dirty="0" smtClean="0">
                <a:solidFill>
                  <a:srgbClr val="FFFFFF"/>
                </a:solidFill>
              </a:rPr>
              <a:t>Total Particular matter Emissions -  Higher </a:t>
            </a:r>
            <a:r>
              <a:rPr lang="en-CA" sz="2000" b="1" dirty="0" err="1" smtClean="0">
                <a:solidFill>
                  <a:srgbClr val="FFFFFF"/>
                </a:solidFill>
              </a:rPr>
              <a:t>spatio</a:t>
            </a:r>
            <a:r>
              <a:rPr lang="en-CA" sz="2000" b="1" dirty="0" smtClean="0">
                <a:solidFill>
                  <a:srgbClr val="FFFFFF"/>
                </a:solidFill>
              </a:rPr>
              <a:t>-temporal resolution than all other emissions products. Now extending to total carbon emissions.</a:t>
            </a:r>
            <a:endParaRPr lang="en-CA" sz="2000" b="1" dirty="0">
              <a:solidFill>
                <a:srgbClr val="FFFFFF"/>
              </a:solidFill>
            </a:endParaRPr>
          </a:p>
        </p:txBody>
      </p:sp>
      <p:sp>
        <p:nvSpPr>
          <p:cNvPr id="16" name="TextBox 15"/>
          <p:cNvSpPr txBox="1"/>
          <p:nvPr/>
        </p:nvSpPr>
        <p:spPr>
          <a:xfrm>
            <a:off x="1687530" y="1253447"/>
            <a:ext cx="1564241" cy="1477328"/>
          </a:xfrm>
          <a:prstGeom prst="rect">
            <a:avLst/>
          </a:prstGeom>
          <a:solidFill>
            <a:schemeClr val="bg1"/>
          </a:solidFill>
        </p:spPr>
        <p:txBody>
          <a:bodyPr wrap="square" rtlCol="0">
            <a:spAutoFit/>
          </a:bodyPr>
          <a:lstStyle/>
          <a:p>
            <a:pPr algn="ctr"/>
            <a:r>
              <a:rPr lang="en-CA" dirty="0" smtClean="0"/>
              <a:t>Based on factors linking FRE directly to atmospheric species.</a:t>
            </a:r>
            <a:endParaRPr lang="en-CA" dirty="0"/>
          </a:p>
        </p:txBody>
      </p:sp>
    </p:spTree>
    <p:extLst>
      <p:ext uri="{BB962C8B-B14F-4D97-AF65-F5344CB8AC3E}">
        <p14:creationId xmlns:p14="http://schemas.microsoft.com/office/powerpoint/2010/main" val="33825601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smtClean="0">
                <a:solidFill>
                  <a:srgbClr val="FFFF00"/>
                </a:solidFill>
              </a:rPr>
              <a:t>Applications</a:t>
            </a:r>
            <a:endParaRPr lang="en-US" dirty="0">
              <a:solidFill>
                <a:srgbClr val="FFFF00"/>
              </a:solidFill>
            </a:endParaRPr>
          </a:p>
        </p:txBody>
      </p:sp>
      <p:sp>
        <p:nvSpPr>
          <p:cNvPr id="3" name="Title 1"/>
          <p:cNvSpPr txBox="1">
            <a:spLocks/>
          </p:cNvSpPr>
          <p:nvPr/>
        </p:nvSpPr>
        <p:spPr>
          <a:xfrm>
            <a:off x="152400" y="1654696"/>
            <a:ext cx="8668072" cy="39345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0066FF"/>
                </a:solidFill>
                <a:latin typeface="+mj-lt"/>
                <a:ea typeface="+mj-ea"/>
                <a:cs typeface="+mj-cs"/>
              </a:defRPr>
            </a:lvl1pPr>
          </a:lstStyle>
          <a:p>
            <a:pPr marL="571500" indent="-571500" algn="l">
              <a:buFont typeface="Wingdings" charset="2"/>
              <a:buChar char="Ø"/>
            </a:pPr>
            <a:r>
              <a:rPr lang="en-US" sz="4000" dirty="0" smtClean="0">
                <a:solidFill>
                  <a:srgbClr val="FFFF00"/>
                </a:solidFill>
              </a:rPr>
              <a:t>Fuel consumption;</a:t>
            </a:r>
          </a:p>
          <a:p>
            <a:pPr marL="571500" indent="-571500" algn="l">
              <a:buFont typeface="Wingdings" charset="2"/>
              <a:buChar char="Ø"/>
            </a:pPr>
            <a:r>
              <a:rPr lang="en-US" sz="4000" dirty="0" smtClean="0">
                <a:solidFill>
                  <a:srgbClr val="FFFF00"/>
                </a:solidFill>
              </a:rPr>
              <a:t>Aerosol optical depth;</a:t>
            </a:r>
          </a:p>
          <a:p>
            <a:pPr marL="571500" indent="-571500" algn="l">
              <a:buFont typeface="Wingdings" charset="2"/>
              <a:buChar char="Ø"/>
            </a:pPr>
            <a:r>
              <a:rPr lang="en-US" sz="4000" dirty="0" smtClean="0">
                <a:solidFill>
                  <a:srgbClr val="FFFF00"/>
                </a:solidFill>
              </a:rPr>
              <a:t>Smoke emissions;</a:t>
            </a:r>
          </a:p>
          <a:p>
            <a:pPr marL="571500" indent="-571500" algn="l">
              <a:buFont typeface="Wingdings" charset="2"/>
              <a:buChar char="Ø"/>
            </a:pPr>
            <a:r>
              <a:rPr lang="en-US" sz="4000" dirty="0" smtClean="0">
                <a:solidFill>
                  <a:srgbClr val="FFFF00"/>
                </a:solidFill>
              </a:rPr>
              <a:t>Air quality monitoring.</a:t>
            </a:r>
          </a:p>
        </p:txBody>
      </p:sp>
    </p:spTree>
    <p:extLst>
      <p:ext uri="{BB962C8B-B14F-4D97-AF65-F5344CB8AC3E}">
        <p14:creationId xmlns:p14="http://schemas.microsoft.com/office/powerpoint/2010/main" val="3768125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GB" sz="3600" dirty="0">
                <a:solidFill>
                  <a:srgbClr val="FFFF00"/>
                </a:solidFill>
              </a:rPr>
              <a:t>Operational FRP-PIXEL Product</a:t>
            </a:r>
          </a:p>
        </p:txBody>
      </p:sp>
      <p:pic>
        <p:nvPicPr>
          <p:cNvPr id="68613" name="Picture 5"/>
          <p:cNvPicPr>
            <a:picLocks noChangeAspect="1" noChangeArrowheads="1"/>
          </p:cNvPicPr>
          <p:nvPr/>
        </p:nvPicPr>
        <p:blipFill>
          <a:blip r:embed="rId2" cstate="print"/>
          <a:srcRect/>
          <a:stretch>
            <a:fillRect/>
          </a:stretch>
        </p:blipFill>
        <p:spPr bwMode="auto">
          <a:xfrm>
            <a:off x="971600" y="1268760"/>
            <a:ext cx="3270498" cy="5301977"/>
          </a:xfrm>
          <a:prstGeom prst="rect">
            <a:avLst/>
          </a:prstGeom>
          <a:noFill/>
          <a:ln w="9525">
            <a:noFill/>
            <a:miter lim="800000"/>
            <a:headEnd/>
            <a:tailEnd/>
          </a:ln>
          <a:effectLst/>
        </p:spPr>
      </p:pic>
      <p:sp>
        <p:nvSpPr>
          <p:cNvPr id="15" name="TextBox 14"/>
          <p:cNvSpPr txBox="1"/>
          <p:nvPr/>
        </p:nvSpPr>
        <p:spPr>
          <a:xfrm>
            <a:off x="4283968" y="5970039"/>
            <a:ext cx="4752528" cy="923330"/>
          </a:xfrm>
          <a:prstGeom prst="rect">
            <a:avLst/>
          </a:prstGeom>
          <a:noFill/>
        </p:spPr>
        <p:txBody>
          <a:bodyPr wrap="square" rtlCol="0">
            <a:spAutoFit/>
          </a:bodyPr>
          <a:lstStyle/>
          <a:p>
            <a:pPr algn="just"/>
            <a:r>
              <a:rPr lang="en-GB" dirty="0" smtClean="0">
                <a:solidFill>
                  <a:schemeClr val="bg1"/>
                </a:solidFill>
              </a:rPr>
              <a:t>Delivered operationally to all as part of EUMETSAT Land Surface Analysis Satellite Applications Facility (LSA SAF)</a:t>
            </a:r>
            <a:endParaRPr lang="en-GB" dirty="0">
              <a:solidFill>
                <a:schemeClr val="bg1"/>
              </a:solidFill>
            </a:endParaRPr>
          </a:p>
        </p:txBody>
      </p:sp>
      <p:sp>
        <p:nvSpPr>
          <p:cNvPr id="16" name="Rectangle 33"/>
          <p:cNvSpPr>
            <a:spLocks noChangeArrowheads="1"/>
          </p:cNvSpPr>
          <p:nvPr/>
        </p:nvSpPr>
        <p:spPr bwMode="auto">
          <a:xfrm>
            <a:off x="26211" y="6480834"/>
            <a:ext cx="2592288" cy="400110"/>
          </a:xfrm>
          <a:prstGeom prst="rect">
            <a:avLst/>
          </a:prstGeom>
          <a:noFill/>
          <a:ln w="9525">
            <a:noFill/>
            <a:miter lim="800000"/>
            <a:headEnd/>
            <a:tailEnd/>
          </a:ln>
        </p:spPr>
        <p:txBody>
          <a:bodyPr wrap="square">
            <a:spAutoFit/>
          </a:bodyPr>
          <a:lstStyle/>
          <a:p>
            <a:r>
              <a:rPr lang="en-GB" sz="2000" dirty="0" smtClean="0">
                <a:solidFill>
                  <a:srgbClr val="00B0F0"/>
                </a:solidFill>
              </a:rPr>
              <a:t>Land</a:t>
            </a:r>
            <a:r>
              <a:rPr lang="en-GB" sz="2000" b="1" dirty="0" smtClean="0">
                <a:solidFill>
                  <a:srgbClr val="00B0F0"/>
                </a:solidFill>
              </a:rPr>
              <a:t>saf</a:t>
            </a:r>
            <a:r>
              <a:rPr lang="en-GB" sz="2000" dirty="0" smtClean="0">
                <a:solidFill>
                  <a:srgbClr val="00B0F0"/>
                </a:solidFill>
              </a:rPr>
              <a:t>.meteo.pt/</a:t>
            </a:r>
            <a:endParaRPr lang="en-US" sz="2000" dirty="0">
              <a:solidFill>
                <a:srgbClr val="00B0F0"/>
              </a:solidFill>
            </a:endParaRPr>
          </a:p>
        </p:txBody>
      </p:sp>
      <p:pic>
        <p:nvPicPr>
          <p:cNvPr id="11" name="Picture 10"/>
          <p:cNvPicPr>
            <a:picLocks noChangeAspect="1"/>
          </p:cNvPicPr>
          <p:nvPr/>
        </p:nvPicPr>
        <p:blipFill>
          <a:blip r:embed="rId3"/>
          <a:stretch>
            <a:fillRect/>
          </a:stretch>
        </p:blipFill>
        <p:spPr>
          <a:xfrm>
            <a:off x="26553" y="1058960"/>
            <a:ext cx="2157668" cy="1831982"/>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4175448" y="1052736"/>
            <a:ext cx="4968552" cy="3674661"/>
          </a:xfrm>
          <a:prstGeom prst="rect">
            <a:avLst/>
          </a:prstGeom>
        </p:spPr>
      </p:pic>
      <p:sp>
        <p:nvSpPr>
          <p:cNvPr id="10" name="Rectangle 9"/>
          <p:cNvSpPr/>
          <p:nvPr/>
        </p:nvSpPr>
        <p:spPr>
          <a:xfrm>
            <a:off x="4141764" y="4725144"/>
            <a:ext cx="5004048" cy="1200329"/>
          </a:xfrm>
          <a:prstGeom prst="rect">
            <a:avLst/>
          </a:prstGeom>
        </p:spPr>
        <p:txBody>
          <a:bodyPr wrap="square">
            <a:spAutoFit/>
          </a:bodyPr>
          <a:lstStyle/>
          <a:p>
            <a:r>
              <a:rPr lang="en-US" dirty="0" smtClean="0">
                <a:solidFill>
                  <a:srgbClr val="FFFFFF"/>
                </a:solidFill>
                <a:latin typeface="Trebuchet MS" panose="020B0603020202020204" pitchFamily="34" charset="0"/>
                <a:ea typeface="Times New Roman" panose="02020603050405020304" pitchFamily="18" charset="0"/>
                <a:cs typeface="Trebuchet MS" panose="020B0603020202020204" pitchFamily="34" charset="0"/>
              </a:rPr>
              <a:t>KCL </a:t>
            </a:r>
            <a:r>
              <a:rPr lang="en-US" dirty="0">
                <a:solidFill>
                  <a:srgbClr val="FFFFFF"/>
                </a:solidFill>
                <a:latin typeface="Trebuchet MS" panose="020B0603020202020204" pitchFamily="34" charset="0"/>
                <a:ea typeface="Times New Roman" panose="02020603050405020304" pitchFamily="18" charset="0"/>
                <a:cs typeface="Trebuchet MS" panose="020B0603020202020204" pitchFamily="34" charset="0"/>
              </a:rPr>
              <a:t>developed an online web mapping system for </a:t>
            </a:r>
            <a:r>
              <a:rPr lang="en-US" dirty="0" smtClean="0">
                <a:solidFill>
                  <a:srgbClr val="FFFFFF"/>
                </a:solidFill>
                <a:latin typeface="Trebuchet MS" panose="020B0603020202020204" pitchFamily="34" charset="0"/>
                <a:ea typeface="Times New Roman" panose="02020603050405020304" pitchFamily="18" charset="0"/>
                <a:cs typeface="Trebuchet MS" panose="020B0603020202020204" pitchFamily="34" charset="0"/>
              </a:rPr>
              <a:t>visualizing </a:t>
            </a:r>
            <a:r>
              <a:rPr lang="en-US" dirty="0">
                <a:solidFill>
                  <a:srgbClr val="FFFFFF"/>
                </a:solidFill>
                <a:latin typeface="Trebuchet MS" panose="020B0603020202020204" pitchFamily="34" charset="0"/>
                <a:ea typeface="Times New Roman" panose="02020603050405020304" pitchFamily="18" charset="0"/>
                <a:cs typeface="Trebuchet MS" panose="020B0603020202020204" pitchFamily="34" charset="0"/>
              </a:rPr>
              <a:t>the near real-time FRP-PIXEL data and the FRP diurnal cycle </a:t>
            </a:r>
            <a:r>
              <a:rPr lang="en-US" u="sng" dirty="0">
                <a:solidFill>
                  <a:srgbClr val="FFFFFF"/>
                </a:solidFill>
                <a:latin typeface="Trebuchet MS" panose="020B0603020202020204" pitchFamily="34" charset="0"/>
                <a:ea typeface="Times New Roman" panose="02020603050405020304" pitchFamily="18" charset="0"/>
                <a:cs typeface="Trebuchet MS" panose="020B0603020202020204" pitchFamily="34" charset="0"/>
                <a:hlinkClick r:id="rId5"/>
              </a:rPr>
              <a:t>http://wildfire.geog.kcl.ac.uk/firemap/</a:t>
            </a:r>
            <a:endParaRPr lang="en-GB" dirty="0">
              <a:solidFill>
                <a:srgbClr val="FFFFFF"/>
              </a:solidFill>
            </a:endParaRPr>
          </a:p>
        </p:txBody>
      </p:sp>
    </p:spTree>
    <p:extLst>
      <p:ext uri="{BB962C8B-B14F-4D97-AF65-F5344CB8AC3E}">
        <p14:creationId xmlns:p14="http://schemas.microsoft.com/office/powerpoint/2010/main" val="34025856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88640"/>
            <a:ext cx="8100392" cy="864096"/>
          </a:xfrm>
        </p:spPr>
        <p:txBody>
          <a:bodyPr vert="horz" lIns="91440" tIns="45720" rIns="91440" bIns="45720" rtlCol="0" anchor="ctr">
            <a:noAutofit/>
          </a:bodyPr>
          <a:lstStyle/>
          <a:p>
            <a:r>
              <a:rPr lang="en-GB" sz="4000" dirty="0">
                <a:solidFill>
                  <a:srgbClr val="FFFF00"/>
                </a:solidFill>
              </a:rPr>
              <a:t>Operational SEVIRI FRP-PIXEL </a:t>
            </a:r>
            <a:br>
              <a:rPr lang="en-GB" sz="4000" dirty="0">
                <a:solidFill>
                  <a:srgbClr val="FFFF00"/>
                </a:solidFill>
              </a:rPr>
            </a:br>
            <a:r>
              <a:rPr lang="en-GB" sz="4000" dirty="0">
                <a:solidFill>
                  <a:srgbClr val="FFFF00"/>
                </a:solidFill>
              </a:rPr>
              <a:t>List Product</a:t>
            </a:r>
          </a:p>
        </p:txBody>
      </p:sp>
      <p:sp>
        <p:nvSpPr>
          <p:cNvPr id="15" name="TextBox 14"/>
          <p:cNvSpPr txBox="1"/>
          <p:nvPr/>
        </p:nvSpPr>
        <p:spPr>
          <a:xfrm>
            <a:off x="5148064" y="5157192"/>
            <a:ext cx="3816424" cy="1446550"/>
          </a:xfrm>
          <a:prstGeom prst="rect">
            <a:avLst/>
          </a:prstGeom>
          <a:noFill/>
        </p:spPr>
        <p:txBody>
          <a:bodyPr wrap="square" rtlCol="0">
            <a:spAutoFit/>
          </a:bodyPr>
          <a:lstStyle/>
          <a:p>
            <a:pPr algn="just"/>
            <a:r>
              <a:rPr lang="en-GB" sz="2200" dirty="0" smtClean="0">
                <a:solidFill>
                  <a:schemeClr val="bg1"/>
                </a:solidFill>
              </a:rPr>
              <a:t>Delivered operationally to all as part of EUMETSAT Land Surface Analysis Satellite Applications Facility (LSA SAF)</a:t>
            </a:r>
            <a:endParaRPr lang="en-GB" sz="2200" dirty="0">
              <a:solidFill>
                <a:schemeClr val="bg1"/>
              </a:solidFill>
            </a:endParaRPr>
          </a:p>
        </p:txBody>
      </p:sp>
      <p:sp>
        <p:nvSpPr>
          <p:cNvPr id="16" name="Rectangle 33"/>
          <p:cNvSpPr>
            <a:spLocks noChangeArrowheads="1"/>
          </p:cNvSpPr>
          <p:nvPr/>
        </p:nvSpPr>
        <p:spPr bwMode="auto">
          <a:xfrm>
            <a:off x="5220072" y="6515368"/>
            <a:ext cx="2592288" cy="400110"/>
          </a:xfrm>
          <a:prstGeom prst="rect">
            <a:avLst/>
          </a:prstGeom>
          <a:noFill/>
          <a:ln w="9525">
            <a:noFill/>
            <a:miter lim="800000"/>
            <a:headEnd/>
            <a:tailEnd/>
          </a:ln>
        </p:spPr>
        <p:txBody>
          <a:bodyPr wrap="square">
            <a:spAutoFit/>
          </a:bodyPr>
          <a:lstStyle/>
          <a:p>
            <a:r>
              <a:rPr lang="en-GB" sz="2000" dirty="0" smtClean="0">
                <a:solidFill>
                  <a:srgbClr val="00B0F0"/>
                </a:solidFill>
              </a:rPr>
              <a:t>Land</a:t>
            </a:r>
            <a:r>
              <a:rPr lang="en-GB" sz="2000" b="1" dirty="0" smtClean="0">
                <a:solidFill>
                  <a:srgbClr val="00B0F0"/>
                </a:solidFill>
              </a:rPr>
              <a:t>saf</a:t>
            </a:r>
            <a:r>
              <a:rPr lang="en-GB" sz="2000" dirty="0" smtClean="0">
                <a:solidFill>
                  <a:srgbClr val="00B0F0"/>
                </a:solidFill>
              </a:rPr>
              <a:t>.meteo.pt/</a:t>
            </a:r>
            <a:endParaRPr lang="en-US" sz="2000" dirty="0">
              <a:solidFill>
                <a:srgbClr val="00B0F0"/>
              </a:solidFill>
            </a:endParaRPr>
          </a:p>
        </p:txBody>
      </p:sp>
      <p:pic>
        <p:nvPicPr>
          <p:cNvPr id="3" name="Picture 2" descr="FRP_PIXEL_list_sam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 y="1319812"/>
            <a:ext cx="4929708" cy="5493564"/>
          </a:xfrm>
          <a:prstGeom prst="rect">
            <a:avLst/>
          </a:prstGeom>
        </p:spPr>
      </p:pic>
      <p:sp>
        <p:nvSpPr>
          <p:cNvPr id="10" name="TextBox 9"/>
          <p:cNvSpPr txBox="1"/>
          <p:nvPr/>
        </p:nvSpPr>
        <p:spPr>
          <a:xfrm>
            <a:off x="5076056" y="1628800"/>
            <a:ext cx="3816424" cy="2677656"/>
          </a:xfrm>
          <a:prstGeom prst="rect">
            <a:avLst/>
          </a:prstGeom>
          <a:noFill/>
        </p:spPr>
        <p:txBody>
          <a:bodyPr wrap="square" rtlCol="0">
            <a:spAutoFit/>
          </a:bodyPr>
          <a:lstStyle/>
          <a:p>
            <a:pPr marL="342900" indent="-342900" algn="just">
              <a:buFont typeface="Wingdings" charset="2"/>
              <a:buChar char="Ø"/>
            </a:pPr>
            <a:r>
              <a:rPr lang="en-GB" sz="2800" dirty="0" smtClean="0">
                <a:solidFill>
                  <a:schemeClr val="bg1"/>
                </a:solidFill>
              </a:rPr>
              <a:t>&gt;99% process success</a:t>
            </a:r>
          </a:p>
          <a:p>
            <a:pPr marL="342900" indent="-342900" algn="just">
              <a:buFont typeface="Wingdings" charset="2"/>
              <a:buChar char="Ø"/>
            </a:pPr>
            <a:r>
              <a:rPr lang="en-GB" sz="2800" dirty="0" smtClean="0">
                <a:solidFill>
                  <a:schemeClr val="bg1"/>
                </a:solidFill>
              </a:rPr>
              <a:t>15 </a:t>
            </a:r>
            <a:r>
              <a:rPr lang="en-GB" sz="2800" dirty="0" err="1" smtClean="0">
                <a:solidFill>
                  <a:schemeClr val="bg1"/>
                </a:solidFill>
              </a:rPr>
              <a:t>mins</a:t>
            </a:r>
            <a:r>
              <a:rPr lang="en-GB" sz="2800" dirty="0" smtClean="0">
                <a:solidFill>
                  <a:schemeClr val="bg1"/>
                </a:solidFill>
              </a:rPr>
              <a:t> temporal resolution</a:t>
            </a:r>
          </a:p>
          <a:p>
            <a:pPr marL="342900" indent="-342900" algn="just">
              <a:buFont typeface="Wingdings" charset="2"/>
              <a:buChar char="Ø"/>
            </a:pPr>
            <a:r>
              <a:rPr lang="en-GB" sz="2800" dirty="0" smtClean="0">
                <a:solidFill>
                  <a:schemeClr val="bg1"/>
                </a:solidFill>
              </a:rPr>
              <a:t>Product available in 2 hours after overpass </a:t>
            </a:r>
          </a:p>
          <a:p>
            <a:pPr marL="342900" indent="-342900" algn="just">
              <a:buFont typeface="Wingdings" charset="2"/>
              <a:buChar char="Ø"/>
            </a:pPr>
            <a:r>
              <a:rPr lang="en-GB" sz="2800" dirty="0" smtClean="0">
                <a:solidFill>
                  <a:schemeClr val="bg1"/>
                </a:solidFill>
              </a:rPr>
              <a:t>Input to CAMS</a:t>
            </a:r>
            <a:endParaRPr lang="en-GB" sz="2800" dirty="0">
              <a:solidFill>
                <a:schemeClr val="bg1"/>
              </a:solidFill>
            </a:endParaRPr>
          </a:p>
        </p:txBody>
      </p:sp>
    </p:spTree>
    <p:extLst>
      <p:ext uri="{BB962C8B-B14F-4D97-AF65-F5344CB8AC3E}">
        <p14:creationId xmlns:p14="http://schemas.microsoft.com/office/powerpoint/2010/main" val="25765419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6480720" cy="864096"/>
          </a:xfrm>
        </p:spPr>
        <p:txBody>
          <a:bodyPr vert="horz" lIns="91440" tIns="45720" rIns="91440" bIns="45720" rtlCol="0" anchor="ctr">
            <a:normAutofit fontScale="90000"/>
          </a:bodyPr>
          <a:lstStyle/>
          <a:p>
            <a:r>
              <a:rPr lang="en-GB" sz="3600" dirty="0">
                <a:solidFill>
                  <a:srgbClr val="FFFF00"/>
                </a:solidFill>
              </a:rPr>
              <a:t>Operational SEVIRI FRP-PIXEL </a:t>
            </a:r>
            <a:r>
              <a:rPr lang="en-GB" sz="3600" dirty="0" smtClean="0">
                <a:solidFill>
                  <a:srgbClr val="FFFF00"/>
                </a:solidFill>
              </a:rPr>
              <a:t/>
            </a:r>
            <a:br>
              <a:rPr lang="en-GB" sz="3600" dirty="0" smtClean="0">
                <a:solidFill>
                  <a:srgbClr val="FFFF00"/>
                </a:solidFill>
              </a:rPr>
            </a:br>
            <a:r>
              <a:rPr lang="en-GB" sz="3600" dirty="0" smtClean="0">
                <a:solidFill>
                  <a:srgbClr val="FFFF00"/>
                </a:solidFill>
              </a:rPr>
              <a:t>Quality </a:t>
            </a:r>
            <a:r>
              <a:rPr lang="en-GB" sz="3600" dirty="0">
                <a:solidFill>
                  <a:srgbClr val="FFFF00"/>
                </a:solidFill>
              </a:rPr>
              <a:t>Product</a:t>
            </a:r>
          </a:p>
        </p:txBody>
      </p:sp>
      <p:sp>
        <p:nvSpPr>
          <p:cNvPr id="15" name="TextBox 14"/>
          <p:cNvSpPr txBox="1"/>
          <p:nvPr/>
        </p:nvSpPr>
        <p:spPr>
          <a:xfrm>
            <a:off x="35496" y="5517232"/>
            <a:ext cx="4752528" cy="1107996"/>
          </a:xfrm>
          <a:prstGeom prst="rect">
            <a:avLst/>
          </a:prstGeom>
          <a:noFill/>
        </p:spPr>
        <p:txBody>
          <a:bodyPr wrap="square" rtlCol="0">
            <a:spAutoFit/>
          </a:bodyPr>
          <a:lstStyle/>
          <a:p>
            <a:pPr algn="just"/>
            <a:r>
              <a:rPr lang="en-GB" sz="2200" dirty="0" smtClean="0">
                <a:solidFill>
                  <a:schemeClr val="bg1"/>
                </a:solidFill>
              </a:rPr>
              <a:t>Delivered operationally to all as part of EUMETSAT Land Surface Analysis Satellite Applications Facility (LSA SAF)</a:t>
            </a:r>
            <a:endParaRPr lang="en-GB" sz="2200" dirty="0">
              <a:solidFill>
                <a:schemeClr val="bg1"/>
              </a:solidFill>
            </a:endParaRPr>
          </a:p>
        </p:txBody>
      </p:sp>
      <p:sp>
        <p:nvSpPr>
          <p:cNvPr id="16" name="Rectangle 33"/>
          <p:cNvSpPr>
            <a:spLocks noChangeArrowheads="1"/>
          </p:cNvSpPr>
          <p:nvPr/>
        </p:nvSpPr>
        <p:spPr bwMode="auto">
          <a:xfrm>
            <a:off x="35496" y="6515368"/>
            <a:ext cx="2592288" cy="400110"/>
          </a:xfrm>
          <a:prstGeom prst="rect">
            <a:avLst/>
          </a:prstGeom>
          <a:noFill/>
          <a:ln w="9525">
            <a:noFill/>
            <a:miter lim="800000"/>
            <a:headEnd/>
            <a:tailEnd/>
          </a:ln>
        </p:spPr>
        <p:txBody>
          <a:bodyPr wrap="square">
            <a:spAutoFit/>
          </a:bodyPr>
          <a:lstStyle/>
          <a:p>
            <a:r>
              <a:rPr lang="en-GB" sz="2000" dirty="0" smtClean="0">
                <a:solidFill>
                  <a:srgbClr val="00B0F0"/>
                </a:solidFill>
              </a:rPr>
              <a:t>Land</a:t>
            </a:r>
            <a:r>
              <a:rPr lang="en-GB" sz="2000" b="1" dirty="0" smtClean="0">
                <a:solidFill>
                  <a:srgbClr val="00B0F0"/>
                </a:solidFill>
              </a:rPr>
              <a:t>saf</a:t>
            </a:r>
            <a:r>
              <a:rPr lang="en-GB" sz="2000" dirty="0" smtClean="0">
                <a:solidFill>
                  <a:srgbClr val="00B0F0"/>
                </a:solidFill>
              </a:rPr>
              <a:t>.meteo.pt/</a:t>
            </a:r>
            <a:endParaRPr lang="en-US" sz="2000" dirty="0">
              <a:solidFill>
                <a:srgbClr val="00B0F0"/>
              </a:solidFill>
            </a:endParaRPr>
          </a:p>
        </p:txBody>
      </p:sp>
      <p:pic>
        <p:nvPicPr>
          <p:cNvPr id="3" name="Picture 2" descr="Quality_flag_all_2015071013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23347"/>
            <a:ext cx="9144000" cy="3073805"/>
          </a:xfrm>
          <a:prstGeom prst="rect">
            <a:avLst/>
          </a:prstGeom>
        </p:spPr>
      </p:pic>
      <p:sp>
        <p:nvSpPr>
          <p:cNvPr id="10" name="TextBox 9"/>
          <p:cNvSpPr txBox="1"/>
          <p:nvPr/>
        </p:nvSpPr>
        <p:spPr>
          <a:xfrm>
            <a:off x="5300464" y="5366826"/>
            <a:ext cx="3816424" cy="1446550"/>
          </a:xfrm>
          <a:prstGeom prst="rect">
            <a:avLst/>
          </a:prstGeom>
          <a:noFill/>
        </p:spPr>
        <p:txBody>
          <a:bodyPr wrap="square" rtlCol="0">
            <a:spAutoFit/>
          </a:bodyPr>
          <a:lstStyle/>
          <a:p>
            <a:pPr marL="342900" indent="-342900" algn="just">
              <a:buFont typeface="Wingdings" charset="2"/>
              <a:buChar char="Ø"/>
            </a:pPr>
            <a:r>
              <a:rPr lang="en-GB" sz="2200" dirty="0" smtClean="0">
                <a:solidFill>
                  <a:schemeClr val="bg1"/>
                </a:solidFill>
              </a:rPr>
              <a:t>&gt;99% successful process rate</a:t>
            </a:r>
          </a:p>
          <a:p>
            <a:pPr marL="342900" indent="-342900" algn="just">
              <a:buFont typeface="Wingdings" charset="2"/>
              <a:buChar char="Ø"/>
            </a:pPr>
            <a:r>
              <a:rPr lang="en-GB" sz="2200" dirty="0" smtClean="0">
                <a:solidFill>
                  <a:schemeClr val="bg1"/>
                </a:solidFill>
              </a:rPr>
              <a:t>15 </a:t>
            </a:r>
            <a:r>
              <a:rPr lang="en-GB" sz="2200" dirty="0" err="1" smtClean="0">
                <a:solidFill>
                  <a:schemeClr val="bg1"/>
                </a:solidFill>
              </a:rPr>
              <a:t>mins</a:t>
            </a:r>
            <a:r>
              <a:rPr lang="en-GB" sz="2200" dirty="0" smtClean="0">
                <a:solidFill>
                  <a:schemeClr val="bg1"/>
                </a:solidFill>
              </a:rPr>
              <a:t> temporal resolution</a:t>
            </a:r>
          </a:p>
          <a:p>
            <a:pPr marL="342900" indent="-342900" algn="just">
              <a:buFont typeface="Wingdings" charset="2"/>
              <a:buChar char="Ø"/>
            </a:pPr>
            <a:r>
              <a:rPr lang="en-GB" sz="2200" dirty="0" smtClean="0">
                <a:solidFill>
                  <a:schemeClr val="bg1"/>
                </a:solidFill>
              </a:rPr>
              <a:t>Product available in 2 hours after overpass </a:t>
            </a:r>
            <a:endParaRPr lang="en-GB" sz="2200" dirty="0">
              <a:solidFill>
                <a:schemeClr val="bg1"/>
              </a:solidFill>
            </a:endParaRPr>
          </a:p>
        </p:txBody>
      </p:sp>
    </p:spTree>
    <p:extLst>
      <p:ext uri="{BB962C8B-B14F-4D97-AF65-F5344CB8AC3E}">
        <p14:creationId xmlns:p14="http://schemas.microsoft.com/office/powerpoint/2010/main" val="25765419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GB" sz="3600" dirty="0">
                <a:solidFill>
                  <a:srgbClr val="FFFF00"/>
                </a:solidFill>
              </a:rPr>
              <a:t>Example Wildfire -  July ‘09 Spain</a:t>
            </a:r>
          </a:p>
        </p:txBody>
      </p:sp>
      <p:pic>
        <p:nvPicPr>
          <p:cNvPr id="4" name="Moj_car_Fire_23_July_2009_-_Incendio_Mojacar_Julio_20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203848" y="1052736"/>
            <a:ext cx="5760640" cy="43204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24744"/>
            <a:ext cx="3142874" cy="4365104"/>
          </a:xfrm>
          <a:prstGeom prst="rect">
            <a:avLst/>
          </a:prstGeom>
        </p:spPr>
      </p:pic>
      <p:sp>
        <p:nvSpPr>
          <p:cNvPr id="3" name="Rectangle 2"/>
          <p:cNvSpPr/>
          <p:nvPr/>
        </p:nvSpPr>
        <p:spPr>
          <a:xfrm>
            <a:off x="21462" y="5661248"/>
            <a:ext cx="9122538" cy="1015663"/>
          </a:xfrm>
          <a:prstGeom prst="rect">
            <a:avLst/>
          </a:prstGeom>
        </p:spPr>
        <p:txBody>
          <a:bodyPr wrap="square">
            <a:spAutoFit/>
          </a:bodyPr>
          <a:lstStyle/>
          <a:p>
            <a:pPr marL="571500" indent="-571500">
              <a:buFont typeface="Wingdings" charset="2"/>
              <a:buChar char="Ø"/>
            </a:pPr>
            <a:r>
              <a:rPr lang="en-US" sz="3600" baseline="30000" dirty="0" smtClean="0">
                <a:solidFill>
                  <a:srgbClr val="FFFFFF"/>
                </a:solidFill>
              </a:rPr>
              <a:t>  Fire </a:t>
            </a:r>
            <a:r>
              <a:rPr lang="en-US" sz="3600" baseline="30000" dirty="0">
                <a:solidFill>
                  <a:srgbClr val="FFFFFF"/>
                </a:solidFill>
              </a:rPr>
              <a:t>expanded </a:t>
            </a:r>
            <a:r>
              <a:rPr lang="en-US" sz="3600" baseline="30000" dirty="0" smtClean="0">
                <a:solidFill>
                  <a:srgbClr val="FFFFFF"/>
                </a:solidFill>
              </a:rPr>
              <a:t>&amp; burned initially exactly </a:t>
            </a:r>
            <a:r>
              <a:rPr lang="en-US" sz="3600" baseline="30000" dirty="0">
                <a:solidFill>
                  <a:srgbClr val="FFFFFF"/>
                </a:solidFill>
              </a:rPr>
              <a:t>matching </a:t>
            </a:r>
            <a:r>
              <a:rPr lang="en-US" sz="3600" baseline="30000" dirty="0" smtClean="0">
                <a:solidFill>
                  <a:srgbClr val="FFFFFF"/>
                </a:solidFill>
              </a:rPr>
              <a:t>News reports.</a:t>
            </a:r>
          </a:p>
          <a:p>
            <a:pPr marL="571500" indent="-571500">
              <a:buFont typeface="Wingdings" charset="2"/>
              <a:buChar char="Ø"/>
            </a:pPr>
            <a:r>
              <a:rPr lang="en-US" sz="3600" baseline="30000" dirty="0" smtClean="0">
                <a:solidFill>
                  <a:srgbClr val="FFFFFF"/>
                </a:solidFill>
              </a:rPr>
              <a:t>  Fire </a:t>
            </a:r>
            <a:r>
              <a:rPr lang="en-US" sz="3600" baseline="30000" dirty="0">
                <a:solidFill>
                  <a:srgbClr val="FFFFFF"/>
                </a:solidFill>
              </a:rPr>
              <a:t>flared</a:t>
            </a:r>
            <a:r>
              <a:rPr lang="en-US" sz="3600" dirty="0">
                <a:solidFill>
                  <a:srgbClr val="FFFFFF"/>
                </a:solidFill>
              </a:rPr>
              <a:t> </a:t>
            </a:r>
            <a:r>
              <a:rPr lang="en-US" sz="3600" baseline="30000" dirty="0" smtClean="0">
                <a:solidFill>
                  <a:srgbClr val="FFFFFF"/>
                </a:solidFill>
              </a:rPr>
              <a:t>again </a:t>
            </a:r>
            <a:r>
              <a:rPr lang="en-US" sz="3600" baseline="30000" dirty="0">
                <a:solidFill>
                  <a:srgbClr val="FFFFFF"/>
                </a:solidFill>
              </a:rPr>
              <a:t>on 23rd </a:t>
            </a:r>
            <a:r>
              <a:rPr lang="en-US" sz="3600" baseline="30000" dirty="0" smtClean="0">
                <a:solidFill>
                  <a:srgbClr val="FFFFFF"/>
                </a:solidFill>
              </a:rPr>
              <a:t>July, as </a:t>
            </a:r>
            <a:r>
              <a:rPr lang="en-US" sz="3600" baseline="30000" dirty="0">
                <a:solidFill>
                  <a:srgbClr val="FFFFFF"/>
                </a:solidFill>
              </a:rPr>
              <a:t>illustrated in </a:t>
            </a:r>
            <a:r>
              <a:rPr lang="en-US" sz="3600" baseline="30000" dirty="0" smtClean="0">
                <a:solidFill>
                  <a:srgbClr val="FFFFFF"/>
                </a:solidFill>
              </a:rPr>
              <a:t>FRP-PIXEL product</a:t>
            </a:r>
            <a:r>
              <a:rPr lang="hr-HR" sz="3600" baseline="30000" dirty="0" smtClean="0">
                <a:solidFill>
                  <a:srgbClr val="FFFFFF"/>
                </a:solidFill>
              </a:rPr>
              <a:t>.</a:t>
            </a:r>
            <a:endParaRPr lang="en-US" sz="3600" dirty="0">
              <a:solidFill>
                <a:srgbClr val="FFFFFF"/>
              </a:solidFill>
            </a:endParaRPr>
          </a:p>
        </p:txBody>
      </p:sp>
      <p:pic>
        <p:nvPicPr>
          <p:cNvPr id="5" name="Picture 4"/>
          <p:cNvPicPr>
            <a:picLocks noChangeAspect="1"/>
          </p:cNvPicPr>
          <p:nvPr/>
        </p:nvPicPr>
        <p:blipFill>
          <a:blip r:embed="rId6" cstate="print"/>
          <a:stretch>
            <a:fillRect/>
          </a:stretch>
        </p:blipFill>
        <p:spPr>
          <a:xfrm>
            <a:off x="0" y="3284984"/>
            <a:ext cx="3151895" cy="2204863"/>
          </a:xfrm>
          <a:prstGeom prst="rect">
            <a:avLst/>
          </a:prstGeom>
        </p:spPr>
      </p:pic>
    </p:spTree>
    <p:extLst>
      <p:ext uri="{BB962C8B-B14F-4D97-AF65-F5344CB8AC3E}">
        <p14:creationId xmlns:p14="http://schemas.microsoft.com/office/powerpoint/2010/main" val="200498853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GB" sz="3600" dirty="0">
                <a:solidFill>
                  <a:srgbClr val="FFFF00"/>
                </a:solidFill>
              </a:rPr>
              <a:t>SEVIRI - Fire Diurnal Cycle</a:t>
            </a:r>
          </a:p>
        </p:txBody>
      </p:sp>
      <p:pic>
        <p:nvPicPr>
          <p:cNvPr id="3" name="My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347864" y="1988840"/>
            <a:ext cx="5404349" cy="3037573"/>
          </a:xfrm>
          <a:prstGeom prst="rect">
            <a:avLst/>
          </a:prstGeom>
        </p:spPr>
      </p:pic>
      <p:grpSp>
        <p:nvGrpSpPr>
          <p:cNvPr id="4" name="Group 36"/>
          <p:cNvGrpSpPr>
            <a:grpSpLocks/>
          </p:cNvGrpSpPr>
          <p:nvPr/>
        </p:nvGrpSpPr>
        <p:grpSpPr bwMode="auto">
          <a:xfrm>
            <a:off x="277842" y="1124744"/>
            <a:ext cx="2133918" cy="5334000"/>
            <a:chOff x="6859346" y="1219200"/>
            <a:chExt cx="2133158" cy="5334000"/>
          </a:xfrm>
        </p:grpSpPr>
        <p:pic>
          <p:nvPicPr>
            <p:cNvPr id="5" name="Picture 2"/>
            <p:cNvPicPr>
              <a:picLocks noChangeAspect="1" noChangeArrowheads="1"/>
            </p:cNvPicPr>
            <p:nvPr/>
          </p:nvPicPr>
          <p:blipFill>
            <a:blip r:embed="rId5" cstate="print"/>
            <a:srcRect/>
            <a:stretch>
              <a:fillRect/>
            </a:stretch>
          </p:blipFill>
          <p:spPr bwMode="auto">
            <a:xfrm>
              <a:off x="7008812" y="1600200"/>
              <a:ext cx="1960563" cy="4953000"/>
            </a:xfrm>
            <a:prstGeom prst="rect">
              <a:avLst/>
            </a:prstGeom>
            <a:noFill/>
            <a:ln w="9525">
              <a:noFill/>
              <a:miter lim="800000"/>
              <a:headEnd/>
              <a:tailEnd/>
            </a:ln>
          </p:spPr>
        </p:pic>
        <p:sp>
          <p:nvSpPr>
            <p:cNvPr id="6" name="TextBox 41"/>
            <p:cNvSpPr txBox="1">
              <a:spLocks noChangeArrowheads="1"/>
            </p:cNvSpPr>
            <p:nvPr/>
          </p:nvSpPr>
          <p:spPr bwMode="auto">
            <a:xfrm>
              <a:off x="6859346" y="1219200"/>
              <a:ext cx="2133158" cy="369332"/>
            </a:xfrm>
            <a:prstGeom prst="rect">
              <a:avLst/>
            </a:prstGeom>
            <a:noFill/>
            <a:ln w="9525">
              <a:noFill/>
              <a:miter lim="800000"/>
              <a:headEnd/>
              <a:tailEnd/>
            </a:ln>
          </p:spPr>
          <p:txBody>
            <a:bodyPr wrap="none">
              <a:spAutoFit/>
            </a:bodyPr>
            <a:lstStyle/>
            <a:p>
              <a:pPr eaLnBrk="1" hangingPunct="1"/>
              <a:r>
                <a:rPr lang="en-GB" dirty="0"/>
                <a:t>Fire Diurnal </a:t>
              </a:r>
              <a:r>
                <a:rPr lang="en-GB" dirty="0" smtClean="0"/>
                <a:t>Cycles</a:t>
              </a:r>
              <a:endParaRPr lang="en-GB" dirty="0"/>
            </a:p>
          </p:txBody>
        </p:sp>
      </p:grpSp>
    </p:spTree>
    <p:extLst>
      <p:ext uri="{BB962C8B-B14F-4D97-AF65-F5344CB8AC3E}">
        <p14:creationId xmlns:p14="http://schemas.microsoft.com/office/powerpoint/2010/main" val="369966511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GB" sz="3600" dirty="0">
                <a:solidFill>
                  <a:srgbClr val="FFFF00"/>
                </a:solidFill>
              </a:rPr>
              <a:t>SEVIRI - Fire Diurnal Cycle</a:t>
            </a:r>
          </a:p>
        </p:txBody>
      </p:sp>
      <p:pic>
        <p:nvPicPr>
          <p:cNvPr id="7" name="Picture 6" descr="DC_201507_ls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57088"/>
            <a:ext cx="7812360" cy="5700911"/>
          </a:xfrm>
          <a:prstGeom prst="rect">
            <a:avLst/>
          </a:prstGeom>
        </p:spPr>
      </p:pic>
    </p:spTree>
    <p:extLst>
      <p:ext uri="{BB962C8B-B14F-4D97-AF65-F5344CB8AC3E}">
        <p14:creationId xmlns:p14="http://schemas.microsoft.com/office/powerpoint/2010/main" val="8156651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5705</TotalTime>
  <Words>2124</Words>
  <Application>Microsoft Macintosh PowerPoint</Application>
  <PresentationFormat>On-screen Show (4:3)</PresentationFormat>
  <Paragraphs>278</Paragraphs>
  <Slides>35</Slides>
  <Notes>9</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Equation</vt:lpstr>
      <vt:lpstr>LSA SAF FRP-PIXEL Product (capabilities, validation, applications) </vt:lpstr>
      <vt:lpstr>Biomass Burning Atm. CO2 Contribution</vt:lpstr>
      <vt:lpstr>Biomass Burning Emissions</vt:lpstr>
      <vt:lpstr>Operational FRP-PIXEL Product</vt:lpstr>
      <vt:lpstr>Operational SEVIRI FRP-PIXEL  List Product</vt:lpstr>
      <vt:lpstr>Operational SEVIRI FRP-PIXEL  Quality Product</vt:lpstr>
      <vt:lpstr>Example Wildfire -  July ‘09 Spain</vt:lpstr>
      <vt:lpstr>SEVIRI - Fire Diurnal Cycle</vt:lpstr>
      <vt:lpstr>SEVIRI - Fire Diurnal Cycle</vt:lpstr>
      <vt:lpstr>Radiative Transfer of Active Fire Detection</vt:lpstr>
      <vt:lpstr>PowerPoint Presentation</vt:lpstr>
      <vt:lpstr>PowerPoint Presentation</vt:lpstr>
      <vt:lpstr>Relationship between Thermal Energy Emitted and Fuel Biomass Burned</vt:lpstr>
      <vt:lpstr>PowerPoint Presentation</vt:lpstr>
      <vt:lpstr>PowerPoint Presentation</vt:lpstr>
      <vt:lpstr>Summery</vt:lpstr>
      <vt:lpstr>Global Fires from MODIS</vt:lpstr>
      <vt:lpstr>Diurnal cycles </vt:lpstr>
      <vt:lpstr>Fire Pixel “Cluster” FRP Comparison (FRP-PIXEL vs. MODIS )</vt:lpstr>
      <vt:lpstr>PowerPoint Presentation</vt:lpstr>
      <vt:lpstr>FRP Frequency Distribution</vt:lpstr>
      <vt:lpstr>Fire Diurnal Cycle of SEVIRI Active Fire Products </vt:lpstr>
      <vt:lpstr>WFABBA filtered (201408)</vt:lpstr>
      <vt:lpstr>Active Fire Detection Performance : SEVIRI Fire Products vs. MODIS  </vt:lpstr>
      <vt:lpstr>Active Fire Detection Performance : SEVIRI Fire Products vs. MODIS  </vt:lpstr>
      <vt:lpstr>Summery</vt:lpstr>
      <vt:lpstr>LSALSA</vt:lpstr>
      <vt:lpstr>August 2007 Greek Fires  Aerosol Optical Depth</vt:lpstr>
      <vt:lpstr>Global Fire Assimilation System (GFAS)</vt:lpstr>
      <vt:lpstr>   Carbon Monoxide from Global Biomass Burning</vt:lpstr>
      <vt:lpstr>PowerPoint Presentation</vt:lpstr>
      <vt:lpstr>PowerPoint Presentation</vt:lpstr>
      <vt:lpstr>PowerPoint Presentation</vt:lpstr>
      <vt:lpstr>PowerPoint Presentation</vt:lpstr>
      <vt:lpstr>Applications</vt:lpstr>
    </vt:vector>
  </TitlesOfParts>
  <Company>MESH Computers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dc:creator>
  <cp:lastModifiedBy>xu weidong</cp:lastModifiedBy>
  <cp:revision>187</cp:revision>
  <dcterms:created xsi:type="dcterms:W3CDTF">2015-03-21T22:13:40Z</dcterms:created>
  <dcterms:modified xsi:type="dcterms:W3CDTF">2017-09-17T18:37:38Z</dcterms:modified>
</cp:coreProperties>
</file>