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8" r:id="rId9"/>
    <p:sldId id="270" r:id="rId10"/>
    <p:sldId id="265" r:id="rId11"/>
    <p:sldId id="266" r:id="rId12"/>
    <p:sldId id="271" r:id="rId13"/>
    <p:sldId id="267" r:id="rId14"/>
    <p:sldId id="273" r:id="rId15"/>
    <p:sldId id="274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86399" autoAdjust="0"/>
  </p:normalViewPr>
  <p:slideViewPr>
    <p:cSldViewPr>
      <p:cViewPr varScale="1">
        <p:scale>
          <a:sx n="78" d="100"/>
          <a:sy n="78" d="100"/>
        </p:scale>
        <p:origin x="806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C8D578A-0F3A-416E-A634-8DB7CCAD1A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08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36C8B3-ED1C-46D4-AD59-2D04E97AD5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65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90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1752600" y="50292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52600"/>
            <a:ext cx="7916862" cy="1143000"/>
          </a:xfrm>
          <a:ln w="9525"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0325" y="3124200"/>
            <a:ext cx="6478588" cy="10668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835696" cy="8755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013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013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50228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0228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A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838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Sie</a:t>
            </a:r>
            <a:r>
              <a:rPr lang="en-GB" noProof="0" dirty="0" smtClean="0"/>
              <a:t>, um das </a:t>
            </a:r>
            <a:r>
              <a:rPr lang="en-GB" noProof="0" dirty="0" err="1" smtClean="0"/>
              <a:t>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zu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09278"/>
            <a:ext cx="1115617" cy="532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935" y="6222074"/>
            <a:ext cx="392771" cy="5106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0AF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844824"/>
            <a:ext cx="7916862" cy="1143000"/>
          </a:xfrm>
          <a:ln w="19050"/>
        </p:spPr>
        <p:txBody>
          <a:bodyPr/>
          <a:lstStyle/>
          <a:p>
            <a:pPr eaLnBrk="1" hangingPunct="1"/>
            <a:r>
              <a:rPr lang="en-GB" noProof="0" dirty="0" smtClean="0"/>
              <a:t>H SAF Soil Moisture Data Services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noProof="0" dirty="0" smtClean="0"/>
              <a:t>Wolfgang Wagner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27088" y="4556125"/>
            <a:ext cx="746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000" dirty="0" smtClean="0"/>
              <a:t>Department of Geodesy and </a:t>
            </a:r>
            <a:r>
              <a:rPr lang="en-AU" sz="2000" dirty="0" err="1" smtClean="0"/>
              <a:t>Geoinformation</a:t>
            </a:r>
            <a:r>
              <a:rPr lang="en-AU" sz="2000" dirty="0" smtClean="0"/>
              <a:t> (GEO)</a:t>
            </a:r>
            <a:r>
              <a:rPr lang="en-AU" sz="2000" dirty="0"/>
              <a:t/>
            </a:r>
            <a:br>
              <a:rPr lang="en-AU" sz="2000" dirty="0"/>
            </a:br>
            <a:r>
              <a:rPr lang="en-AU" sz="2000" dirty="0"/>
              <a:t>Vienna University of Technology  (TU Wien)</a:t>
            </a:r>
            <a:br>
              <a:rPr lang="en-AU" sz="2000" dirty="0"/>
            </a:br>
            <a:r>
              <a:rPr lang="en-AU" sz="1600" dirty="0"/>
              <a:t>http://www.geo.tuwien.ac.at/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4502"/>
            <a:ext cx="1731750" cy="92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ASCAT Soil Moisture Data Services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143000"/>
            <a:ext cx="7515944" cy="5022850"/>
          </a:xfrm>
        </p:spPr>
        <p:txBody>
          <a:bodyPr/>
          <a:lstStyle/>
          <a:p>
            <a:r>
              <a:rPr lang="en-GB" b="1" dirty="0" smtClean="0">
                <a:solidFill>
                  <a:srgbClr val="0070AF"/>
                </a:solidFill>
              </a:rPr>
              <a:t>Hydrology SAF</a:t>
            </a:r>
          </a:p>
          <a:p>
            <a:pPr lvl="1"/>
            <a:r>
              <a:rPr lang="en-GB" dirty="0" smtClean="0"/>
              <a:t>25 km ASCAT SSM in near-real-time and swath geometry</a:t>
            </a:r>
          </a:p>
          <a:p>
            <a:pPr lvl="1"/>
            <a:r>
              <a:rPr lang="en-GB" dirty="0" smtClean="0"/>
              <a:t>25 km ASCAT SSM data record time series</a:t>
            </a:r>
          </a:p>
          <a:p>
            <a:pPr lvl="1"/>
            <a:r>
              <a:rPr lang="en-GB" dirty="0" smtClean="0"/>
              <a:t>Disaggregated 1 km ASCAT SSM maps</a:t>
            </a:r>
          </a:p>
          <a:p>
            <a:pPr lvl="1"/>
            <a:r>
              <a:rPr lang="fr-FR" dirty="0" err="1" smtClean="0"/>
              <a:t>Root</a:t>
            </a:r>
            <a:r>
              <a:rPr lang="fr-FR" dirty="0" smtClean="0"/>
              <a:t> </a:t>
            </a:r>
            <a:r>
              <a:rPr lang="fr-FR" dirty="0"/>
              <a:t>zone </a:t>
            </a:r>
            <a:r>
              <a:rPr lang="fr-FR" dirty="0" err="1"/>
              <a:t>soil</a:t>
            </a:r>
            <a:r>
              <a:rPr lang="fr-FR" dirty="0"/>
              <a:t> </a:t>
            </a:r>
            <a:r>
              <a:rPr lang="fr-FR" dirty="0" err="1"/>
              <a:t>moisture</a:t>
            </a:r>
            <a:r>
              <a:rPr lang="fr-FR" dirty="0"/>
              <a:t> </a:t>
            </a:r>
            <a:r>
              <a:rPr lang="fr-FR" dirty="0" smtClean="0"/>
              <a:t>index </a:t>
            </a:r>
            <a:r>
              <a:rPr lang="de-AT" dirty="0" err="1" smtClean="0"/>
              <a:t>based</a:t>
            </a:r>
            <a:r>
              <a:rPr lang="de-AT" dirty="0"/>
              <a:t> on ECMWF Land Data Assimilation System</a:t>
            </a:r>
            <a:endParaRPr lang="en-GB" dirty="0" smtClean="0"/>
          </a:p>
          <a:p>
            <a:pPr>
              <a:spcBef>
                <a:spcPts val="1200"/>
              </a:spcBef>
            </a:pPr>
            <a:r>
              <a:rPr lang="en-GB" b="1" dirty="0">
                <a:solidFill>
                  <a:srgbClr val="0070AF"/>
                </a:solidFill>
              </a:rPr>
              <a:t>Copernicus Global Land</a:t>
            </a:r>
          </a:p>
          <a:p>
            <a:pPr lvl="1"/>
            <a:r>
              <a:rPr lang="en-GB" dirty="0" smtClean="0">
                <a:sym typeface="Symbol"/>
              </a:rPr>
              <a:t>Daily 25 km Soil Water Index (SWI) product based on</a:t>
            </a:r>
            <a:br>
              <a:rPr lang="en-GB" dirty="0" smtClean="0">
                <a:sym typeface="Symbol"/>
              </a:rPr>
            </a:br>
            <a:r>
              <a:rPr lang="en-GB" dirty="0" smtClean="0">
                <a:sym typeface="Symbol"/>
              </a:rPr>
              <a:t>H SAF soil moisture data</a:t>
            </a:r>
          </a:p>
          <a:p>
            <a:pPr lvl="1"/>
            <a:r>
              <a:rPr lang="en-GB" dirty="0" smtClean="0">
                <a:sym typeface="Symbol"/>
              </a:rPr>
              <a:t>1 km Sentinel-1 SSM for Europe</a:t>
            </a:r>
          </a:p>
          <a:p>
            <a:pPr lvl="1"/>
            <a:r>
              <a:rPr lang="en-GB" dirty="0" smtClean="0">
                <a:sym typeface="Symbol"/>
              </a:rPr>
              <a:t>1 km ASCAT/Sentinel-1 SWI data for Europe</a:t>
            </a:r>
          </a:p>
          <a:p>
            <a:pPr>
              <a:spcBef>
                <a:spcPts val="1200"/>
              </a:spcBef>
            </a:pPr>
            <a:r>
              <a:rPr lang="en-GB" b="1" dirty="0" smtClean="0">
                <a:solidFill>
                  <a:srgbClr val="0070AF"/>
                </a:solidFill>
              </a:rPr>
              <a:t>Copernicus Climate Change Service</a:t>
            </a:r>
            <a:endParaRPr lang="en-GB" b="1" dirty="0">
              <a:solidFill>
                <a:srgbClr val="0070AF"/>
              </a:solidFill>
            </a:endParaRPr>
          </a:p>
          <a:p>
            <a:pPr lvl="1"/>
            <a:r>
              <a:rPr lang="en-GB" dirty="0" smtClean="0"/>
              <a:t>Climate data records (CDR) and Intermediate CDRS (ICDR) for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 smtClean="0"/>
              <a:t>0.25° active microwave soil moisture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0.25° </a:t>
            </a:r>
            <a:r>
              <a:rPr lang="en-GB" dirty="0" smtClean="0"/>
              <a:t>passive </a:t>
            </a:r>
            <a:r>
              <a:rPr lang="en-GB" dirty="0"/>
              <a:t>microwave soil moisture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0.25° </a:t>
            </a:r>
            <a:r>
              <a:rPr lang="en-GB" dirty="0" smtClean="0"/>
              <a:t>merged active/passive </a:t>
            </a:r>
            <a:r>
              <a:rPr lang="en-GB" dirty="0"/>
              <a:t>microwave soil </a:t>
            </a:r>
            <a:r>
              <a:rPr lang="en-GB" dirty="0" smtClean="0"/>
              <a:t>moisture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63" y="1574784"/>
            <a:ext cx="1745877" cy="931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87" y="3868835"/>
            <a:ext cx="2363513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ASCAT Surface Soil Moisture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0" r="15350"/>
          <a:stretch/>
        </p:blipFill>
        <p:spPr>
          <a:xfrm>
            <a:off x="701824" y="1196752"/>
            <a:ext cx="7740352" cy="5031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5949280"/>
            <a:ext cx="4414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http://hsaf.meteoam.it/soil-moisture.php?tab=5</a:t>
            </a:r>
          </a:p>
        </p:txBody>
      </p:sp>
    </p:spTree>
    <p:extLst>
      <p:ext uri="{BB962C8B-B14F-4D97-AF65-F5344CB8AC3E}">
        <p14:creationId xmlns:p14="http://schemas.microsoft.com/office/powerpoint/2010/main" val="28462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ASCAT Data Record Time Series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128792" cy="4752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6021288"/>
            <a:ext cx="6606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For grid </a:t>
            </a:r>
            <a:r>
              <a:rPr lang="en-GB" sz="1600" dirty="0"/>
              <a:t>point location see: https://www.geo.tuwien.ac.at/dgg/index.php</a:t>
            </a:r>
          </a:p>
        </p:txBody>
      </p:sp>
    </p:spTree>
    <p:extLst>
      <p:ext uri="{BB962C8B-B14F-4D97-AF65-F5344CB8AC3E}">
        <p14:creationId xmlns:p14="http://schemas.microsoft.com/office/powerpoint/2010/main" val="12019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latin typeface="Roboto"/>
                <a:ea typeface="Roboto"/>
                <a:cs typeface="Roboto"/>
                <a:sym typeface="Roboto"/>
              </a:rPr>
              <a:t>Disaggregating ASCAT </a:t>
            </a: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SSM based on Sentinel-1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79712" y="5157192"/>
            <a:ext cx="29547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H SAF H16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7205" y="1507516"/>
            <a:ext cx="2816400" cy="35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881" y="1507516"/>
            <a:ext cx="2816325" cy="351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6795" y="1507516"/>
            <a:ext cx="2816325" cy="351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434512" y="5157192"/>
            <a:ext cx="281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H SAF H08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251012" y="5157192"/>
            <a:ext cx="29295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New </a:t>
            </a:r>
            <a:r>
              <a:rPr lang="en-GB" dirty="0" smtClean="0">
                <a:latin typeface="Roboto"/>
                <a:ea typeface="Roboto"/>
                <a:cs typeface="Roboto"/>
                <a:sym typeface="Roboto"/>
              </a:rPr>
              <a:t>directional resampling approach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3107225" y="1075000"/>
            <a:ext cx="29295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Roboto"/>
                <a:ea typeface="Roboto"/>
                <a:cs typeface="Roboto"/>
                <a:sym typeface="Roboto"/>
              </a:rPr>
              <a:t>2018-03-21  19:09:00   METOP-B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4294967295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1" y="5959497"/>
            <a:ext cx="1919581" cy="74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de-DE" dirty="0" smtClean="0"/>
              <a:t>Low signal-to-noise ratio (known from </a:t>
            </a:r>
            <a:r>
              <a:rPr lang="en-GB" altLang="de-DE" dirty="0" smtClean="0">
                <a:solidFill>
                  <a:srgbClr val="FF0000"/>
                </a:solidFill>
              </a:rPr>
              <a:t>error propagation</a:t>
            </a:r>
            <a:r>
              <a:rPr lang="en-GB" altLang="de-DE" dirty="0" smtClean="0"/>
              <a:t>)</a:t>
            </a:r>
          </a:p>
          <a:p>
            <a:pPr lvl="1"/>
            <a:r>
              <a:rPr lang="en-GB" altLang="de-DE" dirty="0" smtClean="0"/>
              <a:t>Vegetation</a:t>
            </a:r>
          </a:p>
          <a:p>
            <a:pPr lvl="1"/>
            <a:r>
              <a:rPr lang="en-GB" altLang="de-DE" dirty="0" smtClean="0"/>
              <a:t>Mountainous regions</a:t>
            </a:r>
          </a:p>
          <a:p>
            <a:pPr lvl="1"/>
            <a:r>
              <a:rPr lang="en-GB" altLang="de-DE" dirty="0" smtClean="0"/>
              <a:t>Urban areas</a:t>
            </a:r>
          </a:p>
          <a:p>
            <a:endParaRPr lang="en-GB" altLang="de-DE" dirty="0" smtClean="0"/>
          </a:p>
          <a:p>
            <a:r>
              <a:rPr lang="en-GB" altLang="de-DE" dirty="0" smtClean="0"/>
              <a:t>Where does the model fail?</a:t>
            </a:r>
          </a:p>
          <a:p>
            <a:pPr lvl="1"/>
            <a:r>
              <a:rPr lang="en-GB" altLang="de-DE" dirty="0" smtClean="0"/>
              <a:t>Frozen ground</a:t>
            </a:r>
          </a:p>
          <a:p>
            <a:pPr lvl="1"/>
            <a:r>
              <a:rPr lang="en-GB" altLang="de-DE" dirty="0" smtClean="0"/>
              <a:t>Snow cover</a:t>
            </a:r>
          </a:p>
          <a:p>
            <a:pPr lvl="1"/>
            <a:r>
              <a:rPr lang="en-GB" altLang="de-DE" dirty="0" smtClean="0"/>
              <a:t>Water surfaces</a:t>
            </a:r>
          </a:p>
          <a:p>
            <a:endParaRPr lang="en-GB" altLang="de-DE" dirty="0" smtClean="0"/>
          </a:p>
          <a:p>
            <a:r>
              <a:rPr lang="en-GB" altLang="de-DE" dirty="0" smtClean="0"/>
              <a:t>Known issues</a:t>
            </a:r>
          </a:p>
          <a:p>
            <a:pPr lvl="1"/>
            <a:r>
              <a:rPr lang="en-GB" altLang="de-DE" dirty="0" smtClean="0"/>
              <a:t>Changes in land cover (urban sprawl, deforestation, etc.)</a:t>
            </a:r>
          </a:p>
          <a:p>
            <a:pPr lvl="1"/>
            <a:r>
              <a:rPr lang="en-GB" altLang="de-DE" dirty="0"/>
              <a:t>R</a:t>
            </a:r>
            <a:r>
              <a:rPr lang="en-GB" altLang="de-DE" dirty="0" smtClean="0"/>
              <a:t>adio frequency interference</a:t>
            </a:r>
          </a:p>
          <a:p>
            <a:pPr lvl="1"/>
            <a:r>
              <a:rPr lang="en-GB" altLang="de-DE" dirty="0"/>
              <a:t>Sub-surface soil </a:t>
            </a:r>
            <a:r>
              <a:rPr lang="en-GB" altLang="de-DE" dirty="0" smtClean="0"/>
              <a:t>scattering</a:t>
            </a:r>
          </a:p>
          <a:p>
            <a:pPr lvl="1"/>
            <a:endParaRPr lang="en-GB" altLang="de-DE" dirty="0" smtClean="0"/>
          </a:p>
        </p:txBody>
      </p:sp>
      <p:sp>
        <p:nvSpPr>
          <p:cNvPr id="14339" name="Title 2"/>
          <p:cNvSpPr>
            <a:spLocks noGrp="1"/>
          </p:cNvSpPr>
          <p:nvPr>
            <p:ph type="ctrTitle"/>
          </p:nvPr>
        </p:nvSpPr>
        <p:spPr>
          <a:xfrm>
            <a:off x="571500" y="142875"/>
            <a:ext cx="7916863" cy="928688"/>
          </a:xfrm>
        </p:spPr>
        <p:txBody>
          <a:bodyPr/>
          <a:lstStyle/>
          <a:p>
            <a:r>
              <a:rPr lang="en-GB" altLang="de-DE" smtClean="0"/>
              <a:t>Where does the Retrieval Go Wrong?</a:t>
            </a:r>
          </a:p>
        </p:txBody>
      </p:sp>
      <p:pic>
        <p:nvPicPr>
          <p:cNvPr id="4" name="Picture 3" descr="058_relative_noise_ssm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833552" cy="241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7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GB" dirty="0" smtClean="0"/>
              <a:t>ASCAT surface soil moisture data </a:t>
            </a:r>
          </a:p>
          <a:p>
            <a:pPr lvl="1"/>
            <a:r>
              <a:rPr lang="en-GB" dirty="0" smtClean="0"/>
              <a:t>carry the same information as SMAP, SMOS and AMSR2 data and are competitive in terms of their accuracy</a:t>
            </a:r>
          </a:p>
          <a:p>
            <a:pPr lvl="1"/>
            <a:r>
              <a:rPr lang="en-GB" dirty="0" smtClean="0"/>
              <a:t>are fully operational</a:t>
            </a:r>
          </a:p>
          <a:p>
            <a:pPr lvl="2"/>
            <a:r>
              <a:rPr lang="en-GB" dirty="0" smtClean="0"/>
              <a:t>near-real-time</a:t>
            </a:r>
          </a:p>
          <a:p>
            <a:pPr lvl="2"/>
            <a:r>
              <a:rPr lang="en-GB" dirty="0" smtClean="0"/>
              <a:t>long-term data records</a:t>
            </a:r>
          </a:p>
          <a:p>
            <a:pPr lvl="2"/>
            <a:r>
              <a:rPr lang="en-GB" dirty="0" smtClean="0"/>
              <a:t>long-term prospects</a:t>
            </a:r>
          </a:p>
          <a:p>
            <a:pPr lvl="1"/>
            <a:r>
              <a:rPr lang="en-GB" dirty="0" smtClean="0"/>
              <a:t>are based on mature algorithms</a:t>
            </a:r>
            <a:endParaRPr lang="en-GB" dirty="0"/>
          </a:p>
          <a:p>
            <a:pPr lvl="2"/>
            <a:r>
              <a:rPr lang="en-GB" dirty="0" smtClean="0"/>
              <a:t>very hard to improve them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4068" y="4437112"/>
            <a:ext cx="6795864" cy="70788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70AF"/>
                </a:solidFill>
              </a:rPr>
              <a:t>Yet, due to their very nature, ASCAT surface soil moisture data are challenging to use! </a:t>
            </a:r>
            <a:r>
              <a:rPr lang="en-GB" sz="2000" dirty="0" smtClean="0">
                <a:sym typeface="Symbol" panose="05050102010706020507" pitchFamily="18" charset="2"/>
              </a:rPr>
              <a:t> See my next presentation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611560" y="5949280"/>
            <a:ext cx="55446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Acknowledgements</a:t>
            </a:r>
          </a:p>
          <a:p>
            <a:r>
              <a:rPr lang="en-GB" sz="1400" dirty="0" smtClean="0"/>
              <a:t>EUMETSAT</a:t>
            </a:r>
            <a:r>
              <a:rPr lang="en-GB" sz="1400" dirty="0"/>
              <a:t>: H-SAF </a:t>
            </a:r>
            <a:r>
              <a:rPr lang="en-GB" sz="1400" dirty="0" smtClean="0"/>
              <a:t>CDOP2</a:t>
            </a:r>
          </a:p>
        </p:txBody>
      </p:sp>
    </p:spTree>
    <p:extLst>
      <p:ext uri="{BB962C8B-B14F-4D97-AF65-F5344CB8AC3E}">
        <p14:creationId xmlns:p14="http://schemas.microsoft.com/office/powerpoint/2010/main" val="37696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and Passive </a:t>
            </a:r>
            <a:r>
              <a:rPr lang="en-GB" smtClean="0"/>
              <a:t>Microwave </a:t>
            </a:r>
            <a:r>
              <a:rPr lang="en-GB" smtClean="0"/>
              <a:t>Remote Sensing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Passive microwave sensors record </a:t>
            </a:r>
            <a:r>
              <a:rPr lang="en-US" dirty="0"/>
              <a:t>electromagnetic energy that is reflected or emitted from the surface of the Earth</a:t>
            </a:r>
          </a:p>
          <a:p>
            <a:pPr lvl="1"/>
            <a:r>
              <a:rPr lang="en-US" dirty="0" smtClean="0"/>
              <a:t>Microwave </a:t>
            </a:r>
            <a:r>
              <a:rPr lang="en-US" dirty="0"/>
              <a:t>radiometers</a:t>
            </a:r>
          </a:p>
          <a:p>
            <a:r>
              <a:rPr lang="en-US" dirty="0" smtClean="0"/>
              <a:t>Active microwave sensors create their </a:t>
            </a:r>
            <a:r>
              <a:rPr lang="en-US" dirty="0"/>
              <a:t>own electromagnetic </a:t>
            </a:r>
            <a:r>
              <a:rPr lang="en-US" dirty="0" smtClean="0"/>
              <a:t>energy and record the backscattered radiation</a:t>
            </a:r>
            <a:endParaRPr lang="en-US" dirty="0"/>
          </a:p>
          <a:p>
            <a:pPr lvl="1"/>
            <a:r>
              <a:rPr lang="en-US" dirty="0" smtClean="0"/>
              <a:t>Altimeters</a:t>
            </a:r>
            <a:endParaRPr lang="en-US" dirty="0"/>
          </a:p>
          <a:p>
            <a:pPr lvl="1"/>
            <a:r>
              <a:rPr lang="en-US" dirty="0" smtClean="0"/>
              <a:t>Scatterometers</a:t>
            </a:r>
          </a:p>
          <a:p>
            <a:pPr lvl="1"/>
            <a:r>
              <a:rPr lang="en-US" dirty="0" smtClean="0"/>
              <a:t>SAR</a:t>
            </a:r>
            <a:endParaRPr lang="en-US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5688632" cy="313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888" y="6087417"/>
            <a:ext cx="334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https://earth.esa.int/documents/10174/642943/6-LTC2013-SAR-Moreira.pdf</a:t>
            </a:r>
          </a:p>
        </p:txBody>
      </p:sp>
    </p:spTree>
    <p:extLst>
      <p:ext uri="{BB962C8B-B14F-4D97-AF65-F5344CB8AC3E}">
        <p14:creationId xmlns:p14="http://schemas.microsoft.com/office/powerpoint/2010/main" val="29634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 Capabilities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143000"/>
            <a:ext cx="3843536" cy="5022850"/>
          </a:xfrm>
        </p:spPr>
        <p:txBody>
          <a:bodyPr/>
          <a:lstStyle/>
          <a:p>
            <a:r>
              <a:rPr lang="en-GB" dirty="0" smtClean="0"/>
              <a:t>Microwave measurements are sensitive to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eometric structure</a:t>
            </a:r>
          </a:p>
          <a:p>
            <a:pPr lvl="2"/>
            <a:r>
              <a:rPr lang="en-GB" dirty="0" smtClean="0"/>
              <a:t>Roughness</a:t>
            </a:r>
          </a:p>
          <a:p>
            <a:pPr lvl="1"/>
            <a:r>
              <a:rPr lang="en-GB" dirty="0" smtClean="0"/>
              <a:t>Dielectric properties</a:t>
            </a:r>
          </a:p>
          <a:p>
            <a:pPr lvl="2"/>
            <a:r>
              <a:rPr lang="en-GB" dirty="0" smtClean="0"/>
              <a:t>Water</a:t>
            </a:r>
          </a:p>
          <a:p>
            <a:r>
              <a:rPr lang="en-GB" dirty="0" smtClean="0"/>
              <a:t>High penetration into vegetation and soils</a:t>
            </a:r>
          </a:p>
          <a:p>
            <a:pPr lvl="1"/>
            <a:r>
              <a:rPr lang="en-GB" dirty="0" smtClean="0"/>
              <a:t>Longer wavelengths beneficial</a:t>
            </a:r>
          </a:p>
          <a:p>
            <a:r>
              <a:rPr lang="en-GB" dirty="0" smtClean="0"/>
              <a:t>Target quantities</a:t>
            </a:r>
          </a:p>
          <a:p>
            <a:pPr lvl="1"/>
            <a:r>
              <a:rPr lang="en-GB" dirty="0" smtClean="0"/>
              <a:t>Soil moisture</a:t>
            </a:r>
          </a:p>
          <a:p>
            <a:pPr lvl="1"/>
            <a:r>
              <a:rPr lang="en-GB" dirty="0" smtClean="0"/>
              <a:t>Vegetation water</a:t>
            </a:r>
          </a:p>
          <a:p>
            <a:pPr lvl="1"/>
            <a:r>
              <a:rPr lang="en-GB" dirty="0" smtClean="0"/>
              <a:t>Freeze/thawing</a:t>
            </a:r>
          </a:p>
          <a:p>
            <a:pPr lvl="1"/>
            <a:r>
              <a:rPr lang="en-GB" dirty="0" smtClean="0"/>
              <a:t>Surface water</a:t>
            </a:r>
          </a:p>
          <a:p>
            <a:pPr lvl="1"/>
            <a:r>
              <a:rPr lang="en-GB" dirty="0" smtClean="0"/>
              <a:t>Etc.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1"/>
          <a:stretch/>
        </p:blipFill>
        <p:spPr>
          <a:xfrm>
            <a:off x="3995936" y="1484784"/>
            <a:ext cx="4592693" cy="38291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6441" y="1177007"/>
            <a:ext cx="4581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6666"/>
                </a:solidFill>
              </a:rPr>
              <a:t>Dielectric properties of water at microwave frequencies </a:t>
            </a:r>
            <a:endParaRPr lang="en-GB" sz="1400" dirty="0">
              <a:solidFill>
                <a:srgbClr val="0066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6260" y="5188273"/>
            <a:ext cx="1079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Graphic </a:t>
            </a:r>
            <a:r>
              <a:rPr lang="en-GB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by</a:t>
            </a:r>
            <a:br>
              <a:rPr lang="en-GB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GB" sz="12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Bartalis</a:t>
            </a:r>
            <a:r>
              <a:rPr lang="en-GB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2009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716016" y="1642751"/>
            <a:ext cx="11004" cy="39464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727020" y="5085184"/>
            <a:ext cx="788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0AF"/>
                </a:solidFill>
              </a:rPr>
              <a:t>SMOS</a:t>
            </a:r>
          </a:p>
          <a:p>
            <a:r>
              <a:rPr lang="en-GB" sz="1600" dirty="0" smtClean="0">
                <a:solidFill>
                  <a:srgbClr val="0070AF"/>
                </a:solidFill>
              </a:rPr>
              <a:t>SMAP</a:t>
            </a:r>
            <a:endParaRPr lang="en-GB" sz="1600" dirty="0">
              <a:solidFill>
                <a:srgbClr val="0070A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713124" y="1642751"/>
            <a:ext cx="11004" cy="44830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81180" y="5827296"/>
            <a:ext cx="85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ASCAT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902179" y="1642751"/>
            <a:ext cx="19054" cy="44830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929507" y="5808083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AMSR2</a:t>
            </a:r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5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Soil Moisture Satellites &amp; Sensors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6" y="1340768"/>
            <a:ext cx="6531111" cy="4453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148" y="1412776"/>
            <a:ext cx="1091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/>
              <a:t>Passive</a:t>
            </a:r>
          </a:p>
          <a:p>
            <a:pPr algn="r"/>
            <a:r>
              <a:rPr lang="en-GB" sz="1600" i="1" dirty="0" smtClean="0">
                <a:sym typeface="Symbol" panose="05050102010706020507" pitchFamily="18" charset="2"/>
              </a:rPr>
              <a:t> </a:t>
            </a:r>
            <a:r>
              <a:rPr lang="en-GB" sz="1600" dirty="0" smtClean="0">
                <a:sym typeface="Symbol" panose="05050102010706020507" pitchFamily="18" charset="2"/>
              </a:rPr>
              <a:t>= </a:t>
            </a:r>
            <a:r>
              <a:rPr lang="en-GB" sz="1600" dirty="0" smtClean="0"/>
              <a:t>21 cm</a:t>
            </a:r>
          </a:p>
          <a:p>
            <a:pPr algn="r"/>
            <a:r>
              <a:rPr lang="en-GB" sz="1600" dirty="0" smtClean="0"/>
              <a:t>~36 km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56770" y="3717032"/>
            <a:ext cx="1149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/>
              <a:t>Passive</a:t>
            </a:r>
          </a:p>
          <a:p>
            <a:pPr algn="r"/>
            <a:r>
              <a:rPr lang="en-GB" sz="1600" i="1" dirty="0" smtClean="0">
                <a:sym typeface="Symbol" panose="05050102010706020507" pitchFamily="18" charset="2"/>
              </a:rPr>
              <a:t> </a:t>
            </a:r>
            <a:r>
              <a:rPr lang="en-GB" sz="1600" dirty="0" smtClean="0">
                <a:sym typeface="Symbol" panose="05050102010706020507" pitchFamily="18" charset="2"/>
              </a:rPr>
              <a:t>= </a:t>
            </a:r>
            <a:r>
              <a:rPr lang="en-GB" sz="1600" dirty="0" smtClean="0"/>
              <a:t>4.3 cm</a:t>
            </a:r>
          </a:p>
          <a:p>
            <a:pPr algn="r"/>
            <a:r>
              <a:rPr lang="en-GB" sz="1600" i="1" dirty="0">
                <a:sym typeface="Symbol" panose="05050102010706020507" pitchFamily="18" charset="2"/>
              </a:rPr>
              <a:t>~</a:t>
            </a:r>
            <a:r>
              <a:rPr lang="en-GB" sz="1600" dirty="0" smtClean="0"/>
              <a:t>60 km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740352" y="1412776"/>
            <a:ext cx="10951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Passive</a:t>
            </a:r>
          </a:p>
          <a:p>
            <a:r>
              <a:rPr lang="en-GB" sz="1600" dirty="0" smtClean="0"/>
              <a:t>&amp; Active</a:t>
            </a:r>
          </a:p>
          <a:p>
            <a:r>
              <a:rPr lang="en-GB" sz="1600" i="1" dirty="0" smtClean="0">
                <a:sym typeface="Symbol" panose="05050102010706020507" pitchFamily="18" charset="2"/>
              </a:rPr>
              <a:t> </a:t>
            </a:r>
            <a:r>
              <a:rPr lang="en-GB" sz="1600" dirty="0" smtClean="0">
                <a:sym typeface="Symbol" panose="05050102010706020507" pitchFamily="18" charset="2"/>
              </a:rPr>
              <a:t>= </a:t>
            </a:r>
            <a:r>
              <a:rPr lang="en-GB" sz="1600" dirty="0" smtClean="0"/>
              <a:t>21 cm</a:t>
            </a:r>
          </a:p>
          <a:p>
            <a:r>
              <a:rPr lang="en-GB" sz="1600" i="1" dirty="0">
                <a:sym typeface="Symbol" panose="05050102010706020507" pitchFamily="18" charset="2"/>
              </a:rPr>
              <a:t>~</a:t>
            </a:r>
            <a:r>
              <a:rPr lang="en-GB" sz="1600" dirty="0" smtClean="0"/>
              <a:t>40 km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765214" y="3723710"/>
            <a:ext cx="1149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Active</a:t>
            </a:r>
          </a:p>
          <a:p>
            <a:r>
              <a:rPr lang="en-GB" sz="1600" i="1" dirty="0" smtClean="0">
                <a:sym typeface="Symbol" panose="05050102010706020507" pitchFamily="18" charset="2"/>
              </a:rPr>
              <a:t> </a:t>
            </a:r>
            <a:r>
              <a:rPr lang="en-GB" sz="1600" dirty="0" smtClean="0">
                <a:sym typeface="Symbol" panose="05050102010706020507" pitchFamily="18" charset="2"/>
              </a:rPr>
              <a:t>= </a:t>
            </a:r>
            <a:r>
              <a:rPr lang="en-GB" sz="1600" dirty="0" smtClean="0"/>
              <a:t>5.6 cm</a:t>
            </a:r>
          </a:p>
          <a:p>
            <a:r>
              <a:rPr lang="en-GB" sz="1600" i="1" dirty="0">
                <a:sym typeface="Symbol" panose="05050102010706020507" pitchFamily="18" charset="2"/>
              </a:rPr>
              <a:t>~</a:t>
            </a:r>
            <a:r>
              <a:rPr lang="en-GB" sz="1600" dirty="0" smtClean="0"/>
              <a:t>25 km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575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8" y="1146919"/>
            <a:ext cx="8835632" cy="18997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European C-Band Scatterometer Series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1248" y="3140968"/>
            <a:ext cx="26725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AMI Scatterometer</a:t>
            </a:r>
          </a:p>
          <a:p>
            <a:endParaRPr lang="en-GB" sz="1600" dirty="0" smtClean="0"/>
          </a:p>
          <a:p>
            <a:r>
              <a:rPr lang="en-US" sz="1600" dirty="0"/>
              <a:t>Frequency: 5.3 GHz</a:t>
            </a:r>
          </a:p>
          <a:p>
            <a:r>
              <a:rPr lang="en-US" sz="1600" dirty="0" err="1"/>
              <a:t>Polarisation</a:t>
            </a:r>
            <a:r>
              <a:rPr lang="en-US" sz="1600" dirty="0"/>
              <a:t>: VV</a:t>
            </a:r>
          </a:p>
          <a:p>
            <a:endParaRPr lang="en-US" sz="1600" dirty="0"/>
          </a:p>
          <a:p>
            <a:r>
              <a:rPr lang="en-US" sz="1600" dirty="0"/>
              <a:t>Resolution: 50 km</a:t>
            </a:r>
          </a:p>
          <a:p>
            <a:r>
              <a:rPr lang="en-US" sz="1600" dirty="0" smtClean="0"/>
              <a:t>Daily </a:t>
            </a:r>
            <a:r>
              <a:rPr lang="en-US" sz="1600" dirty="0"/>
              <a:t>coverage: &lt;40%</a:t>
            </a:r>
          </a:p>
          <a:p>
            <a:endParaRPr lang="en-GB" sz="1600" dirty="0" smtClean="0"/>
          </a:p>
          <a:p>
            <a:r>
              <a:rPr lang="en-GB" sz="1600" b="1" dirty="0" smtClean="0"/>
              <a:t>Satellites</a:t>
            </a:r>
            <a:endParaRPr lang="en-GB" sz="1600" b="1" dirty="0"/>
          </a:p>
          <a:p>
            <a:r>
              <a:rPr lang="en-GB" sz="1600" dirty="0" smtClean="0"/>
              <a:t>ERS-1: 1991-2000</a:t>
            </a:r>
          </a:p>
          <a:p>
            <a:r>
              <a:rPr lang="en-GB" sz="1600" dirty="0" smtClean="0"/>
              <a:t>ERS-2: 1995-2011</a:t>
            </a:r>
          </a:p>
          <a:p>
            <a:endParaRPr lang="en-US" sz="1600" dirty="0"/>
          </a:p>
          <a:p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3140968"/>
            <a:ext cx="26725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METOP ASCAT</a:t>
            </a:r>
          </a:p>
          <a:p>
            <a:endParaRPr lang="en-GB" sz="1600" dirty="0" smtClean="0"/>
          </a:p>
          <a:p>
            <a:r>
              <a:rPr lang="en-US" sz="1600" dirty="0" smtClean="0"/>
              <a:t>Frequency: 5.255 GHz</a:t>
            </a:r>
            <a:endParaRPr lang="en-US" sz="1600" dirty="0"/>
          </a:p>
          <a:p>
            <a:r>
              <a:rPr lang="en-US" sz="1600" dirty="0" err="1" smtClean="0"/>
              <a:t>Polarisation</a:t>
            </a:r>
            <a:r>
              <a:rPr lang="en-US" sz="1600" dirty="0" smtClean="0"/>
              <a:t>: VV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Resolution: 25 km</a:t>
            </a:r>
            <a:endParaRPr lang="en-US" sz="1600" dirty="0"/>
          </a:p>
          <a:p>
            <a:r>
              <a:rPr lang="en-US" sz="1600" dirty="0" smtClean="0"/>
              <a:t>Daily coverage: 82%</a:t>
            </a:r>
            <a:endParaRPr lang="en-US" sz="1600" dirty="0"/>
          </a:p>
          <a:p>
            <a:endParaRPr lang="en-US" sz="1600" dirty="0" smtClean="0"/>
          </a:p>
          <a:p>
            <a:r>
              <a:rPr lang="en-GB" sz="1600" b="1" dirty="0" smtClean="0"/>
              <a:t>Satellites</a:t>
            </a:r>
          </a:p>
          <a:p>
            <a:r>
              <a:rPr lang="en-GB" sz="1600" dirty="0" smtClean="0"/>
              <a:t>METOP-A: 2006 ongoing</a:t>
            </a:r>
            <a:endParaRPr lang="en-GB" sz="1600" dirty="0"/>
          </a:p>
          <a:p>
            <a:r>
              <a:rPr lang="en-GB" sz="1600" dirty="0" smtClean="0"/>
              <a:t>METOP-B: 2012 ongoing</a:t>
            </a:r>
            <a:endParaRPr lang="en-GB" sz="1600" dirty="0"/>
          </a:p>
          <a:p>
            <a:r>
              <a:rPr lang="en-GB" sz="1600" dirty="0" smtClean="0"/>
              <a:t>METOP-C: 2018 ongoing</a:t>
            </a:r>
            <a:endParaRPr lang="en-GB" sz="1600" dirty="0"/>
          </a:p>
          <a:p>
            <a:endParaRPr lang="en-US" sz="1600" dirty="0"/>
          </a:p>
          <a:p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3140968"/>
            <a:ext cx="26725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METOP-SG SCA</a:t>
            </a:r>
          </a:p>
          <a:p>
            <a:endParaRPr lang="en-GB" sz="1600" dirty="0" smtClean="0"/>
          </a:p>
          <a:p>
            <a:r>
              <a:rPr lang="en-US" sz="1600" dirty="0" smtClean="0"/>
              <a:t>Frequency: 5.355 GHz</a:t>
            </a:r>
            <a:endParaRPr lang="en-US" sz="1600" dirty="0"/>
          </a:p>
          <a:p>
            <a:r>
              <a:rPr lang="en-US" sz="1600" dirty="0" err="1" smtClean="0"/>
              <a:t>Polarisation</a:t>
            </a:r>
            <a:r>
              <a:rPr lang="en-US" sz="1600" dirty="0" smtClean="0"/>
              <a:t>: VV + VH + HH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Resolution: ~12.5 km</a:t>
            </a:r>
            <a:endParaRPr lang="en-US" sz="1600" dirty="0"/>
          </a:p>
          <a:p>
            <a:r>
              <a:rPr lang="en-US" sz="1600" dirty="0" smtClean="0"/>
              <a:t>Daily coverage: ~88%</a:t>
            </a:r>
            <a:endParaRPr lang="en-US" sz="1600" dirty="0"/>
          </a:p>
          <a:p>
            <a:endParaRPr lang="en-US" sz="1600" dirty="0" smtClean="0"/>
          </a:p>
          <a:p>
            <a:r>
              <a:rPr lang="en-GB" sz="1600" b="1" dirty="0" smtClean="0"/>
              <a:t>Satellites</a:t>
            </a:r>
          </a:p>
          <a:p>
            <a:r>
              <a:rPr lang="en-GB" sz="1600" dirty="0" smtClean="0"/>
              <a:t>METOP-SG-B1: 2022 METOP-SG-B2: 2030</a:t>
            </a:r>
            <a:endParaRPr lang="en-US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124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Angle Dependency of ASCAT Backscatter</a:t>
            </a:r>
            <a:endParaRPr lang="de-A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8" y="1268760"/>
            <a:ext cx="4365921" cy="44644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4293259" cy="1109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84" y="4336132"/>
            <a:ext cx="4293260" cy="1109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4459850" cy="115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577842"/>
            <a:ext cx="4503972" cy="1163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990600"/>
            <a:ext cx="3014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Original ASCAT Measurements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2784" y="3972116"/>
            <a:ext cx="4028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After Normalisation to 40° Incidence Angle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in Backscatter with Land Cover and Season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Land cover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Season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36" y="1556792"/>
            <a:ext cx="3190756" cy="2193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27" y="1556795"/>
            <a:ext cx="3190756" cy="2193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1" y="1607912"/>
            <a:ext cx="3190756" cy="2193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23" y="4547721"/>
            <a:ext cx="3190756" cy="2193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78" y="4547721"/>
            <a:ext cx="3190756" cy="2193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47723"/>
            <a:ext cx="3190756" cy="21936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3401" y="2780928"/>
            <a:ext cx="1544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Tropical Forest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9457" y="1302607"/>
            <a:ext cx="21644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Agriculture/Grassland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8762" y="1844824"/>
            <a:ext cx="1584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Bare Ground &amp;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Low Vegetation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7027" y="4266468"/>
            <a:ext cx="8173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rgbClr val="FF0000"/>
                </a:solidFill>
              </a:rPr>
              <a:t>Winter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1654" y="4266468"/>
            <a:ext cx="8173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rgbClr val="FF0000"/>
                </a:solidFill>
              </a:rPr>
              <a:t>Spring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4266468"/>
            <a:ext cx="10081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rgbClr val="FF0000"/>
                </a:solidFill>
              </a:rPr>
              <a:t>Summer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3059832" y="3801556"/>
            <a:ext cx="1296144" cy="4915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572000" y="3801556"/>
            <a:ext cx="0" cy="4649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788024" y="3801556"/>
            <a:ext cx="1512168" cy="4649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880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7916863" cy="928688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TU Wien Backscatter Model</a:t>
            </a:r>
          </a:p>
        </p:txBody>
      </p:sp>
      <p:pic>
        <p:nvPicPr>
          <p:cNvPr id="34819" name="Picture 2" descr="E:\sh\mt\mt\latex\figures\hires\ch3\sm_veg_chan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00"/>
          <a:stretch>
            <a:fillRect/>
          </a:stretch>
        </p:blipFill>
        <p:spPr bwMode="auto">
          <a:xfrm>
            <a:off x="619125" y="1196975"/>
            <a:ext cx="273685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 descr="E:\sh\mt\mt\latex\figures\hires\ch3\sm_veg_chan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0"/>
          <a:stretch>
            <a:fillRect/>
          </a:stretch>
        </p:blipFill>
        <p:spPr bwMode="auto">
          <a:xfrm>
            <a:off x="4506913" y="1196975"/>
            <a:ext cx="273685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 descr="E:\sh\mt\mt\latex\figures\hires\ch3\veg_cor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9" r="8537"/>
          <a:stretch>
            <a:fillRect/>
          </a:stretch>
        </p:blipFill>
        <p:spPr bwMode="auto">
          <a:xfrm>
            <a:off x="869950" y="3644900"/>
            <a:ext cx="355282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3" descr="E:\sh\mt\mt\latex\figures\hires\ch3\veg_cor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0" t="2147" r="53387" b="94006"/>
          <a:stretch>
            <a:fillRect/>
          </a:stretch>
        </p:blipFill>
        <p:spPr bwMode="auto">
          <a:xfrm>
            <a:off x="715963" y="3684588"/>
            <a:ext cx="857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 descr="E:\sh\mt\mt\latex\figures\hires\ch3\veg_cor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1" t="92084" r="38245"/>
          <a:stretch>
            <a:fillRect/>
          </a:stretch>
        </p:blipFill>
        <p:spPr bwMode="auto">
          <a:xfrm>
            <a:off x="801688" y="3644900"/>
            <a:ext cx="793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Rectangle 3"/>
          <p:cNvSpPr txBox="1">
            <a:spLocks noChangeArrowheads="1"/>
          </p:cNvSpPr>
          <p:nvPr/>
        </p:nvSpPr>
        <p:spPr bwMode="auto">
          <a:xfrm>
            <a:off x="4760913" y="3806824"/>
            <a:ext cx="4059237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70AF"/>
              </a:buClr>
              <a:buSzPct val="85000"/>
              <a:buFont typeface="Wingdings" pitchFamily="2" charset="2"/>
              <a:buChar char="§"/>
            </a:pPr>
            <a:r>
              <a:rPr lang="en-US" altLang="de-DE" sz="1600" dirty="0" smtClean="0">
                <a:latin typeface="+mj-lt"/>
              </a:rPr>
              <a:t>Linear </a:t>
            </a:r>
            <a:r>
              <a:rPr lang="en-US" altLang="de-DE" sz="1600" dirty="0">
                <a:latin typeface="+mj-lt"/>
              </a:rPr>
              <a:t>relationship between backscatter (in dB) and soil moisture</a:t>
            </a:r>
          </a:p>
          <a:p>
            <a:pPr eaLnBrk="1" hangingPunct="1">
              <a:spcBef>
                <a:spcPct val="20000"/>
              </a:spcBef>
              <a:buClr>
                <a:srgbClr val="0070AF"/>
              </a:buClr>
              <a:buSzPct val="85000"/>
              <a:buFont typeface="Wingdings" pitchFamily="2" charset="2"/>
              <a:buChar char="§"/>
            </a:pPr>
            <a:r>
              <a:rPr lang="en-US" altLang="de-DE" sz="1600" dirty="0" smtClean="0">
                <a:latin typeface="+mj-lt"/>
              </a:rPr>
              <a:t>Seasonal </a:t>
            </a:r>
            <a:r>
              <a:rPr lang="en-US" altLang="de-DE" sz="1600" dirty="0">
                <a:latin typeface="+mj-lt"/>
              </a:rPr>
              <a:t>vegetation effects cancel each other out at the "cross-over angles"</a:t>
            </a:r>
          </a:p>
          <a:p>
            <a:pPr lvl="1" eaLnBrk="1" hangingPunct="1">
              <a:spcBef>
                <a:spcPct val="20000"/>
              </a:spcBef>
              <a:buClr>
                <a:srgbClr val="0070AF"/>
              </a:buClr>
              <a:buSzPct val="85000"/>
              <a:buFont typeface="Wingdings" pitchFamily="2" charset="2"/>
              <a:buChar char="§"/>
            </a:pPr>
            <a:r>
              <a:rPr lang="en-US" altLang="de-DE" sz="1600" dirty="0">
                <a:latin typeface="+mj-lt"/>
              </a:rPr>
              <a:t>dependent on soil </a:t>
            </a:r>
            <a:r>
              <a:rPr lang="en-US" altLang="de-DE" sz="1600" dirty="0" smtClean="0">
                <a:latin typeface="+mj-lt"/>
              </a:rPr>
              <a:t>moisture</a:t>
            </a:r>
          </a:p>
          <a:p>
            <a:pPr eaLnBrk="1" hangingPunct="1">
              <a:spcBef>
                <a:spcPct val="20000"/>
              </a:spcBef>
              <a:buClr>
                <a:srgbClr val="0070AF"/>
              </a:buClr>
              <a:buSzPct val="85000"/>
              <a:buFont typeface="Wingdings" pitchFamily="2" charset="2"/>
              <a:buChar char="§"/>
            </a:pPr>
            <a:r>
              <a:rPr lang="en-US" altLang="de-DE" sz="1600" dirty="0" smtClean="0">
                <a:latin typeface="+mj-lt"/>
              </a:rPr>
              <a:t>Functional behavior similar to “Water Cloud” model</a:t>
            </a:r>
            <a:endParaRPr lang="en-US" altLang="de-DE" sz="1600" dirty="0">
              <a:latin typeface="+mj-lt"/>
            </a:endParaRPr>
          </a:p>
          <a:p>
            <a:pPr eaLnBrk="1" hangingPunct="1">
              <a:spcBef>
                <a:spcPct val="20000"/>
              </a:spcBef>
              <a:buClr>
                <a:srgbClr val="0070AF"/>
              </a:buClr>
              <a:buSzPct val="85000"/>
              <a:buFont typeface="Wingdings" pitchFamily="2" charset="2"/>
              <a:buChar char="§"/>
            </a:pPr>
            <a:endParaRPr lang="en-US" altLang="de-D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36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soil moisture ser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44775"/>
            <a:ext cx="7775575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Change Detection</a:t>
            </a:r>
            <a:endParaRPr lang="en-GB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260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067944" y="1143000"/>
                <a:ext cx="4923656" cy="5022850"/>
              </a:xfrm>
            </p:spPr>
            <p:txBody>
              <a:bodyPr/>
              <a:lstStyle/>
              <a:p>
                <a:r>
                  <a:rPr lang="en-GB" altLang="en-US" dirty="0" smtClean="0"/>
                  <a:t>Calibration of model parameters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AT" altLang="en-US" i="1">
                            <a:latin typeface="Cambria Math" panose="02040503050406030204" pitchFamily="18" charset="0"/>
                          </a:rPr>
                          <m:t>𝑑𝑟𝑦</m:t>
                        </m:r>
                      </m:sub>
                      <m:sup>
                        <m:r>
                          <a:rPr lang="de-AT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GB" alt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AT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𝑤𝑒𝑡</m:t>
                        </m:r>
                      </m:sub>
                      <m:sup>
                        <m:r>
                          <a:rPr lang="de-AT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GB" altLang="en-US" dirty="0" smtClean="0"/>
                  <a:t> by analysing historic time series</a:t>
                </a:r>
              </a:p>
              <a:p>
                <a:pPr lvl="1"/>
                <a:r>
                  <a:rPr lang="en-GB" altLang="en-US" dirty="0" smtClean="0"/>
                  <a:t>Accounts indirectly for land cover and surface roughness </a:t>
                </a:r>
                <a:endParaRPr lang="en-GB" altLang="en-US" dirty="0"/>
              </a:p>
            </p:txBody>
          </p:sp>
        </mc:Choice>
        <mc:Fallback xmlns="">
          <p:sp>
            <p:nvSpPr>
              <p:cNvPr id="22426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67944" y="1143000"/>
                <a:ext cx="4923656" cy="5022850"/>
              </a:xfrm>
              <a:blipFill>
                <a:blip r:embed="rId4"/>
                <a:stretch>
                  <a:fillRect l="-495" t="-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1655055" y="3212976"/>
            <a:ext cx="25923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 b="1" dirty="0">
                <a:latin typeface="Arial Unicode MS" pitchFamily="34" charset="-128"/>
              </a:rPr>
              <a:t>       </a:t>
            </a:r>
            <a:r>
              <a:rPr lang="en-GB" altLang="en-US" sz="1400" b="1" dirty="0" smtClean="0">
                <a:latin typeface="Arial Unicode MS" pitchFamily="34" charset="-128"/>
              </a:rPr>
              <a:t>ASCAT Measurements</a:t>
            </a:r>
            <a:endParaRPr lang="en-GB" altLang="en-US" sz="1400" b="1" dirty="0">
              <a:latin typeface="Arial Unicode MS" pitchFamily="34" charset="-128"/>
            </a:endParaRPr>
          </a:p>
        </p:txBody>
      </p:sp>
      <p:graphicFrame>
        <p:nvGraphicFramePr>
          <p:cNvPr id="2242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508911"/>
              </p:ext>
            </p:extLst>
          </p:nvPr>
        </p:nvGraphicFramePr>
        <p:xfrm>
          <a:off x="971600" y="1382652"/>
          <a:ext cx="273526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1536480" imgH="533160" progId="Equation.3">
                  <p:embed/>
                </p:oleObj>
              </mc:Choice>
              <mc:Fallback>
                <p:oleObj name="Equation" r:id="rId5" imgW="1536480" imgH="533160" progId="Equation.3">
                  <p:embed/>
                  <p:pic>
                    <p:nvPicPr>
                      <p:cNvPr id="2242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382652"/>
                        <a:ext cx="2735262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0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F-Vorlage_eng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PF-Vorlage_en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/>
        </a:defPPr>
      </a:lstStyle>
    </a:txDef>
  </a:objectDefaults>
  <a:extraClrSchemeLst>
    <a:extraClrScheme>
      <a:clrScheme name="IPF-Vorlage_engl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F-Vorlage_engl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F-Vorlage_engl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GEO.potx" id="{F3A93D64-21BB-4936-9357-D0E747342649}" vid="{EE297B29-E118-4CB9-BD74-2A23A71AD09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GEO</Template>
  <TotalTime>0</TotalTime>
  <Words>549</Words>
  <Application>Microsoft Office PowerPoint</Application>
  <PresentationFormat>On-screen Show (4:3)</PresentationFormat>
  <Paragraphs>160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Unicode MS</vt:lpstr>
      <vt:lpstr>Cambria Math</vt:lpstr>
      <vt:lpstr>Roboto</vt:lpstr>
      <vt:lpstr>Symbol</vt:lpstr>
      <vt:lpstr>Times New Roman</vt:lpstr>
      <vt:lpstr>Wingdings</vt:lpstr>
      <vt:lpstr>IPF-Vorlage_engl</vt:lpstr>
      <vt:lpstr>Equation</vt:lpstr>
      <vt:lpstr>H SAF Soil Moisture Data Services</vt:lpstr>
      <vt:lpstr>Active and Passive Microwave Remote Sensing</vt:lpstr>
      <vt:lpstr>Measurement Capabilities</vt:lpstr>
      <vt:lpstr>Global Soil Moisture Satellites &amp; Sensors</vt:lpstr>
      <vt:lpstr>European C-Band Scatterometer Series</vt:lpstr>
      <vt:lpstr>Incidence Angle Dependency of ASCAT Backscatter</vt:lpstr>
      <vt:lpstr>Changes in Backscatter with Land Cover and Season</vt:lpstr>
      <vt:lpstr>TU Wien Backscatter Model</vt:lpstr>
      <vt:lpstr>Change Detection</vt:lpstr>
      <vt:lpstr>ASCAT Soil Moisture Data Services</vt:lpstr>
      <vt:lpstr>ASCAT Surface Soil Moisture </vt:lpstr>
      <vt:lpstr>ASCAT Data Record Time Series</vt:lpstr>
      <vt:lpstr>Disaggregating ASCAT SSM based on Sentinel-1</vt:lpstr>
      <vt:lpstr>Where does the Retrieval Go Wrong?</vt:lpstr>
      <vt:lpstr>Conclusions</vt:lpstr>
    </vt:vector>
  </TitlesOfParts>
  <Company>TU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 SAF Soil Moisture Data Services</dc:title>
  <dc:creator>Wolfgang Wagner</dc:creator>
  <cp:lastModifiedBy>ww</cp:lastModifiedBy>
  <cp:revision>34</cp:revision>
  <cp:lastPrinted>1601-01-01T00:00:00Z</cp:lastPrinted>
  <dcterms:created xsi:type="dcterms:W3CDTF">2019-10-09T05:30:54Z</dcterms:created>
  <dcterms:modified xsi:type="dcterms:W3CDTF">2019-10-15T05:57:30Z</dcterms:modified>
</cp:coreProperties>
</file>