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589" r:id="rId2"/>
    <p:sldId id="642" r:id="rId3"/>
    <p:sldId id="649" r:id="rId4"/>
    <p:sldId id="668" r:id="rId5"/>
    <p:sldId id="669" r:id="rId6"/>
    <p:sldId id="670" r:id="rId7"/>
    <p:sldId id="671" r:id="rId8"/>
    <p:sldId id="690" r:id="rId9"/>
    <p:sldId id="658" r:id="rId10"/>
    <p:sldId id="657" r:id="rId11"/>
    <p:sldId id="655" r:id="rId12"/>
    <p:sldId id="689" r:id="rId13"/>
    <p:sldId id="647" r:id="rId14"/>
    <p:sldId id="659" r:id="rId15"/>
    <p:sldId id="693" r:id="rId16"/>
    <p:sldId id="660" r:id="rId17"/>
    <p:sldId id="661" r:id="rId18"/>
    <p:sldId id="662" r:id="rId19"/>
    <p:sldId id="663" r:id="rId20"/>
    <p:sldId id="694" r:id="rId21"/>
    <p:sldId id="684" r:id="rId22"/>
    <p:sldId id="695" r:id="rId23"/>
    <p:sldId id="665" r:id="rId24"/>
    <p:sldId id="697" r:id="rId25"/>
    <p:sldId id="700" r:id="rId26"/>
    <p:sldId id="701" r:id="rId27"/>
    <p:sldId id="688" r:id="rId28"/>
    <p:sldId id="667" r:id="rId29"/>
    <p:sldId id="650" r:id="rId30"/>
    <p:sldId id="654" r:id="rId31"/>
    <p:sldId id="673" r:id="rId32"/>
    <p:sldId id="702" r:id="rId33"/>
    <p:sldId id="703" r:id="rId34"/>
    <p:sldId id="681" r:id="rId35"/>
    <p:sldId id="682" r:id="rId36"/>
    <p:sldId id="683" r:id="rId37"/>
    <p:sldId id="608" r:id="rId38"/>
  </p:sldIdLst>
  <p:sldSz cx="9144000" cy="6858000" type="screen4x3"/>
  <p:notesSz cx="6781800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000099"/>
    <a:srgbClr val="009900"/>
    <a:srgbClr val="000066"/>
    <a:srgbClr val="0000CC"/>
    <a:srgbClr val="996633"/>
    <a:srgbClr val="FF33CC"/>
    <a:srgbClr val="FF66FF"/>
    <a:srgbClr val="A46D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7" autoAdjust="0"/>
    <p:restoredTop sz="93009" autoAdjust="0"/>
  </p:normalViewPr>
  <p:slideViewPr>
    <p:cSldViewPr>
      <p:cViewPr varScale="1">
        <p:scale>
          <a:sx n="61" d="100"/>
          <a:sy n="61" d="100"/>
        </p:scale>
        <p:origin x="-1664" y="-56"/>
      </p:cViewPr>
      <p:guideLst>
        <p:guide orient="horz" pos="21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ulia\ESA%20LST%20Symp2019\Calculations\Entropy\Entropy%20x%20100%20-SMA-Yield_Compr_100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ulia\ESA%20LST%20Symp2019\Calculations\Entropy\Entropy%20x%20100%20-SMA-Yield_Compr_100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ulia\ESA%20LST%20Symp2019\Calculations\Entropy\Entropy%20x%20100%20-SMA-Yield_Compr_10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ulia\ESA%20LST%20Symp2019\Calculations\Entropy\Entropy%20x%20100%20-SMA-Yield_Compr_10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ulia\ESA%20LST%20Symp2019\Calculations\Entropy\Entropy%20x%20100%20-SMA-Yield_Compr_10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ulia\ESA%20LST%20Symp2019\Calculations\Entropy\Entropy%20x%20100%20-SMA-Yield_Compr_10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ulia\ESA%20LST%20Symp2019\Calculations\Entropy\Entropy%20x%20100%20-SMA-Yield_Compr_100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ulia\ESA%20LST%20Symp2019\Calculations\Entropy\Entropy%20x%20100%20-SMA-Yield_Compr_100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ulia\ESA%20LST%20Symp2019\Calculations\Entropy\Entropy%20x%20100%20-SMA-Yield_Compr_100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ulia\ESA%20LST%20Symp2019\Calculations\Entropy\Entropy%20x%20100%20-SMA-Yield_Compr_100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ulia\ESA%20LST%20Symp2019\Calculations\Entropy\Entropy%20x%20100%20-SMA-Yield_Compr_10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100" b="1" i="0" baseline="0">
                <a:effectLst/>
              </a:rPr>
              <a:t>Scaterplot of accumulated entropy production vs. approximated by temperature difference (LSA SAF LST-T2m) </a:t>
            </a:r>
            <a:r>
              <a:rPr lang="en-GB" sz="1100" b="1" i="0" u="none" strike="noStrike" kern="1200" baseline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vs. yield production /2007-2018</a:t>
            </a:r>
            <a:r>
              <a:rPr lang="en-GB" sz="1100" b="0" i="0" baseline="0">
                <a:effectLst/>
              </a:rPr>
              <a:t>/</a:t>
            </a:r>
            <a:endParaRPr lang="bg-BG" sz="1100">
              <a:effectLst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3594868827160495"/>
          <c:y val="0.43371774193548396"/>
          <c:w val="0.67708179012345682"/>
          <c:h val="0.3226854838709677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4"/>
          </c:marker>
          <c:trendline>
            <c:spPr>
              <a:ln w="25400">
                <a:solidFill>
                  <a:srgbClr val="FF0000"/>
                </a:solidFill>
              </a:ln>
            </c:spPr>
            <c:trendlineType val="poly"/>
            <c:order val="2"/>
            <c:dispRSqr val="1"/>
            <c:dispEq val="0"/>
            <c:trendlineLbl>
              <c:layout>
                <c:manualLayout>
                  <c:x val="0.18870138888888888"/>
                  <c:y val="-0.14119265232974909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</c:trendlineLbl>
          </c:trendline>
          <c:xVal>
            <c:numRef>
              <c:f>'Disip_Kneza+Dobrig_Yield'!$B$32:$B$52</c:f>
              <c:numCache>
                <c:formatCode>General</c:formatCode>
                <c:ptCount val="21"/>
                <c:pt idx="0">
                  <c:v>226.08500000000001</c:v>
                </c:pt>
                <c:pt idx="1">
                  <c:v>148.02500000000001</c:v>
                </c:pt>
                <c:pt idx="2">
                  <c:v>140.399</c:v>
                </c:pt>
                <c:pt idx="3">
                  <c:v>129.595</c:v>
                </c:pt>
                <c:pt idx="4">
                  <c:v>159.642</c:v>
                </c:pt>
                <c:pt idx="5">
                  <c:v>152.518</c:v>
                </c:pt>
                <c:pt idx="6">
                  <c:v>213.62</c:v>
                </c:pt>
                <c:pt idx="7">
                  <c:v>88.197000000000003</c:v>
                </c:pt>
                <c:pt idx="8">
                  <c:v>157.36099999999999</c:v>
                </c:pt>
                <c:pt idx="9">
                  <c:v>82.275999999999996</c:v>
                </c:pt>
                <c:pt idx="10">
                  <c:v>125.492</c:v>
                </c:pt>
                <c:pt idx="11">
                  <c:v>204.16800000000001</c:v>
                </c:pt>
                <c:pt idx="12">
                  <c:v>175.04599999999999</c:v>
                </c:pt>
                <c:pt idx="13">
                  <c:v>59.113</c:v>
                </c:pt>
                <c:pt idx="14">
                  <c:v>68.552000000000007</c:v>
                </c:pt>
                <c:pt idx="15">
                  <c:v>68.293000000000006</c:v>
                </c:pt>
                <c:pt idx="16">
                  <c:v>81.412000000000006</c:v>
                </c:pt>
                <c:pt idx="17">
                  <c:v>123.53400000000001</c:v>
                </c:pt>
                <c:pt idx="18">
                  <c:v>134.26499999999999</c:v>
                </c:pt>
                <c:pt idx="19">
                  <c:v>52.911000000000001</c:v>
                </c:pt>
                <c:pt idx="20">
                  <c:v>92.748999999999995</c:v>
                </c:pt>
              </c:numCache>
            </c:numRef>
          </c:xVal>
          <c:yVal>
            <c:numRef>
              <c:f>'Disip_Kneza+Dobrig_Yield'!$D$32:$D$52</c:f>
              <c:numCache>
                <c:formatCode>General</c:formatCode>
                <c:ptCount val="21"/>
                <c:pt idx="0">
                  <c:v>160</c:v>
                </c:pt>
                <c:pt idx="1">
                  <c:v>490</c:v>
                </c:pt>
                <c:pt idx="2">
                  <c:v>420</c:v>
                </c:pt>
                <c:pt idx="3">
                  <c:v>385</c:v>
                </c:pt>
                <c:pt idx="4">
                  <c:v>374</c:v>
                </c:pt>
                <c:pt idx="6">
                  <c:v>342</c:v>
                </c:pt>
                <c:pt idx="7">
                  <c:v>488</c:v>
                </c:pt>
                <c:pt idx="8">
                  <c:v>468</c:v>
                </c:pt>
                <c:pt idx="12">
                  <c:v>310</c:v>
                </c:pt>
                <c:pt idx="13">
                  <c:v>566</c:v>
                </c:pt>
                <c:pt idx="14">
                  <c:v>416</c:v>
                </c:pt>
                <c:pt idx="15">
                  <c:v>510</c:v>
                </c:pt>
                <c:pt idx="16">
                  <c:v>568</c:v>
                </c:pt>
                <c:pt idx="17">
                  <c:v>553</c:v>
                </c:pt>
                <c:pt idx="18">
                  <c:v>530</c:v>
                </c:pt>
                <c:pt idx="19">
                  <c:v>430</c:v>
                </c:pt>
                <c:pt idx="20">
                  <c:v>380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853952"/>
        <c:axId val="158854528"/>
      </c:scatterChart>
      <c:valAx>
        <c:axId val="158853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000" b="0" i="0" baseline="0">
                    <a:effectLst/>
                  </a:rPr>
                  <a:t>Accumulated entropy production, </a:t>
                </a:r>
                <a:r>
                  <a:rPr lang="bg-BG" sz="1000" b="0" i="0" baseline="0">
                    <a:effectLst/>
                  </a:rPr>
                  <a:t>Ф</a:t>
                </a:r>
                <a:r>
                  <a:rPr lang="en-US" sz="1000" b="0" i="0" baseline="0">
                    <a:effectLst/>
                  </a:rPr>
                  <a:t>x100 MJ/m2</a:t>
                </a:r>
                <a:endParaRPr lang="bg-BG" sz="1000">
                  <a:effectLst/>
                </a:endParaRPr>
              </a:p>
            </c:rich>
          </c:tx>
          <c:layout>
            <c:manualLayout>
              <c:xMode val="edge"/>
              <c:yMode val="edge"/>
              <c:x val="0.25545124167171412"/>
              <c:y val="0.9075229658792650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58854528"/>
        <c:crosses val="autoZero"/>
        <c:crossBetween val="midCat"/>
      </c:valAx>
      <c:valAx>
        <c:axId val="1588545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b="0"/>
                  <a:t>Weat</a:t>
                </a:r>
                <a:r>
                  <a:rPr lang="en-GB" b="0" baseline="0"/>
                  <a:t> yield, kg/dka</a:t>
                </a:r>
                <a:endParaRPr lang="en-GB" b="0"/>
              </a:p>
            </c:rich>
          </c:tx>
          <c:layout>
            <c:manualLayout>
              <c:xMode val="edge"/>
              <c:yMode val="edge"/>
              <c:x val="1.9444444444444445E-2"/>
              <c:y val="0.3978047535724700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58853952"/>
        <c:crosses val="autoZero"/>
        <c:crossBetween val="midCat"/>
      </c:valAx>
      <c:spPr>
        <a:ln>
          <a:solidFill>
            <a:schemeClr val="bg1">
              <a:lumMod val="85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100" dirty="0" smtClean="0"/>
              <a:t>Scatterplot</a:t>
            </a:r>
            <a:r>
              <a:rPr lang="en-GB" sz="1100" baseline="0" dirty="0" smtClean="0"/>
              <a:t> </a:t>
            </a:r>
            <a:r>
              <a:rPr lang="en-GB" sz="1100" baseline="0" dirty="0"/>
              <a:t>of accumulated entropy production vs. accumulated temperature difference (LSA SAF </a:t>
            </a:r>
            <a:r>
              <a:rPr lang="en-GB" sz="1100" baseline="0" dirty="0" smtClean="0"/>
              <a:t>LST-T2m at  12 UTC) </a:t>
            </a:r>
            <a:r>
              <a:rPr lang="en-GB" sz="1100" b="0" baseline="0" dirty="0"/>
              <a:t>/</a:t>
            </a:r>
            <a:r>
              <a:rPr lang="en-GB" sz="1100" b="0" baseline="0" dirty="0" err="1"/>
              <a:t>Dobrich</a:t>
            </a:r>
            <a:r>
              <a:rPr lang="en-GB" sz="1100" b="0" baseline="0" dirty="0"/>
              <a:t> 2007-2018 means/</a:t>
            </a:r>
            <a:endParaRPr lang="en-GB" sz="1100" b="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9065162037037037"/>
          <c:y val="0.25761471861471863"/>
          <c:w val="0.71686550925925929"/>
          <c:h val="0.57893686868686867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trendline>
            <c:spPr>
              <a:ln w="19050">
                <a:solidFill>
                  <a:srgbClr val="C00000"/>
                </a:solidFill>
              </a:ln>
            </c:spPr>
            <c:trendlineType val="linear"/>
            <c:dispRSqr val="1"/>
            <c:dispEq val="0"/>
            <c:trendlineLbl>
              <c:layout>
                <c:manualLayout>
                  <c:x val="-0.37929834361920978"/>
                  <c:y val="-0.10704004036416973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200" b="0"/>
                  </a:pPr>
                  <a:endParaRPr lang="en-US"/>
                </a:p>
              </c:txPr>
            </c:trendlineLbl>
          </c:trendline>
          <c:xVal>
            <c:numRef>
              <c:f>Disip_LST_Yield!$D$4:$D$15</c:f>
              <c:numCache>
                <c:formatCode>General</c:formatCode>
                <c:ptCount val="12"/>
                <c:pt idx="0">
                  <c:v>10.0360403</c:v>
                </c:pt>
                <c:pt idx="1">
                  <c:v>6.6177301000000002</c:v>
                </c:pt>
                <c:pt idx="2">
                  <c:v>9.8372507000000002</c:v>
                </c:pt>
                <c:pt idx="3">
                  <c:v>5.7837500999999998</c:v>
                </c:pt>
                <c:pt idx="4">
                  <c:v>7.7621899000000001</c:v>
                </c:pt>
                <c:pt idx="5">
                  <c:v>6.7746401000000001</c:v>
                </c:pt>
                <c:pt idx="6">
                  <c:v>8.7670603000000007</c:v>
                </c:pt>
                <c:pt idx="7">
                  <c:v>4.2985106000000002</c:v>
                </c:pt>
                <c:pt idx="8">
                  <c:v>9.0876493000000007</c:v>
                </c:pt>
                <c:pt idx="9">
                  <c:v>6.7138895999999999</c:v>
                </c:pt>
                <c:pt idx="10">
                  <c:v>6.3282598999999999</c:v>
                </c:pt>
                <c:pt idx="11">
                  <c:v>10.738309900000001</c:v>
                </c:pt>
              </c:numCache>
            </c:numRef>
          </c:xVal>
          <c:yVal>
            <c:numRef>
              <c:f>Disip_LST_Yield!$H$4:$H$15</c:f>
              <c:numCache>
                <c:formatCode>General</c:formatCode>
                <c:ptCount val="12"/>
                <c:pt idx="0">
                  <c:v>175.04599999999999</c:v>
                </c:pt>
                <c:pt idx="1">
                  <c:v>59.113</c:v>
                </c:pt>
                <c:pt idx="2">
                  <c:v>68.552000000000007</c:v>
                </c:pt>
                <c:pt idx="3">
                  <c:v>68.293000000000006</c:v>
                </c:pt>
                <c:pt idx="4">
                  <c:v>81.412000000000006</c:v>
                </c:pt>
                <c:pt idx="5">
                  <c:v>123.53400000000001</c:v>
                </c:pt>
                <c:pt idx="6">
                  <c:v>134.26499999999999</c:v>
                </c:pt>
                <c:pt idx="7">
                  <c:v>52.911000000000001</c:v>
                </c:pt>
                <c:pt idx="8">
                  <c:v>92.748999999999995</c:v>
                </c:pt>
                <c:pt idx="9">
                  <c:v>38.317</c:v>
                </c:pt>
                <c:pt idx="10">
                  <c:v>68.617999999999995</c:v>
                </c:pt>
                <c:pt idx="11">
                  <c:v>173.82400000000001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849216"/>
        <c:axId val="158849792"/>
      </c:scatterChart>
      <c:valAx>
        <c:axId val="158849216"/>
        <c:scaling>
          <c:orientation val="minMax"/>
          <c:min val="3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Accumulated  entropy production,</a:t>
                </a:r>
                <a:r>
                  <a:rPr lang="en-US" b="0" baseline="0"/>
                  <a:t> </a:t>
                </a:r>
                <a:r>
                  <a:rPr lang="bg-BG" b="0" baseline="0"/>
                  <a:t> Ф </a:t>
                </a:r>
                <a:r>
                  <a:rPr lang="en-US" b="0" baseline="0"/>
                  <a:t>x 100 MJ/m2</a:t>
                </a:r>
                <a:endParaRPr lang="en-US" b="0"/>
              </a:p>
            </c:rich>
          </c:tx>
          <c:layout>
            <c:manualLayout>
              <c:xMode val="edge"/>
              <c:yMode val="edge"/>
              <c:x val="0.18771180555555556"/>
              <c:y val="0.8924383116883116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58849792"/>
        <c:crosses val="autoZero"/>
        <c:crossBetween val="midCat"/>
      </c:valAx>
      <c:valAx>
        <c:axId val="158849792"/>
        <c:scaling>
          <c:orientation val="minMax"/>
          <c:min val="30"/>
        </c:scaling>
        <c:delete val="0"/>
        <c:axPos val="l"/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GB" sz="900" b="0"/>
                  <a:t>Accumulated temperature difference LSASAF LST-T2m, deg C</a:t>
                </a:r>
              </a:p>
            </c:rich>
          </c:tx>
          <c:layout>
            <c:manualLayout>
              <c:xMode val="edge"/>
              <c:yMode val="edge"/>
              <c:x val="2.9419044106248429E-2"/>
              <c:y val="9.4044144725218354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58849216"/>
        <c:crosses val="autoZero"/>
        <c:crossBetween val="midCat"/>
        <c:majorUnit val="40"/>
      </c:valAx>
      <c:spPr>
        <a:ln>
          <a:solidFill>
            <a:schemeClr val="bg1">
              <a:lumMod val="75000"/>
            </a:schemeClr>
          </a:solidFill>
        </a:ln>
      </c:spPr>
    </c:plotArea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100" b="1" i="0" u="none" strike="noStrike" kern="1200" baseline="0" dirty="0" smtClean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Scatterplot </a:t>
            </a:r>
            <a:r>
              <a:rPr lang="en-GB" sz="1100" b="1" i="0" u="none" strike="noStrike" kern="1200" baseline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of accumulated entropy production vs. accumulated </a:t>
            </a:r>
            <a:r>
              <a:rPr lang="en-GB" sz="1100" b="1" i="0" baseline="0" dirty="0">
                <a:effectLst/>
              </a:rPr>
              <a:t>temperature difference (LSA SAF </a:t>
            </a:r>
            <a:r>
              <a:rPr lang="en-GB" sz="1100" b="1" i="0" baseline="0" dirty="0" smtClean="0">
                <a:effectLst/>
              </a:rPr>
              <a:t>LST-T2m at 12 UTC) </a:t>
            </a:r>
            <a:r>
              <a:rPr lang="en-GB" sz="1100" b="0" i="0" baseline="0" dirty="0">
                <a:effectLst/>
              </a:rPr>
              <a:t>/</a:t>
            </a:r>
            <a:r>
              <a:rPr lang="en-GB" sz="1100" b="0" i="0" baseline="0" dirty="0" err="1">
                <a:effectLst/>
              </a:rPr>
              <a:t>Kneza</a:t>
            </a:r>
            <a:r>
              <a:rPr lang="en-GB" sz="1100" b="0" i="0" baseline="0" dirty="0">
                <a:effectLst/>
              </a:rPr>
              <a:t>, 2007-2018 means/</a:t>
            </a:r>
            <a:endParaRPr lang="bg-BG" sz="1100" dirty="0">
              <a:effectLst/>
            </a:endParaRP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0000CC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marker>
          <c:dPt>
            <c:idx val="1"/>
            <c:bubble3D val="0"/>
          </c:dPt>
          <c:trendline>
            <c:spPr>
              <a:ln w="19050">
                <a:solidFill>
                  <a:srgbClr val="0070C0"/>
                </a:solidFill>
              </a:ln>
            </c:spPr>
            <c:trendlineType val="linear"/>
            <c:dispRSqr val="1"/>
            <c:dispEq val="0"/>
            <c:trendlineLbl>
              <c:layout>
                <c:manualLayout>
                  <c:x val="-0.48885601851851851"/>
                  <c:y val="-9.391522366522366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200" b="0"/>
                  </a:pPr>
                  <a:endParaRPr lang="en-US"/>
                </a:p>
              </c:txPr>
            </c:trendlineLbl>
          </c:trendline>
          <c:xVal>
            <c:numRef>
              <c:f>Disip_LST_Yield!$C$4:$C$15</c:f>
              <c:numCache>
                <c:formatCode>General</c:formatCode>
                <c:ptCount val="12"/>
                <c:pt idx="0">
                  <c:v>13.2746487</c:v>
                </c:pt>
                <c:pt idx="1">
                  <c:v>8.2888888999999999</c:v>
                </c:pt>
                <c:pt idx="2">
                  <c:v>7.3928608999999996</c:v>
                </c:pt>
                <c:pt idx="3">
                  <c:v>13.723889399999999</c:v>
                </c:pt>
                <c:pt idx="4">
                  <c:v>10.5251389</c:v>
                </c:pt>
                <c:pt idx="5">
                  <c:v>14.1220999</c:v>
                </c:pt>
                <c:pt idx="6">
                  <c:v>14.013830199999999</c:v>
                </c:pt>
                <c:pt idx="7">
                  <c:v>7.1836395</c:v>
                </c:pt>
                <c:pt idx="8">
                  <c:v>10.7059307</c:v>
                </c:pt>
                <c:pt idx="9">
                  <c:v>6.4234710000000002</c:v>
                </c:pt>
                <c:pt idx="10">
                  <c:v>8.6965809000000007</c:v>
                </c:pt>
                <c:pt idx="11">
                  <c:v>11.7548513</c:v>
                </c:pt>
              </c:numCache>
            </c:numRef>
          </c:xVal>
          <c:yVal>
            <c:numRef>
              <c:f>Disip_LST_Yield!$G$4:$G$15</c:f>
              <c:numCache>
                <c:formatCode>General</c:formatCode>
                <c:ptCount val="12"/>
                <c:pt idx="0">
                  <c:v>226.08500000000001</c:v>
                </c:pt>
                <c:pt idx="1">
                  <c:v>148.02500000000001</c:v>
                </c:pt>
                <c:pt idx="2">
                  <c:v>140.399</c:v>
                </c:pt>
                <c:pt idx="3">
                  <c:v>129.595</c:v>
                </c:pt>
                <c:pt idx="4">
                  <c:v>159.642</c:v>
                </c:pt>
                <c:pt idx="5">
                  <c:v>152.518</c:v>
                </c:pt>
                <c:pt idx="6">
                  <c:v>213.62</c:v>
                </c:pt>
                <c:pt idx="7">
                  <c:v>88.197000000000003</c:v>
                </c:pt>
                <c:pt idx="8">
                  <c:v>157.36099999999999</c:v>
                </c:pt>
                <c:pt idx="9">
                  <c:v>82.275999999999996</c:v>
                </c:pt>
                <c:pt idx="10">
                  <c:v>125.492</c:v>
                </c:pt>
                <c:pt idx="11">
                  <c:v>204.16800000000001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113600"/>
        <c:axId val="202114176"/>
      </c:scatterChart>
      <c:valAx>
        <c:axId val="202113600"/>
        <c:scaling>
          <c:orientation val="minMax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000" b="0" i="0" baseline="0">
                    <a:effectLst/>
                  </a:rPr>
                  <a:t>Accumulated  entropy production, </a:t>
                </a:r>
                <a:r>
                  <a:rPr lang="bg-BG" sz="1000" b="0" i="0" baseline="0">
                    <a:effectLst/>
                  </a:rPr>
                  <a:t> Ф </a:t>
                </a:r>
                <a:r>
                  <a:rPr lang="en-US" sz="1000" b="0" i="0" baseline="0">
                    <a:effectLst/>
                  </a:rPr>
                  <a:t>x 100 MJ/m2</a:t>
                </a:r>
                <a:endParaRPr lang="bg-BG" sz="10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02114176"/>
        <c:crosses val="autoZero"/>
        <c:crossBetween val="midCat"/>
      </c:valAx>
      <c:valAx>
        <c:axId val="202114176"/>
        <c:scaling>
          <c:orientation val="minMax"/>
          <c:min val="50"/>
        </c:scaling>
        <c:delete val="0"/>
        <c:axPos val="l"/>
        <c:title>
          <c:tx>
            <c:rich>
              <a:bodyPr/>
              <a:lstStyle/>
              <a:p>
                <a:pPr>
                  <a:defRPr sz="1000"/>
                </a:pPr>
                <a:r>
                  <a:rPr lang="en-GB" sz="1000" b="0" i="0" baseline="0">
                    <a:effectLst/>
                  </a:rPr>
                  <a:t>Accumulated temperature difference LSASAF LST-T2m, deg C</a:t>
                </a:r>
                <a:endParaRPr lang="bg-BG" sz="1000">
                  <a:effectLst/>
                </a:endParaRPr>
              </a:p>
            </c:rich>
          </c:tx>
          <c:layout>
            <c:manualLayout>
              <c:xMode val="edge"/>
              <c:yMode val="edge"/>
              <c:x val="1.1759259259259259E-2"/>
              <c:y val="0.1736753246753246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02113600"/>
        <c:crosses val="autoZero"/>
        <c:crossBetween val="midCat"/>
        <c:majorUnit val="50"/>
      </c:valAx>
      <c:spPr>
        <a:noFill/>
        <a:ln w="9525">
          <a:solidFill>
            <a:schemeClr val="bg1">
              <a:lumMod val="75000"/>
            </a:schemeClr>
          </a:solidFill>
        </a:ln>
      </c:spPr>
    </c:plotArea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000" b="0" i="0" baseline="0" dirty="0">
                <a:effectLst/>
              </a:rPr>
              <a:t>Accumulated evapotranspiration (LSA SAF </a:t>
            </a:r>
            <a:r>
              <a:rPr lang="en-GB" sz="1000" b="0" i="0" baseline="0" dirty="0" smtClean="0">
                <a:effectLst/>
              </a:rPr>
              <a:t>ET</a:t>
            </a:r>
            <a:r>
              <a:rPr lang="en-GB" sz="1000" b="0" i="0" baseline="0" dirty="0">
                <a:effectLst/>
              </a:rPr>
              <a:t>, </a:t>
            </a:r>
            <a:r>
              <a:rPr lang="en-GB" sz="1000" b="0" i="0" baseline="0" dirty="0" smtClean="0">
                <a:effectLst/>
              </a:rPr>
              <a:t>12</a:t>
            </a:r>
          </a:p>
          <a:p>
            <a:pPr>
              <a:defRPr/>
            </a:pPr>
            <a:r>
              <a:rPr lang="en-GB" sz="1000" b="0" i="0" baseline="0" dirty="0" smtClean="0">
                <a:effectLst/>
              </a:rPr>
              <a:t> </a:t>
            </a:r>
            <a:r>
              <a:rPr lang="en-GB" sz="1000" b="0" i="0" baseline="0" dirty="0">
                <a:effectLst/>
              </a:rPr>
              <a:t>UTC) during </a:t>
            </a:r>
            <a:r>
              <a:rPr lang="en-GB" sz="1000" b="0" i="0" baseline="0" dirty="0" smtClean="0">
                <a:effectLst/>
              </a:rPr>
              <a:t>period critical </a:t>
            </a:r>
            <a:r>
              <a:rPr lang="en-GB" sz="1000" b="0" i="0" baseline="0" dirty="0">
                <a:effectLst/>
              </a:rPr>
              <a:t>for </a:t>
            </a:r>
            <a:r>
              <a:rPr lang="en-GB" sz="1000" b="0" i="0" baseline="0" dirty="0" smtClean="0">
                <a:effectLst/>
              </a:rPr>
              <a:t>yield, </a:t>
            </a:r>
            <a:r>
              <a:rPr lang="en-GB" sz="1000" b="0" i="0" u="none" strike="noStrike" baseline="0" dirty="0">
                <a:effectLst/>
              </a:rPr>
              <a:t>(2010-2018) </a:t>
            </a:r>
            <a:r>
              <a:rPr lang="en-GB" sz="1000" b="0" i="0" baseline="0" dirty="0">
                <a:effectLst/>
              </a:rPr>
              <a:t> </a:t>
            </a:r>
            <a:endParaRPr lang="bg-BG" sz="1000" b="0" dirty="0">
              <a:effectLst/>
            </a:endParaRPr>
          </a:p>
        </c:rich>
      </c:tx>
      <c:layout>
        <c:manualLayout>
          <c:xMode val="edge"/>
          <c:yMode val="edge"/>
          <c:x val="0.2174983796296296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961481481481482"/>
          <c:y val="0.17714846017346891"/>
          <c:w val="0.80134659503127514"/>
          <c:h val="0.71656785352990926"/>
        </c:manualLayout>
      </c:layout>
      <c:lineChart>
        <c:grouping val="standard"/>
        <c:varyColors val="0"/>
        <c:ser>
          <c:idx val="0"/>
          <c:order val="0"/>
          <c:tx>
            <c:v>Kneza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val>
            <c:numRef>
              <c:f>ET_Disip!$J$7:$J$15</c:f>
              <c:numCache>
                <c:formatCode>General</c:formatCode>
                <c:ptCount val="9"/>
                <c:pt idx="0">
                  <c:v>1679.7832031</c:v>
                </c:pt>
                <c:pt idx="1">
                  <c:v>1571.1110839999999</c:v>
                </c:pt>
                <c:pt idx="2">
                  <c:v>1491.309082</c:v>
                </c:pt>
                <c:pt idx="3">
                  <c:v>1290.4066161999999</c:v>
                </c:pt>
                <c:pt idx="4">
                  <c:v>1687.6920166</c:v>
                </c:pt>
                <c:pt idx="5">
                  <c:v>1471.6278076000001</c:v>
                </c:pt>
                <c:pt idx="6">
                  <c:v>1696.1124268000001</c:v>
                </c:pt>
                <c:pt idx="7">
                  <c:v>909.81439209999996</c:v>
                </c:pt>
                <c:pt idx="8">
                  <c:v>1089.4410399999999</c:v>
                </c:pt>
              </c:numCache>
            </c:numRef>
          </c:val>
          <c:smooth val="0"/>
        </c:ser>
        <c:ser>
          <c:idx val="1"/>
          <c:order val="1"/>
          <c:tx>
            <c:v>Dobrich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val>
            <c:numRef>
              <c:f>ET_Disip!$K$7:$K$15</c:f>
              <c:numCache>
                <c:formatCode>General</c:formatCode>
                <c:ptCount val="9"/>
                <c:pt idx="0">
                  <c:v>1325.0610352000001</c:v>
                </c:pt>
                <c:pt idx="1">
                  <c:v>1425.2912598</c:v>
                </c:pt>
                <c:pt idx="2">
                  <c:v>1314.7645264</c:v>
                </c:pt>
                <c:pt idx="3">
                  <c:v>1206.7354736</c:v>
                </c:pt>
                <c:pt idx="4">
                  <c:v>1202.9931641000001</c:v>
                </c:pt>
                <c:pt idx="5">
                  <c:v>1202.5822754000001</c:v>
                </c:pt>
                <c:pt idx="6">
                  <c:v>1290.503418</c:v>
                </c:pt>
                <c:pt idx="7">
                  <c:v>921.27227779999998</c:v>
                </c:pt>
                <c:pt idx="8">
                  <c:v>1213.734375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080320"/>
        <c:axId val="159372352"/>
      </c:lineChart>
      <c:catAx>
        <c:axId val="20108032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59372352"/>
        <c:crosses val="autoZero"/>
        <c:auto val="1"/>
        <c:lblAlgn val="ctr"/>
        <c:lblOffset val="100"/>
        <c:noMultiLvlLbl val="0"/>
      </c:catAx>
      <c:valAx>
        <c:axId val="1593723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b="0" i="0" baseline="0">
                    <a:effectLst/>
                  </a:rPr>
                  <a:t>LSA SAF LST 1200 UTC, deg C</a:t>
                </a:r>
                <a:endParaRPr lang="bg-BG" sz="10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01080320"/>
        <c:crosses val="autoZero"/>
        <c:crossBetween val="between"/>
        <c:majorUnit val="400"/>
      </c:valAx>
      <c:spPr>
        <a:ln>
          <a:solidFill>
            <a:schemeClr val="bg1">
              <a:lumMod val="8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6458289588801403"/>
          <c:y val="0.79904239911187569"/>
          <c:w val="0.460417104111986"/>
          <c:h val="8.2867582728629499E-2"/>
        </c:manualLayout>
      </c:layout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bg1">
          <a:lumMod val="85000"/>
        </a:schemeClr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000" b="0" i="0" baseline="0" dirty="0">
                <a:effectLst/>
              </a:rPr>
              <a:t>Accumulated land surface temperature (LSA SAF LST, </a:t>
            </a:r>
          </a:p>
          <a:p>
            <a:pPr>
              <a:defRPr/>
            </a:pPr>
            <a:r>
              <a:rPr lang="en-GB" sz="1000" b="0" i="0" baseline="0" dirty="0">
                <a:effectLst/>
              </a:rPr>
              <a:t>09 UTC) during period critical for yield (2007-2018)  </a:t>
            </a:r>
            <a:endParaRPr lang="bg-BG" sz="1000" b="0" dirty="0">
              <a:effectLst/>
            </a:endParaRPr>
          </a:p>
        </c:rich>
      </c:tx>
      <c:layout>
        <c:manualLayout>
          <c:xMode val="edge"/>
          <c:yMode val="edge"/>
          <c:x val="0.18926172773255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961481481481482"/>
          <c:y val="0.17390257048092869"/>
          <c:w val="0.78306535947712419"/>
          <c:h val="0.66483582089552229"/>
        </c:manualLayout>
      </c:layout>
      <c:lineChart>
        <c:grouping val="standard"/>
        <c:varyColors val="0"/>
        <c:ser>
          <c:idx val="0"/>
          <c:order val="0"/>
          <c:tx>
            <c:v>Kneza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val>
            <c:numRef>
              <c:f>ET_Disip!$P$4:$P$15</c:f>
              <c:numCache>
                <c:formatCode>General</c:formatCode>
                <c:ptCount val="12"/>
                <c:pt idx="0">
                  <c:v>784.8849487</c:v>
                </c:pt>
                <c:pt idx="1">
                  <c:v>682.02563480000003</c:v>
                </c:pt>
                <c:pt idx="2">
                  <c:v>689.6992798</c:v>
                </c:pt>
                <c:pt idx="3">
                  <c:v>595.8947144</c:v>
                </c:pt>
                <c:pt idx="4">
                  <c:v>684.7420654</c:v>
                </c:pt>
                <c:pt idx="5">
                  <c:v>670.31823729999996</c:v>
                </c:pt>
                <c:pt idx="6">
                  <c:v>835.82049559999996</c:v>
                </c:pt>
                <c:pt idx="7">
                  <c:v>442.89691160000001</c:v>
                </c:pt>
                <c:pt idx="8">
                  <c:v>698.16143799999998</c:v>
                </c:pt>
                <c:pt idx="9">
                  <c:v>441.67626949999999</c:v>
                </c:pt>
                <c:pt idx="10">
                  <c:v>522.79180910000002</c:v>
                </c:pt>
                <c:pt idx="11">
                  <c:v>990.36840819999998</c:v>
                </c:pt>
              </c:numCache>
            </c:numRef>
          </c:val>
          <c:smooth val="0"/>
        </c:ser>
        <c:ser>
          <c:idx val="1"/>
          <c:order val="1"/>
          <c:tx>
            <c:v>Dobrich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val>
            <c:numRef>
              <c:f>ET_Disip!$Q$4:$Q$15</c:f>
              <c:numCache>
                <c:formatCode>General</c:formatCode>
                <c:ptCount val="12"/>
                <c:pt idx="0">
                  <c:v>686.64648439999996</c:v>
                </c:pt>
                <c:pt idx="1">
                  <c:v>420.01333620000003</c:v>
                </c:pt>
                <c:pt idx="2">
                  <c:v>389.6521606</c:v>
                </c:pt>
                <c:pt idx="3">
                  <c:v>403.39346310000002</c:v>
                </c:pt>
                <c:pt idx="4">
                  <c:v>512.3123779</c:v>
                </c:pt>
                <c:pt idx="5">
                  <c:v>605.93438719999995</c:v>
                </c:pt>
                <c:pt idx="6">
                  <c:v>673.66479489999995</c:v>
                </c:pt>
                <c:pt idx="7">
                  <c:v>308.21112060000002</c:v>
                </c:pt>
                <c:pt idx="8">
                  <c:v>407.2489319</c:v>
                </c:pt>
                <c:pt idx="9">
                  <c:v>274.61721799999998</c:v>
                </c:pt>
                <c:pt idx="10">
                  <c:v>313.51751710000002</c:v>
                </c:pt>
                <c:pt idx="11">
                  <c:v>788.62408449999998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093120"/>
        <c:axId val="159374080"/>
      </c:lineChart>
      <c:catAx>
        <c:axId val="20109312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59374080"/>
        <c:crosses val="autoZero"/>
        <c:auto val="1"/>
        <c:lblAlgn val="ctr"/>
        <c:lblOffset val="100"/>
        <c:noMultiLvlLbl val="0"/>
      </c:catAx>
      <c:valAx>
        <c:axId val="1593740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 sz="1000" b="0"/>
                  <a:t>LSA SAF</a:t>
                </a:r>
                <a:r>
                  <a:rPr lang="en-GB" sz="1000" b="0" baseline="0"/>
                  <a:t> LST 0900 UTC, degC</a:t>
                </a:r>
                <a:endParaRPr lang="en-GB" sz="1000" b="0"/>
              </a:p>
            </c:rich>
          </c:tx>
          <c:layout>
            <c:manualLayout>
              <c:xMode val="edge"/>
              <c:yMode val="edge"/>
              <c:x val="2.9398148148148149E-2"/>
              <c:y val="0.2481666666666666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01093120"/>
        <c:crosses val="autoZero"/>
        <c:crossBetween val="between"/>
      </c:valAx>
      <c:spPr>
        <a:ln>
          <a:solidFill>
            <a:schemeClr val="bg1">
              <a:lumMod val="8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9631319444444445"/>
          <c:y val="0.73973953823953831"/>
          <c:w val="0.40387199074074076"/>
          <c:h val="0.10881240981240979"/>
        </c:manualLayout>
      </c:layout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bg1">
          <a:lumMod val="85000"/>
        </a:schemeClr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000" b="0" dirty="0"/>
              <a:t>Plot of available soil moisture during</a:t>
            </a:r>
            <a:r>
              <a:rPr lang="en-US" sz="1000" b="0" baseline="0" dirty="0"/>
              <a:t> critical for yield formation period, 2007-2018</a:t>
            </a:r>
            <a:r>
              <a:rPr lang="en-US" sz="1000" b="0" dirty="0"/>
              <a:t>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620925925925926"/>
          <c:y val="0.15107611832611834"/>
          <c:w val="0.79278912037037041"/>
          <c:h val="0.72038167388167396"/>
        </c:manualLayout>
      </c:layout>
      <c:lineChart>
        <c:grouping val="standard"/>
        <c:varyColors val="0"/>
        <c:ser>
          <c:idx val="0"/>
          <c:order val="0"/>
          <c:tx>
            <c:v>Dobrich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val>
            <c:numRef>
              <c:f>SMA_100!$C$4:$C$518</c:f>
              <c:numCache>
                <c:formatCode>General</c:formatCode>
                <c:ptCount val="515"/>
                <c:pt idx="0">
                  <c:v>133.20500000000001</c:v>
                </c:pt>
                <c:pt idx="1">
                  <c:v>135.05699999999999</c:v>
                </c:pt>
                <c:pt idx="2">
                  <c:v>133.68199999999999</c:v>
                </c:pt>
                <c:pt idx="3">
                  <c:v>133.005</c:v>
                </c:pt>
                <c:pt idx="4">
                  <c:v>131.50200000000001</c:v>
                </c:pt>
                <c:pt idx="5">
                  <c:v>130.21799999999999</c:v>
                </c:pt>
                <c:pt idx="6">
                  <c:v>128.31700000000001</c:v>
                </c:pt>
                <c:pt idx="7">
                  <c:v>126.482</c:v>
                </c:pt>
                <c:pt idx="8">
                  <c:v>125.024</c:v>
                </c:pt>
                <c:pt idx="9">
                  <c:v>122.949</c:v>
                </c:pt>
                <c:pt idx="10">
                  <c:v>119.545</c:v>
                </c:pt>
                <c:pt idx="11">
                  <c:v>117.221</c:v>
                </c:pt>
                <c:pt idx="12">
                  <c:v>114.79900000000001</c:v>
                </c:pt>
                <c:pt idx="13">
                  <c:v>111.581</c:v>
                </c:pt>
                <c:pt idx="14">
                  <c:v>108.736</c:v>
                </c:pt>
                <c:pt idx="15">
                  <c:v>106.05</c:v>
                </c:pt>
                <c:pt idx="16">
                  <c:v>103.527</c:v>
                </c:pt>
                <c:pt idx="17">
                  <c:v>101.181</c:v>
                </c:pt>
                <c:pt idx="18">
                  <c:v>99.275000000000006</c:v>
                </c:pt>
                <c:pt idx="19">
                  <c:v>97.826999999999998</c:v>
                </c:pt>
                <c:pt idx="20">
                  <c:v>96.623999999999995</c:v>
                </c:pt>
                <c:pt idx="21">
                  <c:v>97.08</c:v>
                </c:pt>
                <c:pt idx="22">
                  <c:v>97.734999999999999</c:v>
                </c:pt>
                <c:pt idx="23">
                  <c:v>100.03100000000001</c:v>
                </c:pt>
                <c:pt idx="24">
                  <c:v>121.435</c:v>
                </c:pt>
                <c:pt idx="25">
                  <c:v>119.123</c:v>
                </c:pt>
                <c:pt idx="26">
                  <c:v>117.254</c:v>
                </c:pt>
                <c:pt idx="27">
                  <c:v>115.001</c:v>
                </c:pt>
                <c:pt idx="28">
                  <c:v>112.71899999999999</c:v>
                </c:pt>
                <c:pt idx="29">
                  <c:v>110.01600000000001</c:v>
                </c:pt>
                <c:pt idx="30">
                  <c:v>107.78</c:v>
                </c:pt>
                <c:pt idx="31">
                  <c:v>105.645</c:v>
                </c:pt>
                <c:pt idx="32">
                  <c:v>107.95099999999999</c:v>
                </c:pt>
                <c:pt idx="33">
                  <c:v>105.658</c:v>
                </c:pt>
                <c:pt idx="34">
                  <c:v>103.056</c:v>
                </c:pt>
                <c:pt idx="35">
                  <c:v>99.988</c:v>
                </c:pt>
                <c:pt idx="36">
                  <c:v>96.872</c:v>
                </c:pt>
                <c:pt idx="37">
                  <c:v>94.995000000000005</c:v>
                </c:pt>
                <c:pt idx="38">
                  <c:v>92.956999999999994</c:v>
                </c:pt>
                <c:pt idx="39">
                  <c:v>90.552000000000007</c:v>
                </c:pt>
                <c:pt idx="40">
                  <c:v>88.021000000000001</c:v>
                </c:pt>
                <c:pt idx="41">
                  <c:v>85.748000000000005</c:v>
                </c:pt>
                <c:pt idx="42">
                  <c:v>83.546000000000006</c:v>
                </c:pt>
                <c:pt idx="43">
                  <c:v>159.29599999999999</c:v>
                </c:pt>
                <c:pt idx="44">
                  <c:v>158.74100000000001</c:v>
                </c:pt>
                <c:pt idx="45">
                  <c:v>157.07400000000001</c:v>
                </c:pt>
                <c:pt idx="46">
                  <c:v>159.81200000000001</c:v>
                </c:pt>
                <c:pt idx="47">
                  <c:v>159.99</c:v>
                </c:pt>
                <c:pt idx="48">
                  <c:v>159.99</c:v>
                </c:pt>
                <c:pt idx="49">
                  <c:v>158.66</c:v>
                </c:pt>
                <c:pt idx="50">
                  <c:v>156.822</c:v>
                </c:pt>
                <c:pt idx="51">
                  <c:v>155.316</c:v>
                </c:pt>
                <c:pt idx="52">
                  <c:v>154.072</c:v>
                </c:pt>
                <c:pt idx="53">
                  <c:v>152.98599999999999</c:v>
                </c:pt>
                <c:pt idx="54">
                  <c:v>151.55600000000001</c:v>
                </c:pt>
                <c:pt idx="55">
                  <c:v>150.102</c:v>
                </c:pt>
                <c:pt idx="56">
                  <c:v>150.785</c:v>
                </c:pt>
                <c:pt idx="57">
                  <c:v>148.81800000000001</c:v>
                </c:pt>
                <c:pt idx="58">
                  <c:v>146.999</c:v>
                </c:pt>
                <c:pt idx="59">
                  <c:v>144.97900000000001</c:v>
                </c:pt>
                <c:pt idx="60">
                  <c:v>142.65199999999999</c:v>
                </c:pt>
                <c:pt idx="61">
                  <c:v>140.06200000000001</c:v>
                </c:pt>
                <c:pt idx="62">
                  <c:v>137.55500000000001</c:v>
                </c:pt>
                <c:pt idx="63">
                  <c:v>135.345</c:v>
                </c:pt>
                <c:pt idx="64">
                  <c:v>133.27600000000001</c:v>
                </c:pt>
                <c:pt idx="65">
                  <c:v>130.25399999999999</c:v>
                </c:pt>
                <c:pt idx="66">
                  <c:v>139.999</c:v>
                </c:pt>
                <c:pt idx="67">
                  <c:v>147.33799999999999</c:v>
                </c:pt>
                <c:pt idx="68">
                  <c:v>145.12100000000001</c:v>
                </c:pt>
                <c:pt idx="69">
                  <c:v>142.60300000000001</c:v>
                </c:pt>
                <c:pt idx="70">
                  <c:v>140.81200000000001</c:v>
                </c:pt>
                <c:pt idx="71">
                  <c:v>139.11000000000001</c:v>
                </c:pt>
                <c:pt idx="72">
                  <c:v>136.268</c:v>
                </c:pt>
                <c:pt idx="73">
                  <c:v>134.16900000000001</c:v>
                </c:pt>
                <c:pt idx="74">
                  <c:v>132.07</c:v>
                </c:pt>
                <c:pt idx="75">
                  <c:v>130.12799999999999</c:v>
                </c:pt>
                <c:pt idx="76">
                  <c:v>128.36699999999999</c:v>
                </c:pt>
                <c:pt idx="77">
                  <c:v>126.363</c:v>
                </c:pt>
                <c:pt idx="78">
                  <c:v>124.414</c:v>
                </c:pt>
                <c:pt idx="79">
                  <c:v>122.304</c:v>
                </c:pt>
                <c:pt idx="80">
                  <c:v>122.73399999999999</c:v>
                </c:pt>
                <c:pt idx="81">
                  <c:v>121.18</c:v>
                </c:pt>
                <c:pt idx="82">
                  <c:v>119.18300000000001</c:v>
                </c:pt>
                <c:pt idx="83">
                  <c:v>122.35299999999999</c:v>
                </c:pt>
                <c:pt idx="84">
                  <c:v>120.318</c:v>
                </c:pt>
                <c:pt idx="85">
                  <c:v>118.261</c:v>
                </c:pt>
                <c:pt idx="86">
                  <c:v>127.694</c:v>
                </c:pt>
                <c:pt idx="87">
                  <c:v>128.45099999999999</c:v>
                </c:pt>
                <c:pt idx="88">
                  <c:v>129.816</c:v>
                </c:pt>
                <c:pt idx="89">
                  <c:v>129.161</c:v>
                </c:pt>
                <c:pt idx="90">
                  <c:v>127.85899999999999</c:v>
                </c:pt>
                <c:pt idx="91">
                  <c:v>126.556</c:v>
                </c:pt>
                <c:pt idx="92">
                  <c:v>125.348</c:v>
                </c:pt>
                <c:pt idx="93">
                  <c:v>134.09399999999999</c:v>
                </c:pt>
                <c:pt idx="94">
                  <c:v>133.09899999999999</c:v>
                </c:pt>
                <c:pt idx="95">
                  <c:v>130.803</c:v>
                </c:pt>
                <c:pt idx="96">
                  <c:v>128.47399999999999</c:v>
                </c:pt>
                <c:pt idx="97">
                  <c:v>125.973</c:v>
                </c:pt>
                <c:pt idx="98">
                  <c:v>130.99700000000001</c:v>
                </c:pt>
                <c:pt idx="99">
                  <c:v>131.208</c:v>
                </c:pt>
                <c:pt idx="100">
                  <c:v>129.86600000000001</c:v>
                </c:pt>
                <c:pt idx="101">
                  <c:v>130.96700000000001</c:v>
                </c:pt>
                <c:pt idx="102">
                  <c:v>128.691</c:v>
                </c:pt>
                <c:pt idx="103">
                  <c:v>126.015</c:v>
                </c:pt>
                <c:pt idx="104">
                  <c:v>123.578</c:v>
                </c:pt>
                <c:pt idx="105">
                  <c:v>121.627</c:v>
                </c:pt>
                <c:pt idx="106">
                  <c:v>119.523</c:v>
                </c:pt>
                <c:pt idx="107">
                  <c:v>117.018</c:v>
                </c:pt>
                <c:pt idx="108">
                  <c:v>114.274</c:v>
                </c:pt>
                <c:pt idx="109">
                  <c:v>111.57299999999999</c:v>
                </c:pt>
                <c:pt idx="110">
                  <c:v>109.151</c:v>
                </c:pt>
                <c:pt idx="111">
                  <c:v>106.922</c:v>
                </c:pt>
                <c:pt idx="112">
                  <c:v>105.092</c:v>
                </c:pt>
                <c:pt idx="113">
                  <c:v>102.58199999999999</c:v>
                </c:pt>
                <c:pt idx="114">
                  <c:v>99.725999999999999</c:v>
                </c:pt>
                <c:pt idx="115">
                  <c:v>104.699</c:v>
                </c:pt>
                <c:pt idx="116">
                  <c:v>104.255</c:v>
                </c:pt>
                <c:pt idx="117">
                  <c:v>106.221</c:v>
                </c:pt>
                <c:pt idx="118">
                  <c:v>104.23099999999999</c:v>
                </c:pt>
                <c:pt idx="119">
                  <c:v>101.965</c:v>
                </c:pt>
                <c:pt idx="120">
                  <c:v>100.593</c:v>
                </c:pt>
                <c:pt idx="121">
                  <c:v>98.012</c:v>
                </c:pt>
                <c:pt idx="122">
                  <c:v>95.188999999999993</c:v>
                </c:pt>
                <c:pt idx="123">
                  <c:v>92.325999999999993</c:v>
                </c:pt>
                <c:pt idx="124">
                  <c:v>90.350999999999999</c:v>
                </c:pt>
                <c:pt idx="125">
                  <c:v>88.35</c:v>
                </c:pt>
                <c:pt idx="126">
                  <c:v>86.52</c:v>
                </c:pt>
                <c:pt idx="127">
                  <c:v>84.561999999999998</c:v>
                </c:pt>
                <c:pt idx="128">
                  <c:v>82.823999999999998</c:v>
                </c:pt>
                <c:pt idx="129">
                  <c:v>142.49100000000001</c:v>
                </c:pt>
                <c:pt idx="130">
                  <c:v>140.333</c:v>
                </c:pt>
                <c:pt idx="131">
                  <c:v>138.399</c:v>
                </c:pt>
                <c:pt idx="132">
                  <c:v>136.29900000000001</c:v>
                </c:pt>
                <c:pt idx="133">
                  <c:v>134.58799999999999</c:v>
                </c:pt>
                <c:pt idx="134">
                  <c:v>132.91900000000001</c:v>
                </c:pt>
                <c:pt idx="135">
                  <c:v>131.63499999999999</c:v>
                </c:pt>
                <c:pt idx="136">
                  <c:v>130.00200000000001</c:v>
                </c:pt>
                <c:pt idx="137">
                  <c:v>142.327</c:v>
                </c:pt>
                <c:pt idx="138">
                  <c:v>149.68100000000001</c:v>
                </c:pt>
                <c:pt idx="139">
                  <c:v>148.41200000000001</c:v>
                </c:pt>
                <c:pt idx="140">
                  <c:v>146.13</c:v>
                </c:pt>
                <c:pt idx="141">
                  <c:v>144.126</c:v>
                </c:pt>
                <c:pt idx="142">
                  <c:v>150.37200000000001</c:v>
                </c:pt>
                <c:pt idx="143">
                  <c:v>148.483</c:v>
                </c:pt>
                <c:pt idx="144">
                  <c:v>146.85900000000001</c:v>
                </c:pt>
                <c:pt idx="145">
                  <c:v>152.976</c:v>
                </c:pt>
                <c:pt idx="146">
                  <c:v>156.01300000000001</c:v>
                </c:pt>
                <c:pt idx="147">
                  <c:v>154.88900000000001</c:v>
                </c:pt>
                <c:pt idx="148">
                  <c:v>153.624</c:v>
                </c:pt>
                <c:pt idx="149">
                  <c:v>151.75899999999999</c:v>
                </c:pt>
                <c:pt idx="150">
                  <c:v>150.4</c:v>
                </c:pt>
                <c:pt idx="151">
                  <c:v>159.99</c:v>
                </c:pt>
                <c:pt idx="152">
                  <c:v>159.99</c:v>
                </c:pt>
                <c:pt idx="153">
                  <c:v>158.27500000000001</c:v>
                </c:pt>
                <c:pt idx="154">
                  <c:v>155.67699999999999</c:v>
                </c:pt>
                <c:pt idx="155">
                  <c:v>152.56800000000001</c:v>
                </c:pt>
                <c:pt idx="156">
                  <c:v>150.958</c:v>
                </c:pt>
                <c:pt idx="157">
                  <c:v>156.85400000000001</c:v>
                </c:pt>
                <c:pt idx="158">
                  <c:v>155.78200000000001</c:v>
                </c:pt>
                <c:pt idx="159">
                  <c:v>159.99</c:v>
                </c:pt>
                <c:pt idx="160">
                  <c:v>159.99</c:v>
                </c:pt>
                <c:pt idx="161">
                  <c:v>159.99</c:v>
                </c:pt>
                <c:pt idx="162">
                  <c:v>159.99</c:v>
                </c:pt>
                <c:pt idx="163">
                  <c:v>159.99</c:v>
                </c:pt>
                <c:pt idx="164">
                  <c:v>159.99</c:v>
                </c:pt>
                <c:pt idx="165">
                  <c:v>158.767</c:v>
                </c:pt>
                <c:pt idx="166">
                  <c:v>157.82499999999999</c:v>
                </c:pt>
                <c:pt idx="167">
                  <c:v>156.464</c:v>
                </c:pt>
                <c:pt idx="168">
                  <c:v>159.99</c:v>
                </c:pt>
                <c:pt idx="169">
                  <c:v>158.738</c:v>
                </c:pt>
                <c:pt idx="170">
                  <c:v>157.30199999999999</c:v>
                </c:pt>
                <c:pt idx="171">
                  <c:v>155.45400000000001</c:v>
                </c:pt>
                <c:pt idx="172">
                  <c:v>145.49299999999999</c:v>
                </c:pt>
                <c:pt idx="173">
                  <c:v>144.84</c:v>
                </c:pt>
                <c:pt idx="174">
                  <c:v>150.548</c:v>
                </c:pt>
                <c:pt idx="175">
                  <c:v>150.38900000000001</c:v>
                </c:pt>
                <c:pt idx="176">
                  <c:v>153.84100000000001</c:v>
                </c:pt>
                <c:pt idx="177">
                  <c:v>153.83199999999999</c:v>
                </c:pt>
                <c:pt idx="178">
                  <c:v>154.37200000000001</c:v>
                </c:pt>
                <c:pt idx="179">
                  <c:v>152.78200000000001</c:v>
                </c:pt>
                <c:pt idx="180">
                  <c:v>157.773</c:v>
                </c:pt>
                <c:pt idx="181">
                  <c:v>157.607</c:v>
                </c:pt>
                <c:pt idx="182">
                  <c:v>156.89500000000001</c:v>
                </c:pt>
                <c:pt idx="183">
                  <c:v>156.643</c:v>
                </c:pt>
                <c:pt idx="184">
                  <c:v>156.13900000000001</c:v>
                </c:pt>
                <c:pt idx="185">
                  <c:v>154.35499999999999</c:v>
                </c:pt>
                <c:pt idx="186">
                  <c:v>152.38399999999999</c:v>
                </c:pt>
                <c:pt idx="187">
                  <c:v>150.44399999999999</c:v>
                </c:pt>
                <c:pt idx="188">
                  <c:v>147.922</c:v>
                </c:pt>
                <c:pt idx="189">
                  <c:v>145.726</c:v>
                </c:pt>
                <c:pt idx="190">
                  <c:v>143.69499999999999</c:v>
                </c:pt>
                <c:pt idx="191">
                  <c:v>141.566</c:v>
                </c:pt>
                <c:pt idx="192">
                  <c:v>139.851</c:v>
                </c:pt>
                <c:pt idx="193">
                  <c:v>137.274</c:v>
                </c:pt>
                <c:pt idx="194">
                  <c:v>134.56800000000001</c:v>
                </c:pt>
                <c:pt idx="195">
                  <c:v>132.10400000000001</c:v>
                </c:pt>
                <c:pt idx="196">
                  <c:v>129.428</c:v>
                </c:pt>
                <c:pt idx="197">
                  <c:v>126.637</c:v>
                </c:pt>
                <c:pt idx="198">
                  <c:v>124.613</c:v>
                </c:pt>
                <c:pt idx="199">
                  <c:v>122.10899999999999</c:v>
                </c:pt>
                <c:pt idx="200">
                  <c:v>119.79900000000001</c:v>
                </c:pt>
                <c:pt idx="201">
                  <c:v>117.22</c:v>
                </c:pt>
                <c:pt idx="202">
                  <c:v>120.283</c:v>
                </c:pt>
                <c:pt idx="203">
                  <c:v>119.086</c:v>
                </c:pt>
                <c:pt idx="204">
                  <c:v>117.449</c:v>
                </c:pt>
                <c:pt idx="205">
                  <c:v>115.979</c:v>
                </c:pt>
                <c:pt idx="206">
                  <c:v>116.41</c:v>
                </c:pt>
                <c:pt idx="207">
                  <c:v>113.87</c:v>
                </c:pt>
                <c:pt idx="208">
                  <c:v>111.75700000000001</c:v>
                </c:pt>
                <c:pt idx="209">
                  <c:v>108.819</c:v>
                </c:pt>
                <c:pt idx="210">
                  <c:v>105.976</c:v>
                </c:pt>
                <c:pt idx="211">
                  <c:v>103.247</c:v>
                </c:pt>
                <c:pt idx="212">
                  <c:v>120.11199999999999</c:v>
                </c:pt>
                <c:pt idx="213">
                  <c:v>118.099</c:v>
                </c:pt>
                <c:pt idx="214">
                  <c:v>122.288</c:v>
                </c:pt>
                <c:pt idx="215">
                  <c:v>147.11500000000001</c:v>
                </c:pt>
                <c:pt idx="216">
                  <c:v>144.41</c:v>
                </c:pt>
                <c:pt idx="217">
                  <c:v>141.65899999999999</c:v>
                </c:pt>
                <c:pt idx="218">
                  <c:v>138.327</c:v>
                </c:pt>
                <c:pt idx="219">
                  <c:v>135.376</c:v>
                </c:pt>
                <c:pt idx="220">
                  <c:v>132.84800000000001</c:v>
                </c:pt>
                <c:pt idx="221">
                  <c:v>131.886</c:v>
                </c:pt>
                <c:pt idx="222">
                  <c:v>129.22800000000001</c:v>
                </c:pt>
                <c:pt idx="223">
                  <c:v>126.83799999999999</c:v>
                </c:pt>
                <c:pt idx="224">
                  <c:v>127.15600000000001</c:v>
                </c:pt>
                <c:pt idx="225">
                  <c:v>137.226</c:v>
                </c:pt>
                <c:pt idx="226">
                  <c:v>137.94900000000001</c:v>
                </c:pt>
                <c:pt idx="227">
                  <c:v>138.06</c:v>
                </c:pt>
                <c:pt idx="228">
                  <c:v>135.45400000000001</c:v>
                </c:pt>
                <c:pt idx="229">
                  <c:v>133.36699999999999</c:v>
                </c:pt>
                <c:pt idx="230">
                  <c:v>131.41200000000001</c:v>
                </c:pt>
                <c:pt idx="231">
                  <c:v>129.93899999999999</c:v>
                </c:pt>
                <c:pt idx="232">
                  <c:v>142.78100000000001</c:v>
                </c:pt>
                <c:pt idx="233">
                  <c:v>141.833</c:v>
                </c:pt>
                <c:pt idx="234">
                  <c:v>141.47900000000001</c:v>
                </c:pt>
                <c:pt idx="235">
                  <c:v>153.059</c:v>
                </c:pt>
                <c:pt idx="236">
                  <c:v>152.6</c:v>
                </c:pt>
                <c:pt idx="237">
                  <c:v>151.69</c:v>
                </c:pt>
                <c:pt idx="238">
                  <c:v>151.02500000000001</c:v>
                </c:pt>
                <c:pt idx="239">
                  <c:v>150.26599999999999</c:v>
                </c:pt>
                <c:pt idx="240">
                  <c:v>149.35599999999999</c:v>
                </c:pt>
                <c:pt idx="241">
                  <c:v>159.99</c:v>
                </c:pt>
                <c:pt idx="242">
                  <c:v>159.511</c:v>
                </c:pt>
                <c:pt idx="243">
                  <c:v>159.99</c:v>
                </c:pt>
                <c:pt idx="244">
                  <c:v>159.99</c:v>
                </c:pt>
                <c:pt idx="245">
                  <c:v>159.99</c:v>
                </c:pt>
                <c:pt idx="246">
                  <c:v>159.01599999999999</c:v>
                </c:pt>
                <c:pt idx="247">
                  <c:v>159.99</c:v>
                </c:pt>
                <c:pt idx="248">
                  <c:v>159.19</c:v>
                </c:pt>
                <c:pt idx="249">
                  <c:v>157.995</c:v>
                </c:pt>
                <c:pt idx="250">
                  <c:v>156.60599999999999</c:v>
                </c:pt>
                <c:pt idx="251">
                  <c:v>154.90199999999999</c:v>
                </c:pt>
                <c:pt idx="252">
                  <c:v>159.99</c:v>
                </c:pt>
                <c:pt idx="253">
                  <c:v>159.99</c:v>
                </c:pt>
                <c:pt idx="254">
                  <c:v>159.99</c:v>
                </c:pt>
                <c:pt idx="255">
                  <c:v>157.29300000000001</c:v>
                </c:pt>
                <c:pt idx="256">
                  <c:v>154.523</c:v>
                </c:pt>
                <c:pt idx="257">
                  <c:v>151.90899999999999</c:v>
                </c:pt>
                <c:pt idx="258">
                  <c:v>129.75</c:v>
                </c:pt>
                <c:pt idx="259">
                  <c:v>127.256</c:v>
                </c:pt>
                <c:pt idx="260">
                  <c:v>124.64700000000001</c:v>
                </c:pt>
                <c:pt idx="261">
                  <c:v>122.151</c:v>
                </c:pt>
                <c:pt idx="262">
                  <c:v>119.714</c:v>
                </c:pt>
                <c:pt idx="263">
                  <c:v>118.896</c:v>
                </c:pt>
                <c:pt idx="264">
                  <c:v>116.494</c:v>
                </c:pt>
                <c:pt idx="265">
                  <c:v>114.09399999999999</c:v>
                </c:pt>
                <c:pt idx="266">
                  <c:v>112.023</c:v>
                </c:pt>
                <c:pt idx="267">
                  <c:v>110.04600000000001</c:v>
                </c:pt>
                <c:pt idx="268">
                  <c:v>107.255</c:v>
                </c:pt>
                <c:pt idx="269">
                  <c:v>104.557</c:v>
                </c:pt>
                <c:pt idx="270">
                  <c:v>102.008</c:v>
                </c:pt>
                <c:pt idx="271">
                  <c:v>100.52800000000001</c:v>
                </c:pt>
                <c:pt idx="272">
                  <c:v>99.015000000000001</c:v>
                </c:pt>
                <c:pt idx="273">
                  <c:v>96.132000000000005</c:v>
                </c:pt>
                <c:pt idx="274">
                  <c:v>93.9</c:v>
                </c:pt>
                <c:pt idx="275">
                  <c:v>92.819000000000003</c:v>
                </c:pt>
                <c:pt idx="276">
                  <c:v>91.244</c:v>
                </c:pt>
                <c:pt idx="277">
                  <c:v>89.722999999999999</c:v>
                </c:pt>
                <c:pt idx="278">
                  <c:v>88.228999999999999</c:v>
                </c:pt>
                <c:pt idx="279">
                  <c:v>88.418000000000006</c:v>
                </c:pt>
                <c:pt idx="280">
                  <c:v>87.129000000000005</c:v>
                </c:pt>
                <c:pt idx="281">
                  <c:v>85.989000000000004</c:v>
                </c:pt>
                <c:pt idx="282">
                  <c:v>93.558000000000007</c:v>
                </c:pt>
                <c:pt idx="283">
                  <c:v>92.587999999999994</c:v>
                </c:pt>
                <c:pt idx="284">
                  <c:v>93.611000000000004</c:v>
                </c:pt>
                <c:pt idx="285">
                  <c:v>92.424000000000007</c:v>
                </c:pt>
                <c:pt idx="286">
                  <c:v>91.466999999999999</c:v>
                </c:pt>
                <c:pt idx="287">
                  <c:v>90.436000000000007</c:v>
                </c:pt>
                <c:pt idx="288">
                  <c:v>89.695999999999998</c:v>
                </c:pt>
                <c:pt idx="289">
                  <c:v>93.948999999999998</c:v>
                </c:pt>
                <c:pt idx="290">
                  <c:v>92.570999999999998</c:v>
                </c:pt>
                <c:pt idx="291">
                  <c:v>91.954999999999998</c:v>
                </c:pt>
                <c:pt idx="292">
                  <c:v>90.73</c:v>
                </c:pt>
                <c:pt idx="293">
                  <c:v>89.581999999999994</c:v>
                </c:pt>
                <c:pt idx="294">
                  <c:v>89.105999999999995</c:v>
                </c:pt>
                <c:pt idx="295">
                  <c:v>88.034000000000006</c:v>
                </c:pt>
                <c:pt idx="296">
                  <c:v>86.811999999999998</c:v>
                </c:pt>
                <c:pt idx="297">
                  <c:v>84.905000000000001</c:v>
                </c:pt>
                <c:pt idx="298">
                  <c:v>82.484999999999999</c:v>
                </c:pt>
                <c:pt idx="299">
                  <c:v>79.683000000000007</c:v>
                </c:pt>
                <c:pt idx="300">
                  <c:v>80.938000000000002</c:v>
                </c:pt>
                <c:pt idx="301">
                  <c:v>156.29</c:v>
                </c:pt>
                <c:pt idx="302">
                  <c:v>156.05799999999999</c:v>
                </c:pt>
                <c:pt idx="303">
                  <c:v>155.203</c:v>
                </c:pt>
                <c:pt idx="304">
                  <c:v>154.50299999999999</c:v>
                </c:pt>
                <c:pt idx="305">
                  <c:v>154.851</c:v>
                </c:pt>
                <c:pt idx="306">
                  <c:v>159.34200000000001</c:v>
                </c:pt>
                <c:pt idx="307">
                  <c:v>159.05199999999999</c:v>
                </c:pt>
                <c:pt idx="308">
                  <c:v>157.61199999999999</c:v>
                </c:pt>
                <c:pt idx="309">
                  <c:v>156.24700000000001</c:v>
                </c:pt>
                <c:pt idx="310">
                  <c:v>155.98699999999999</c:v>
                </c:pt>
                <c:pt idx="311">
                  <c:v>159.99</c:v>
                </c:pt>
                <c:pt idx="312">
                  <c:v>158.346</c:v>
                </c:pt>
                <c:pt idx="313">
                  <c:v>158.28299999999999</c:v>
                </c:pt>
                <c:pt idx="314">
                  <c:v>157.88800000000001</c:v>
                </c:pt>
                <c:pt idx="315">
                  <c:v>159.99</c:v>
                </c:pt>
                <c:pt idx="316">
                  <c:v>159.99</c:v>
                </c:pt>
                <c:pt idx="317">
                  <c:v>158.483</c:v>
                </c:pt>
                <c:pt idx="318">
                  <c:v>156.65899999999999</c:v>
                </c:pt>
                <c:pt idx="319">
                  <c:v>159.40299999999999</c:v>
                </c:pt>
                <c:pt idx="320">
                  <c:v>157.52500000000001</c:v>
                </c:pt>
                <c:pt idx="321">
                  <c:v>155.47900000000001</c:v>
                </c:pt>
                <c:pt idx="322">
                  <c:v>153.81200000000001</c:v>
                </c:pt>
                <c:pt idx="323">
                  <c:v>151.29900000000001</c:v>
                </c:pt>
                <c:pt idx="324">
                  <c:v>150.18</c:v>
                </c:pt>
                <c:pt idx="325">
                  <c:v>155.923</c:v>
                </c:pt>
                <c:pt idx="326">
                  <c:v>153.852</c:v>
                </c:pt>
                <c:pt idx="327">
                  <c:v>152.52799999999999</c:v>
                </c:pt>
                <c:pt idx="328">
                  <c:v>159.99</c:v>
                </c:pt>
                <c:pt idx="329">
                  <c:v>159.99</c:v>
                </c:pt>
                <c:pt idx="330">
                  <c:v>159.99</c:v>
                </c:pt>
                <c:pt idx="331">
                  <c:v>159.99</c:v>
                </c:pt>
                <c:pt idx="332">
                  <c:v>159.99</c:v>
                </c:pt>
                <c:pt idx="333">
                  <c:v>159.99</c:v>
                </c:pt>
                <c:pt idx="334">
                  <c:v>158.91</c:v>
                </c:pt>
                <c:pt idx="335">
                  <c:v>157.68600000000001</c:v>
                </c:pt>
                <c:pt idx="336">
                  <c:v>156.79</c:v>
                </c:pt>
                <c:pt idx="337">
                  <c:v>159.99</c:v>
                </c:pt>
                <c:pt idx="338">
                  <c:v>158.68199999999999</c:v>
                </c:pt>
                <c:pt idx="339">
                  <c:v>159.99</c:v>
                </c:pt>
                <c:pt idx="340">
                  <c:v>157.523</c:v>
                </c:pt>
                <c:pt idx="341">
                  <c:v>154.78399999999999</c:v>
                </c:pt>
                <c:pt idx="342">
                  <c:v>151.57300000000001</c:v>
                </c:pt>
                <c:pt idx="343">
                  <c:v>149.10900000000001</c:v>
                </c:pt>
                <c:pt idx="344">
                  <c:v>141.95400000000001</c:v>
                </c:pt>
                <c:pt idx="345">
                  <c:v>140.83199999999999</c:v>
                </c:pt>
                <c:pt idx="346">
                  <c:v>141.904</c:v>
                </c:pt>
                <c:pt idx="347">
                  <c:v>144.81700000000001</c:v>
                </c:pt>
                <c:pt idx="348">
                  <c:v>143.458</c:v>
                </c:pt>
                <c:pt idx="349">
                  <c:v>141.542</c:v>
                </c:pt>
                <c:pt idx="350">
                  <c:v>139.876</c:v>
                </c:pt>
                <c:pt idx="351">
                  <c:v>140.114</c:v>
                </c:pt>
                <c:pt idx="352">
                  <c:v>138.14099999999999</c:v>
                </c:pt>
                <c:pt idx="353">
                  <c:v>136.35499999999999</c:v>
                </c:pt>
                <c:pt idx="354">
                  <c:v>134.72300000000001</c:v>
                </c:pt>
                <c:pt idx="355">
                  <c:v>132.77799999999999</c:v>
                </c:pt>
                <c:pt idx="356">
                  <c:v>130.59700000000001</c:v>
                </c:pt>
                <c:pt idx="357">
                  <c:v>128.34100000000001</c:v>
                </c:pt>
                <c:pt idx="358">
                  <c:v>125.627</c:v>
                </c:pt>
                <c:pt idx="359">
                  <c:v>124.88200000000001</c:v>
                </c:pt>
                <c:pt idx="360">
                  <c:v>123.494</c:v>
                </c:pt>
                <c:pt idx="361">
                  <c:v>121.479</c:v>
                </c:pt>
                <c:pt idx="362">
                  <c:v>120.04300000000001</c:v>
                </c:pt>
                <c:pt idx="363">
                  <c:v>117.26300000000001</c:v>
                </c:pt>
                <c:pt idx="364">
                  <c:v>115.062</c:v>
                </c:pt>
                <c:pt idx="365">
                  <c:v>113.169</c:v>
                </c:pt>
                <c:pt idx="366">
                  <c:v>110.402</c:v>
                </c:pt>
                <c:pt idx="367">
                  <c:v>107.881</c:v>
                </c:pt>
                <c:pt idx="368">
                  <c:v>105.896</c:v>
                </c:pt>
                <c:pt idx="369">
                  <c:v>104.34</c:v>
                </c:pt>
                <c:pt idx="370">
                  <c:v>102.34399999999999</c:v>
                </c:pt>
                <c:pt idx="371">
                  <c:v>110.753</c:v>
                </c:pt>
                <c:pt idx="372">
                  <c:v>110.009</c:v>
                </c:pt>
                <c:pt idx="373">
                  <c:v>108.15900000000001</c:v>
                </c:pt>
                <c:pt idx="374">
                  <c:v>105.848</c:v>
                </c:pt>
                <c:pt idx="375">
                  <c:v>103.506</c:v>
                </c:pt>
                <c:pt idx="376">
                  <c:v>100.568</c:v>
                </c:pt>
                <c:pt idx="377">
                  <c:v>97.772999999999996</c:v>
                </c:pt>
                <c:pt idx="378">
                  <c:v>95.025000000000006</c:v>
                </c:pt>
                <c:pt idx="379">
                  <c:v>92.442999999999998</c:v>
                </c:pt>
                <c:pt idx="380">
                  <c:v>89.774000000000001</c:v>
                </c:pt>
                <c:pt idx="381">
                  <c:v>87.066999999999993</c:v>
                </c:pt>
                <c:pt idx="382">
                  <c:v>84.388999999999996</c:v>
                </c:pt>
                <c:pt idx="383">
                  <c:v>81.98</c:v>
                </c:pt>
                <c:pt idx="384">
                  <c:v>81.787000000000006</c:v>
                </c:pt>
                <c:pt idx="385">
                  <c:v>81.203000000000003</c:v>
                </c:pt>
                <c:pt idx="386">
                  <c:v>79.007000000000005</c:v>
                </c:pt>
                <c:pt idx="387">
                  <c:v>142.51400000000001</c:v>
                </c:pt>
                <c:pt idx="388">
                  <c:v>141.05500000000001</c:v>
                </c:pt>
                <c:pt idx="389">
                  <c:v>139.26</c:v>
                </c:pt>
                <c:pt idx="390">
                  <c:v>137.91800000000001</c:v>
                </c:pt>
                <c:pt idx="391">
                  <c:v>144.37</c:v>
                </c:pt>
                <c:pt idx="392">
                  <c:v>159.99</c:v>
                </c:pt>
                <c:pt idx="393">
                  <c:v>159.99</c:v>
                </c:pt>
                <c:pt idx="394">
                  <c:v>159.99</c:v>
                </c:pt>
                <c:pt idx="395">
                  <c:v>158.34299999999999</c:v>
                </c:pt>
                <c:pt idx="396">
                  <c:v>158.30699999999999</c:v>
                </c:pt>
                <c:pt idx="397">
                  <c:v>157.29499999999999</c:v>
                </c:pt>
                <c:pt idx="398">
                  <c:v>156.84899999999999</c:v>
                </c:pt>
                <c:pt idx="399">
                  <c:v>155.05099999999999</c:v>
                </c:pt>
                <c:pt idx="400">
                  <c:v>153.72499999999999</c:v>
                </c:pt>
                <c:pt idx="401">
                  <c:v>152.69499999999999</c:v>
                </c:pt>
                <c:pt idx="402">
                  <c:v>159.99</c:v>
                </c:pt>
                <c:pt idx="403">
                  <c:v>157.886</c:v>
                </c:pt>
                <c:pt idx="404">
                  <c:v>159.90600000000001</c:v>
                </c:pt>
                <c:pt idx="405">
                  <c:v>159.99</c:v>
                </c:pt>
                <c:pt idx="406">
                  <c:v>158.21299999999999</c:v>
                </c:pt>
                <c:pt idx="407">
                  <c:v>156.30699999999999</c:v>
                </c:pt>
                <c:pt idx="408">
                  <c:v>154.482</c:v>
                </c:pt>
                <c:pt idx="409">
                  <c:v>152.86600000000001</c:v>
                </c:pt>
                <c:pt idx="410">
                  <c:v>150.99</c:v>
                </c:pt>
                <c:pt idx="411">
                  <c:v>148.751</c:v>
                </c:pt>
                <c:pt idx="412">
                  <c:v>146.80099999999999</c:v>
                </c:pt>
                <c:pt idx="413">
                  <c:v>148.596</c:v>
                </c:pt>
                <c:pt idx="414">
                  <c:v>159.99</c:v>
                </c:pt>
                <c:pt idx="415">
                  <c:v>159.99</c:v>
                </c:pt>
                <c:pt idx="416">
                  <c:v>158.20500000000001</c:v>
                </c:pt>
                <c:pt idx="417">
                  <c:v>155.584</c:v>
                </c:pt>
                <c:pt idx="418">
                  <c:v>152.982</c:v>
                </c:pt>
                <c:pt idx="419">
                  <c:v>151.08099999999999</c:v>
                </c:pt>
                <c:pt idx="420">
                  <c:v>148.374</c:v>
                </c:pt>
                <c:pt idx="421">
                  <c:v>146.649</c:v>
                </c:pt>
                <c:pt idx="422">
                  <c:v>144.59899999999999</c:v>
                </c:pt>
                <c:pt idx="423">
                  <c:v>143.38200000000001</c:v>
                </c:pt>
                <c:pt idx="424">
                  <c:v>140.869</c:v>
                </c:pt>
                <c:pt idx="425">
                  <c:v>143.65899999999999</c:v>
                </c:pt>
                <c:pt idx="426">
                  <c:v>141.726</c:v>
                </c:pt>
                <c:pt idx="427">
                  <c:v>139.708</c:v>
                </c:pt>
                <c:pt idx="428">
                  <c:v>137.55099999999999</c:v>
                </c:pt>
                <c:pt idx="429">
                  <c:v>135.54499999999999</c:v>
                </c:pt>
                <c:pt idx="430">
                  <c:v>147.35</c:v>
                </c:pt>
                <c:pt idx="431">
                  <c:v>145.78700000000001</c:v>
                </c:pt>
                <c:pt idx="432">
                  <c:v>143.36699999999999</c:v>
                </c:pt>
                <c:pt idx="433">
                  <c:v>141.083</c:v>
                </c:pt>
                <c:pt idx="434">
                  <c:v>138.51599999999999</c:v>
                </c:pt>
                <c:pt idx="435">
                  <c:v>136.51900000000001</c:v>
                </c:pt>
                <c:pt idx="436">
                  <c:v>135.714</c:v>
                </c:pt>
                <c:pt idx="437">
                  <c:v>134.791</c:v>
                </c:pt>
                <c:pt idx="438">
                  <c:v>138.71899999999999</c:v>
                </c:pt>
                <c:pt idx="439">
                  <c:v>154.10900000000001</c:v>
                </c:pt>
                <c:pt idx="440">
                  <c:v>155.38999999999999</c:v>
                </c:pt>
                <c:pt idx="441">
                  <c:v>154.191</c:v>
                </c:pt>
                <c:pt idx="442">
                  <c:v>152.58600000000001</c:v>
                </c:pt>
                <c:pt idx="443">
                  <c:v>151.65100000000001</c:v>
                </c:pt>
                <c:pt idx="444">
                  <c:v>149.70400000000001</c:v>
                </c:pt>
                <c:pt idx="445">
                  <c:v>147.953</c:v>
                </c:pt>
                <c:pt idx="446">
                  <c:v>146.10300000000001</c:v>
                </c:pt>
                <c:pt idx="447">
                  <c:v>144.31899999999999</c:v>
                </c:pt>
                <c:pt idx="448">
                  <c:v>141.89599999999999</c:v>
                </c:pt>
                <c:pt idx="449">
                  <c:v>139.75399999999999</c:v>
                </c:pt>
                <c:pt idx="450">
                  <c:v>137.68799999999999</c:v>
                </c:pt>
                <c:pt idx="451">
                  <c:v>144.15199999999999</c:v>
                </c:pt>
                <c:pt idx="452">
                  <c:v>143.57400000000001</c:v>
                </c:pt>
                <c:pt idx="453">
                  <c:v>141.41499999999999</c:v>
                </c:pt>
                <c:pt idx="454">
                  <c:v>139.65899999999999</c:v>
                </c:pt>
                <c:pt idx="455">
                  <c:v>138.41800000000001</c:v>
                </c:pt>
                <c:pt idx="456">
                  <c:v>138.9</c:v>
                </c:pt>
                <c:pt idx="457">
                  <c:v>137.93899999999999</c:v>
                </c:pt>
                <c:pt idx="458">
                  <c:v>148.16</c:v>
                </c:pt>
                <c:pt idx="459">
                  <c:v>145.92400000000001</c:v>
                </c:pt>
                <c:pt idx="460">
                  <c:v>143.59399999999999</c:v>
                </c:pt>
                <c:pt idx="461">
                  <c:v>141.32400000000001</c:v>
                </c:pt>
                <c:pt idx="462">
                  <c:v>139.273</c:v>
                </c:pt>
                <c:pt idx="463">
                  <c:v>137.255</c:v>
                </c:pt>
                <c:pt idx="464">
                  <c:v>159.99</c:v>
                </c:pt>
                <c:pt idx="465">
                  <c:v>158.25200000000001</c:v>
                </c:pt>
                <c:pt idx="466">
                  <c:v>156.75399999999999</c:v>
                </c:pt>
                <c:pt idx="467">
                  <c:v>154.34399999999999</c:v>
                </c:pt>
                <c:pt idx="468">
                  <c:v>151.58199999999999</c:v>
                </c:pt>
                <c:pt idx="469">
                  <c:v>159.785</c:v>
                </c:pt>
                <c:pt idx="470">
                  <c:v>159.99</c:v>
                </c:pt>
                <c:pt idx="471">
                  <c:v>159.99</c:v>
                </c:pt>
                <c:pt idx="472">
                  <c:v>158.34299999999999</c:v>
                </c:pt>
                <c:pt idx="473">
                  <c:v>105.752</c:v>
                </c:pt>
                <c:pt idx="474">
                  <c:v>103.64100000000001</c:v>
                </c:pt>
                <c:pt idx="475">
                  <c:v>101.66500000000001</c:v>
                </c:pt>
                <c:pt idx="476">
                  <c:v>98.593000000000004</c:v>
                </c:pt>
                <c:pt idx="477">
                  <c:v>95.644999999999996</c:v>
                </c:pt>
                <c:pt idx="478">
                  <c:v>92.736999999999995</c:v>
                </c:pt>
                <c:pt idx="479">
                  <c:v>89.736999999999995</c:v>
                </c:pt>
                <c:pt idx="480">
                  <c:v>92.608000000000004</c:v>
                </c:pt>
                <c:pt idx="481">
                  <c:v>99.593000000000004</c:v>
                </c:pt>
                <c:pt idx="482">
                  <c:v>102.41800000000001</c:v>
                </c:pt>
                <c:pt idx="483">
                  <c:v>101.346</c:v>
                </c:pt>
                <c:pt idx="484">
                  <c:v>99.194999999999993</c:v>
                </c:pt>
                <c:pt idx="485">
                  <c:v>97.063000000000002</c:v>
                </c:pt>
                <c:pt idx="486">
                  <c:v>97.284000000000006</c:v>
                </c:pt>
                <c:pt idx="487">
                  <c:v>95.343000000000004</c:v>
                </c:pt>
                <c:pt idx="488">
                  <c:v>92.686000000000007</c:v>
                </c:pt>
                <c:pt idx="489">
                  <c:v>90.596000000000004</c:v>
                </c:pt>
                <c:pt idx="490">
                  <c:v>90.83</c:v>
                </c:pt>
                <c:pt idx="491">
                  <c:v>97.774000000000001</c:v>
                </c:pt>
                <c:pt idx="492">
                  <c:v>95.977999999999994</c:v>
                </c:pt>
                <c:pt idx="493">
                  <c:v>94.51</c:v>
                </c:pt>
                <c:pt idx="494">
                  <c:v>92.337999999999994</c:v>
                </c:pt>
                <c:pt idx="495">
                  <c:v>89.98</c:v>
                </c:pt>
                <c:pt idx="496">
                  <c:v>87.034000000000006</c:v>
                </c:pt>
                <c:pt idx="497">
                  <c:v>84.926000000000002</c:v>
                </c:pt>
                <c:pt idx="498">
                  <c:v>84.917000000000002</c:v>
                </c:pt>
                <c:pt idx="499">
                  <c:v>82.981999999999999</c:v>
                </c:pt>
                <c:pt idx="500">
                  <c:v>80.159000000000006</c:v>
                </c:pt>
                <c:pt idx="501">
                  <c:v>77.524000000000001</c:v>
                </c:pt>
                <c:pt idx="502">
                  <c:v>75.111999999999995</c:v>
                </c:pt>
                <c:pt idx="503">
                  <c:v>71.921999999999997</c:v>
                </c:pt>
                <c:pt idx="504">
                  <c:v>69.489000000000004</c:v>
                </c:pt>
                <c:pt idx="505">
                  <c:v>67.212000000000003</c:v>
                </c:pt>
                <c:pt idx="506">
                  <c:v>66.066999999999993</c:v>
                </c:pt>
                <c:pt idx="507">
                  <c:v>68.677999999999997</c:v>
                </c:pt>
                <c:pt idx="508">
                  <c:v>66.602999999999994</c:v>
                </c:pt>
                <c:pt idx="509">
                  <c:v>71.221999999999994</c:v>
                </c:pt>
                <c:pt idx="510">
                  <c:v>69.47</c:v>
                </c:pt>
                <c:pt idx="511">
                  <c:v>67.409000000000006</c:v>
                </c:pt>
                <c:pt idx="512">
                  <c:v>65.271000000000001</c:v>
                </c:pt>
                <c:pt idx="513">
                  <c:v>62.787999999999997</c:v>
                </c:pt>
                <c:pt idx="514">
                  <c:v>59.747999999999998</c:v>
                </c:pt>
              </c:numCache>
            </c:numRef>
          </c:val>
          <c:smooth val="0"/>
        </c:ser>
        <c:ser>
          <c:idx val="1"/>
          <c:order val="1"/>
          <c:tx>
            <c:v>Kneza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val>
            <c:numRef>
              <c:f>SMA_100!$D$4:$D$518</c:f>
              <c:numCache>
                <c:formatCode>General</c:formatCode>
                <c:ptCount val="515"/>
                <c:pt idx="0">
                  <c:v>85.05</c:v>
                </c:pt>
                <c:pt idx="1">
                  <c:v>83.284999999999997</c:v>
                </c:pt>
                <c:pt idx="2">
                  <c:v>80.760000000000005</c:v>
                </c:pt>
                <c:pt idx="3">
                  <c:v>78.876999999999995</c:v>
                </c:pt>
                <c:pt idx="4">
                  <c:v>76.813000000000002</c:v>
                </c:pt>
                <c:pt idx="5">
                  <c:v>76.953999999999994</c:v>
                </c:pt>
                <c:pt idx="6">
                  <c:v>74.837999999999994</c:v>
                </c:pt>
                <c:pt idx="7">
                  <c:v>72.402000000000001</c:v>
                </c:pt>
                <c:pt idx="8">
                  <c:v>69.935000000000002</c:v>
                </c:pt>
                <c:pt idx="9">
                  <c:v>67.247</c:v>
                </c:pt>
                <c:pt idx="10">
                  <c:v>64.421000000000006</c:v>
                </c:pt>
                <c:pt idx="11">
                  <c:v>61.561999999999998</c:v>
                </c:pt>
                <c:pt idx="12">
                  <c:v>58.39</c:v>
                </c:pt>
                <c:pt idx="13">
                  <c:v>54.636000000000003</c:v>
                </c:pt>
                <c:pt idx="14">
                  <c:v>50.82</c:v>
                </c:pt>
                <c:pt idx="15">
                  <c:v>46.453000000000003</c:v>
                </c:pt>
                <c:pt idx="16">
                  <c:v>42.152000000000001</c:v>
                </c:pt>
                <c:pt idx="17">
                  <c:v>38.698</c:v>
                </c:pt>
                <c:pt idx="18">
                  <c:v>37.573999999999998</c:v>
                </c:pt>
                <c:pt idx="19">
                  <c:v>48.53</c:v>
                </c:pt>
                <c:pt idx="20">
                  <c:v>56.113999999999997</c:v>
                </c:pt>
                <c:pt idx="21">
                  <c:v>58.432000000000002</c:v>
                </c:pt>
                <c:pt idx="22">
                  <c:v>65.929000000000002</c:v>
                </c:pt>
                <c:pt idx="23">
                  <c:v>66.653999999999996</c:v>
                </c:pt>
                <c:pt idx="24">
                  <c:v>66.31</c:v>
                </c:pt>
                <c:pt idx="25">
                  <c:v>64.129000000000005</c:v>
                </c:pt>
                <c:pt idx="26">
                  <c:v>66.004999999999995</c:v>
                </c:pt>
                <c:pt idx="27">
                  <c:v>65.924999999999997</c:v>
                </c:pt>
                <c:pt idx="28">
                  <c:v>66.816000000000003</c:v>
                </c:pt>
                <c:pt idx="29">
                  <c:v>74.043000000000006</c:v>
                </c:pt>
                <c:pt idx="30">
                  <c:v>74.363</c:v>
                </c:pt>
                <c:pt idx="31">
                  <c:v>72.891000000000005</c:v>
                </c:pt>
                <c:pt idx="32">
                  <c:v>72.453000000000003</c:v>
                </c:pt>
                <c:pt idx="33">
                  <c:v>96.730999999999995</c:v>
                </c:pt>
                <c:pt idx="34">
                  <c:v>94.057000000000002</c:v>
                </c:pt>
                <c:pt idx="35">
                  <c:v>91.498999999999995</c:v>
                </c:pt>
                <c:pt idx="36">
                  <c:v>88.989000000000004</c:v>
                </c:pt>
                <c:pt idx="37">
                  <c:v>88.584000000000003</c:v>
                </c:pt>
                <c:pt idx="38">
                  <c:v>92.619</c:v>
                </c:pt>
                <c:pt idx="39">
                  <c:v>90.025999999999996</c:v>
                </c:pt>
                <c:pt idx="40">
                  <c:v>87.823999999999998</c:v>
                </c:pt>
                <c:pt idx="41">
                  <c:v>85.055999999999997</c:v>
                </c:pt>
                <c:pt idx="42">
                  <c:v>82.346000000000004</c:v>
                </c:pt>
                <c:pt idx="43">
                  <c:v>137.55500000000001</c:v>
                </c:pt>
                <c:pt idx="44">
                  <c:v>138.059</c:v>
                </c:pt>
                <c:pt idx="45">
                  <c:v>135.92599999999999</c:v>
                </c:pt>
                <c:pt idx="46">
                  <c:v>133.74700000000001</c:v>
                </c:pt>
                <c:pt idx="47">
                  <c:v>133.214</c:v>
                </c:pt>
                <c:pt idx="48">
                  <c:v>134.846</c:v>
                </c:pt>
                <c:pt idx="49">
                  <c:v>134.905</c:v>
                </c:pt>
                <c:pt idx="50">
                  <c:v>133.12</c:v>
                </c:pt>
                <c:pt idx="51">
                  <c:v>131.797</c:v>
                </c:pt>
                <c:pt idx="52">
                  <c:v>130.44200000000001</c:v>
                </c:pt>
                <c:pt idx="53">
                  <c:v>129.19999999999999</c:v>
                </c:pt>
                <c:pt idx="54">
                  <c:v>133.86099999999999</c:v>
                </c:pt>
                <c:pt idx="55">
                  <c:v>135.483</c:v>
                </c:pt>
                <c:pt idx="56">
                  <c:v>133.696</c:v>
                </c:pt>
                <c:pt idx="57">
                  <c:v>131.447</c:v>
                </c:pt>
                <c:pt idx="58">
                  <c:v>129.768</c:v>
                </c:pt>
                <c:pt idx="59">
                  <c:v>127.54900000000001</c:v>
                </c:pt>
                <c:pt idx="60">
                  <c:v>125.07</c:v>
                </c:pt>
                <c:pt idx="61">
                  <c:v>122.36499999999999</c:v>
                </c:pt>
                <c:pt idx="62">
                  <c:v>120.31699999999999</c:v>
                </c:pt>
                <c:pt idx="63">
                  <c:v>117.563</c:v>
                </c:pt>
                <c:pt idx="64">
                  <c:v>115.194</c:v>
                </c:pt>
                <c:pt idx="65">
                  <c:v>114.491</c:v>
                </c:pt>
                <c:pt idx="66">
                  <c:v>114.405</c:v>
                </c:pt>
                <c:pt idx="67">
                  <c:v>113.35899999999999</c:v>
                </c:pt>
                <c:pt idx="68">
                  <c:v>110.97499999999999</c:v>
                </c:pt>
                <c:pt idx="69">
                  <c:v>108.72</c:v>
                </c:pt>
                <c:pt idx="70">
                  <c:v>106.428</c:v>
                </c:pt>
                <c:pt idx="71">
                  <c:v>104.124</c:v>
                </c:pt>
                <c:pt idx="72">
                  <c:v>100.71899999999999</c:v>
                </c:pt>
                <c:pt idx="73">
                  <c:v>98.445999999999998</c:v>
                </c:pt>
                <c:pt idx="74">
                  <c:v>96.082999999999998</c:v>
                </c:pt>
                <c:pt idx="75">
                  <c:v>94.051000000000002</c:v>
                </c:pt>
                <c:pt idx="76">
                  <c:v>93.195999999999998</c:v>
                </c:pt>
                <c:pt idx="77">
                  <c:v>91.585999999999999</c:v>
                </c:pt>
                <c:pt idx="78">
                  <c:v>88.974999999999994</c:v>
                </c:pt>
                <c:pt idx="79">
                  <c:v>86.506</c:v>
                </c:pt>
                <c:pt idx="80">
                  <c:v>91.335999999999999</c:v>
                </c:pt>
                <c:pt idx="81">
                  <c:v>91.271000000000001</c:v>
                </c:pt>
                <c:pt idx="82">
                  <c:v>98.58</c:v>
                </c:pt>
                <c:pt idx="83">
                  <c:v>106.301</c:v>
                </c:pt>
                <c:pt idx="84">
                  <c:v>108.934</c:v>
                </c:pt>
                <c:pt idx="85">
                  <c:v>106.733</c:v>
                </c:pt>
                <c:pt idx="86">
                  <c:v>132.85900000000001</c:v>
                </c:pt>
                <c:pt idx="87">
                  <c:v>133.46299999999999</c:v>
                </c:pt>
                <c:pt idx="88">
                  <c:v>136.10499999999999</c:v>
                </c:pt>
                <c:pt idx="89">
                  <c:v>134.215</c:v>
                </c:pt>
                <c:pt idx="90">
                  <c:v>132.315</c:v>
                </c:pt>
                <c:pt idx="91">
                  <c:v>130.77600000000001</c:v>
                </c:pt>
                <c:pt idx="92">
                  <c:v>128.369</c:v>
                </c:pt>
                <c:pt idx="93">
                  <c:v>127.285</c:v>
                </c:pt>
                <c:pt idx="94">
                  <c:v>126.041</c:v>
                </c:pt>
                <c:pt idx="95">
                  <c:v>124.73699999999999</c:v>
                </c:pt>
                <c:pt idx="96">
                  <c:v>123.197</c:v>
                </c:pt>
                <c:pt idx="97">
                  <c:v>121.75</c:v>
                </c:pt>
                <c:pt idx="98">
                  <c:v>120.098</c:v>
                </c:pt>
                <c:pt idx="99">
                  <c:v>129.56200000000001</c:v>
                </c:pt>
                <c:pt idx="100">
                  <c:v>130.565</c:v>
                </c:pt>
                <c:pt idx="101">
                  <c:v>129.40299999999999</c:v>
                </c:pt>
                <c:pt idx="102">
                  <c:v>129.13300000000001</c:v>
                </c:pt>
                <c:pt idx="103">
                  <c:v>127.989</c:v>
                </c:pt>
                <c:pt idx="104">
                  <c:v>127.72</c:v>
                </c:pt>
                <c:pt idx="105">
                  <c:v>126.262</c:v>
                </c:pt>
                <c:pt idx="106">
                  <c:v>124.97199999999999</c:v>
                </c:pt>
                <c:pt idx="107">
                  <c:v>123.529</c:v>
                </c:pt>
                <c:pt idx="108">
                  <c:v>121.84099999999999</c:v>
                </c:pt>
                <c:pt idx="109">
                  <c:v>122.176</c:v>
                </c:pt>
                <c:pt idx="110">
                  <c:v>120.765</c:v>
                </c:pt>
                <c:pt idx="111">
                  <c:v>119.26900000000001</c:v>
                </c:pt>
                <c:pt idx="112">
                  <c:v>117.79300000000001</c:v>
                </c:pt>
                <c:pt idx="113">
                  <c:v>116.25700000000001</c:v>
                </c:pt>
                <c:pt idx="114">
                  <c:v>115.04600000000001</c:v>
                </c:pt>
                <c:pt idx="115">
                  <c:v>114.488</c:v>
                </c:pt>
                <c:pt idx="116">
                  <c:v>123.051</c:v>
                </c:pt>
                <c:pt idx="117">
                  <c:v>121.968</c:v>
                </c:pt>
                <c:pt idx="118">
                  <c:v>121.086</c:v>
                </c:pt>
                <c:pt idx="119">
                  <c:v>136.56200000000001</c:v>
                </c:pt>
                <c:pt idx="120">
                  <c:v>135.35400000000001</c:v>
                </c:pt>
                <c:pt idx="121">
                  <c:v>133.739</c:v>
                </c:pt>
                <c:pt idx="122">
                  <c:v>132.44900000000001</c:v>
                </c:pt>
                <c:pt idx="123">
                  <c:v>130.87</c:v>
                </c:pt>
                <c:pt idx="124">
                  <c:v>128.99600000000001</c:v>
                </c:pt>
                <c:pt idx="125">
                  <c:v>127.634</c:v>
                </c:pt>
                <c:pt idx="126">
                  <c:v>125.93600000000001</c:v>
                </c:pt>
                <c:pt idx="127">
                  <c:v>124.04900000000001</c:v>
                </c:pt>
                <c:pt idx="128">
                  <c:v>122.48399999999999</c:v>
                </c:pt>
                <c:pt idx="129">
                  <c:v>131.97</c:v>
                </c:pt>
                <c:pt idx="130">
                  <c:v>129.26300000000001</c:v>
                </c:pt>
                <c:pt idx="131">
                  <c:v>126.503</c:v>
                </c:pt>
                <c:pt idx="132">
                  <c:v>123.38200000000001</c:v>
                </c:pt>
                <c:pt idx="133">
                  <c:v>120.839</c:v>
                </c:pt>
                <c:pt idx="134">
                  <c:v>118.20699999999999</c:v>
                </c:pt>
                <c:pt idx="135">
                  <c:v>119.36</c:v>
                </c:pt>
                <c:pt idx="136">
                  <c:v>136.93100000000001</c:v>
                </c:pt>
                <c:pt idx="137">
                  <c:v>134.92599999999999</c:v>
                </c:pt>
                <c:pt idx="138">
                  <c:v>135.13</c:v>
                </c:pt>
                <c:pt idx="139">
                  <c:v>132.66399999999999</c:v>
                </c:pt>
                <c:pt idx="140">
                  <c:v>129.923</c:v>
                </c:pt>
                <c:pt idx="141">
                  <c:v>138.19300000000001</c:v>
                </c:pt>
                <c:pt idx="142">
                  <c:v>144.62200000000001</c:v>
                </c:pt>
                <c:pt idx="143">
                  <c:v>142.16999999999999</c:v>
                </c:pt>
                <c:pt idx="144">
                  <c:v>149.006</c:v>
                </c:pt>
                <c:pt idx="145">
                  <c:v>149.006</c:v>
                </c:pt>
                <c:pt idx="146">
                  <c:v>147.899</c:v>
                </c:pt>
                <c:pt idx="147">
                  <c:v>146.268</c:v>
                </c:pt>
                <c:pt idx="148">
                  <c:v>144.66399999999999</c:v>
                </c:pt>
                <c:pt idx="149">
                  <c:v>142.845</c:v>
                </c:pt>
                <c:pt idx="150">
                  <c:v>140.44800000000001</c:v>
                </c:pt>
                <c:pt idx="151">
                  <c:v>140.16900000000001</c:v>
                </c:pt>
                <c:pt idx="152">
                  <c:v>149.006</c:v>
                </c:pt>
                <c:pt idx="153">
                  <c:v>148.852</c:v>
                </c:pt>
                <c:pt idx="154">
                  <c:v>145.715</c:v>
                </c:pt>
                <c:pt idx="155">
                  <c:v>142.36199999999999</c:v>
                </c:pt>
                <c:pt idx="156">
                  <c:v>139.08799999999999</c:v>
                </c:pt>
                <c:pt idx="157">
                  <c:v>135.84</c:v>
                </c:pt>
                <c:pt idx="158">
                  <c:v>133.364</c:v>
                </c:pt>
                <c:pt idx="159">
                  <c:v>130.90299999999999</c:v>
                </c:pt>
                <c:pt idx="160">
                  <c:v>144.22800000000001</c:v>
                </c:pt>
                <c:pt idx="161">
                  <c:v>149.006</c:v>
                </c:pt>
                <c:pt idx="162">
                  <c:v>146.756</c:v>
                </c:pt>
                <c:pt idx="163">
                  <c:v>144.405</c:v>
                </c:pt>
                <c:pt idx="164">
                  <c:v>142.078</c:v>
                </c:pt>
                <c:pt idx="165">
                  <c:v>139.65899999999999</c:v>
                </c:pt>
                <c:pt idx="166">
                  <c:v>137.601</c:v>
                </c:pt>
                <c:pt idx="167">
                  <c:v>134.483</c:v>
                </c:pt>
                <c:pt idx="168">
                  <c:v>131.16499999999999</c:v>
                </c:pt>
                <c:pt idx="169">
                  <c:v>128.74199999999999</c:v>
                </c:pt>
                <c:pt idx="170">
                  <c:v>125.27500000000001</c:v>
                </c:pt>
                <c:pt idx="171">
                  <c:v>121.26300000000001</c:v>
                </c:pt>
                <c:pt idx="172">
                  <c:v>116.979</c:v>
                </c:pt>
                <c:pt idx="173">
                  <c:v>115.56399999999999</c:v>
                </c:pt>
                <c:pt idx="174">
                  <c:v>114.82299999999999</c:v>
                </c:pt>
                <c:pt idx="175">
                  <c:v>120.068</c:v>
                </c:pt>
                <c:pt idx="176">
                  <c:v>122.429</c:v>
                </c:pt>
                <c:pt idx="177">
                  <c:v>124.453</c:v>
                </c:pt>
                <c:pt idx="178">
                  <c:v>122.42</c:v>
                </c:pt>
                <c:pt idx="179">
                  <c:v>120.22799999999999</c:v>
                </c:pt>
                <c:pt idx="180">
                  <c:v>120.268</c:v>
                </c:pt>
                <c:pt idx="181">
                  <c:v>118.89400000000001</c:v>
                </c:pt>
                <c:pt idx="182">
                  <c:v>116.645</c:v>
                </c:pt>
                <c:pt idx="183">
                  <c:v>119.998</c:v>
                </c:pt>
                <c:pt idx="184">
                  <c:v>121.49</c:v>
                </c:pt>
                <c:pt idx="185">
                  <c:v>119.099</c:v>
                </c:pt>
                <c:pt idx="186">
                  <c:v>116.036</c:v>
                </c:pt>
                <c:pt idx="187">
                  <c:v>112.976</c:v>
                </c:pt>
                <c:pt idx="188">
                  <c:v>125.25700000000001</c:v>
                </c:pt>
                <c:pt idx="189">
                  <c:v>126.45699999999999</c:v>
                </c:pt>
                <c:pt idx="190">
                  <c:v>124.65300000000001</c:v>
                </c:pt>
                <c:pt idx="191">
                  <c:v>132.053</c:v>
                </c:pt>
                <c:pt idx="192">
                  <c:v>133.68799999999999</c:v>
                </c:pt>
                <c:pt idx="193">
                  <c:v>131.167</c:v>
                </c:pt>
                <c:pt idx="194">
                  <c:v>128.50200000000001</c:v>
                </c:pt>
                <c:pt idx="195">
                  <c:v>126.09</c:v>
                </c:pt>
                <c:pt idx="196">
                  <c:v>123.598</c:v>
                </c:pt>
                <c:pt idx="197">
                  <c:v>121.059</c:v>
                </c:pt>
                <c:pt idx="198">
                  <c:v>118.654</c:v>
                </c:pt>
                <c:pt idx="199">
                  <c:v>115.935</c:v>
                </c:pt>
                <c:pt idx="200">
                  <c:v>113.17400000000001</c:v>
                </c:pt>
                <c:pt idx="201">
                  <c:v>111.032</c:v>
                </c:pt>
                <c:pt idx="202">
                  <c:v>122.803</c:v>
                </c:pt>
                <c:pt idx="203">
                  <c:v>129.25899999999999</c:v>
                </c:pt>
                <c:pt idx="204">
                  <c:v>127.065</c:v>
                </c:pt>
                <c:pt idx="205">
                  <c:v>124.926</c:v>
                </c:pt>
                <c:pt idx="206">
                  <c:v>125.226</c:v>
                </c:pt>
                <c:pt idx="207">
                  <c:v>127.68899999999999</c:v>
                </c:pt>
                <c:pt idx="208">
                  <c:v>124.93899999999999</c:v>
                </c:pt>
                <c:pt idx="209">
                  <c:v>121.931</c:v>
                </c:pt>
                <c:pt idx="210">
                  <c:v>119.06100000000001</c:v>
                </c:pt>
                <c:pt idx="211">
                  <c:v>116.181</c:v>
                </c:pt>
                <c:pt idx="212">
                  <c:v>130.941</c:v>
                </c:pt>
                <c:pt idx="213">
                  <c:v>128.73099999999999</c:v>
                </c:pt>
                <c:pt idx="214">
                  <c:v>128.03299999999999</c:v>
                </c:pt>
                <c:pt idx="215">
                  <c:v>120.407</c:v>
                </c:pt>
                <c:pt idx="216">
                  <c:v>117.35899999999999</c:v>
                </c:pt>
                <c:pt idx="217">
                  <c:v>114.114</c:v>
                </c:pt>
                <c:pt idx="218">
                  <c:v>110.88</c:v>
                </c:pt>
                <c:pt idx="219">
                  <c:v>107.101</c:v>
                </c:pt>
                <c:pt idx="220">
                  <c:v>107.72199999999999</c:v>
                </c:pt>
                <c:pt idx="221">
                  <c:v>104.741</c:v>
                </c:pt>
                <c:pt idx="222">
                  <c:v>102.035</c:v>
                </c:pt>
                <c:pt idx="223">
                  <c:v>100.129</c:v>
                </c:pt>
                <c:pt idx="224">
                  <c:v>101.14</c:v>
                </c:pt>
                <c:pt idx="225">
                  <c:v>98.613</c:v>
                </c:pt>
                <c:pt idx="226">
                  <c:v>97.087999999999994</c:v>
                </c:pt>
                <c:pt idx="227">
                  <c:v>94.012</c:v>
                </c:pt>
                <c:pt idx="228">
                  <c:v>90.539000000000001</c:v>
                </c:pt>
                <c:pt idx="229">
                  <c:v>88.27</c:v>
                </c:pt>
                <c:pt idx="230">
                  <c:v>90.67</c:v>
                </c:pt>
                <c:pt idx="231">
                  <c:v>104.79900000000001</c:v>
                </c:pt>
                <c:pt idx="232">
                  <c:v>118.72799999999999</c:v>
                </c:pt>
                <c:pt idx="233">
                  <c:v>117.55200000000001</c:v>
                </c:pt>
                <c:pt idx="234">
                  <c:v>119.755</c:v>
                </c:pt>
                <c:pt idx="235">
                  <c:v>118.542</c:v>
                </c:pt>
                <c:pt idx="236">
                  <c:v>116.178</c:v>
                </c:pt>
                <c:pt idx="237">
                  <c:v>113.739</c:v>
                </c:pt>
                <c:pt idx="238">
                  <c:v>120.291</c:v>
                </c:pt>
                <c:pt idx="239">
                  <c:v>122.119</c:v>
                </c:pt>
                <c:pt idx="240">
                  <c:v>125.789</c:v>
                </c:pt>
                <c:pt idx="241">
                  <c:v>129.864</c:v>
                </c:pt>
                <c:pt idx="242">
                  <c:v>134.81100000000001</c:v>
                </c:pt>
                <c:pt idx="243">
                  <c:v>135.80099999999999</c:v>
                </c:pt>
                <c:pt idx="244">
                  <c:v>149.006</c:v>
                </c:pt>
                <c:pt idx="245">
                  <c:v>146.559</c:v>
                </c:pt>
                <c:pt idx="246">
                  <c:v>146.917</c:v>
                </c:pt>
                <c:pt idx="247">
                  <c:v>144.43700000000001</c:v>
                </c:pt>
                <c:pt idx="248">
                  <c:v>142.46199999999999</c:v>
                </c:pt>
                <c:pt idx="249">
                  <c:v>140.78</c:v>
                </c:pt>
                <c:pt idx="250">
                  <c:v>137.34100000000001</c:v>
                </c:pt>
                <c:pt idx="251">
                  <c:v>133.613</c:v>
                </c:pt>
                <c:pt idx="252">
                  <c:v>131.74299999999999</c:v>
                </c:pt>
                <c:pt idx="253">
                  <c:v>129.155</c:v>
                </c:pt>
                <c:pt idx="254">
                  <c:v>126.289</c:v>
                </c:pt>
                <c:pt idx="255">
                  <c:v>122.604</c:v>
                </c:pt>
                <c:pt idx="256">
                  <c:v>118.672</c:v>
                </c:pt>
                <c:pt idx="257">
                  <c:v>115.101</c:v>
                </c:pt>
                <c:pt idx="258">
                  <c:v>117.444</c:v>
                </c:pt>
                <c:pt idx="259">
                  <c:v>114.628</c:v>
                </c:pt>
                <c:pt idx="260">
                  <c:v>111.31699999999999</c:v>
                </c:pt>
                <c:pt idx="261">
                  <c:v>108.45</c:v>
                </c:pt>
                <c:pt idx="262">
                  <c:v>106.31699999999999</c:v>
                </c:pt>
                <c:pt idx="263">
                  <c:v>103.875</c:v>
                </c:pt>
                <c:pt idx="264">
                  <c:v>101.3</c:v>
                </c:pt>
                <c:pt idx="265">
                  <c:v>97.94</c:v>
                </c:pt>
                <c:pt idx="266">
                  <c:v>95.16</c:v>
                </c:pt>
                <c:pt idx="267">
                  <c:v>93.164000000000001</c:v>
                </c:pt>
                <c:pt idx="268">
                  <c:v>90.573999999999998</c:v>
                </c:pt>
                <c:pt idx="269">
                  <c:v>87.691000000000003</c:v>
                </c:pt>
                <c:pt idx="270">
                  <c:v>84.769000000000005</c:v>
                </c:pt>
                <c:pt idx="271">
                  <c:v>82.706999999999994</c:v>
                </c:pt>
                <c:pt idx="272">
                  <c:v>80.516000000000005</c:v>
                </c:pt>
                <c:pt idx="273">
                  <c:v>77.960999999999999</c:v>
                </c:pt>
                <c:pt idx="274">
                  <c:v>75.147999999999996</c:v>
                </c:pt>
                <c:pt idx="275">
                  <c:v>77.575000000000003</c:v>
                </c:pt>
                <c:pt idx="276">
                  <c:v>79.840999999999994</c:v>
                </c:pt>
                <c:pt idx="277">
                  <c:v>76.518000000000001</c:v>
                </c:pt>
                <c:pt idx="278">
                  <c:v>73.156999999999996</c:v>
                </c:pt>
                <c:pt idx="279">
                  <c:v>69.822000000000003</c:v>
                </c:pt>
                <c:pt idx="280">
                  <c:v>68.715000000000003</c:v>
                </c:pt>
                <c:pt idx="281">
                  <c:v>73.501000000000005</c:v>
                </c:pt>
                <c:pt idx="282">
                  <c:v>71.789000000000001</c:v>
                </c:pt>
                <c:pt idx="283">
                  <c:v>81.078999999999994</c:v>
                </c:pt>
                <c:pt idx="284">
                  <c:v>81.468999999999994</c:v>
                </c:pt>
                <c:pt idx="285">
                  <c:v>79.864999999999995</c:v>
                </c:pt>
                <c:pt idx="286">
                  <c:v>77.296000000000006</c:v>
                </c:pt>
                <c:pt idx="287">
                  <c:v>74.721999999999994</c:v>
                </c:pt>
                <c:pt idx="288">
                  <c:v>81.531999999999996</c:v>
                </c:pt>
                <c:pt idx="289">
                  <c:v>85.971000000000004</c:v>
                </c:pt>
                <c:pt idx="290">
                  <c:v>84.045000000000002</c:v>
                </c:pt>
                <c:pt idx="291">
                  <c:v>88.176000000000002</c:v>
                </c:pt>
                <c:pt idx="292">
                  <c:v>85.918000000000006</c:v>
                </c:pt>
                <c:pt idx="293">
                  <c:v>83.721999999999994</c:v>
                </c:pt>
                <c:pt idx="294">
                  <c:v>81.688999999999993</c:v>
                </c:pt>
                <c:pt idx="295">
                  <c:v>79.231999999999999</c:v>
                </c:pt>
                <c:pt idx="296">
                  <c:v>76.751000000000005</c:v>
                </c:pt>
                <c:pt idx="297">
                  <c:v>74.631</c:v>
                </c:pt>
                <c:pt idx="298">
                  <c:v>72.477000000000004</c:v>
                </c:pt>
                <c:pt idx="299">
                  <c:v>86.540999999999997</c:v>
                </c:pt>
                <c:pt idx="300">
                  <c:v>123.1</c:v>
                </c:pt>
                <c:pt idx="301">
                  <c:v>149.006</c:v>
                </c:pt>
                <c:pt idx="302">
                  <c:v>148.24799999999999</c:v>
                </c:pt>
                <c:pt idx="303">
                  <c:v>146.881</c:v>
                </c:pt>
                <c:pt idx="304">
                  <c:v>149.006</c:v>
                </c:pt>
                <c:pt idx="305">
                  <c:v>149.006</c:v>
                </c:pt>
                <c:pt idx="306">
                  <c:v>149.006</c:v>
                </c:pt>
                <c:pt idx="307">
                  <c:v>147.56299999999999</c:v>
                </c:pt>
                <c:pt idx="308">
                  <c:v>145.78800000000001</c:v>
                </c:pt>
                <c:pt idx="309">
                  <c:v>144.09</c:v>
                </c:pt>
                <c:pt idx="310">
                  <c:v>142.58099999999999</c:v>
                </c:pt>
                <c:pt idx="311">
                  <c:v>142.43</c:v>
                </c:pt>
                <c:pt idx="312">
                  <c:v>139.786</c:v>
                </c:pt>
                <c:pt idx="313">
                  <c:v>139.751</c:v>
                </c:pt>
                <c:pt idx="314">
                  <c:v>140.29499999999999</c:v>
                </c:pt>
                <c:pt idx="315">
                  <c:v>149.006</c:v>
                </c:pt>
                <c:pt idx="316">
                  <c:v>148.81299999999999</c:v>
                </c:pt>
                <c:pt idx="317">
                  <c:v>149.006</c:v>
                </c:pt>
                <c:pt idx="318">
                  <c:v>149.006</c:v>
                </c:pt>
                <c:pt idx="319">
                  <c:v>149.006</c:v>
                </c:pt>
                <c:pt idx="320">
                  <c:v>146.78800000000001</c:v>
                </c:pt>
                <c:pt idx="321">
                  <c:v>145.35400000000001</c:v>
                </c:pt>
                <c:pt idx="322">
                  <c:v>142.99</c:v>
                </c:pt>
                <c:pt idx="323">
                  <c:v>140.87100000000001</c:v>
                </c:pt>
                <c:pt idx="324">
                  <c:v>138.25700000000001</c:v>
                </c:pt>
                <c:pt idx="325">
                  <c:v>136.31</c:v>
                </c:pt>
                <c:pt idx="326">
                  <c:v>133.852</c:v>
                </c:pt>
                <c:pt idx="327">
                  <c:v>131.529</c:v>
                </c:pt>
                <c:pt idx="328">
                  <c:v>129.08600000000001</c:v>
                </c:pt>
                <c:pt idx="329">
                  <c:v>126.497</c:v>
                </c:pt>
                <c:pt idx="330">
                  <c:v>129.37899999999999</c:v>
                </c:pt>
                <c:pt idx="331">
                  <c:v>131.566</c:v>
                </c:pt>
                <c:pt idx="332">
                  <c:v>136.61000000000001</c:v>
                </c:pt>
                <c:pt idx="333">
                  <c:v>135.09200000000001</c:v>
                </c:pt>
                <c:pt idx="334">
                  <c:v>133.767</c:v>
                </c:pt>
                <c:pt idx="335">
                  <c:v>131.803</c:v>
                </c:pt>
                <c:pt idx="336">
                  <c:v>137.72399999999999</c:v>
                </c:pt>
                <c:pt idx="337">
                  <c:v>137.12100000000001</c:v>
                </c:pt>
                <c:pt idx="338">
                  <c:v>134.70099999999999</c:v>
                </c:pt>
                <c:pt idx="339">
                  <c:v>131.92099999999999</c:v>
                </c:pt>
                <c:pt idx="340">
                  <c:v>130.68899999999999</c:v>
                </c:pt>
                <c:pt idx="341">
                  <c:v>128.10599999999999</c:v>
                </c:pt>
                <c:pt idx="342">
                  <c:v>125.07899999999999</c:v>
                </c:pt>
                <c:pt idx="343">
                  <c:v>122.038</c:v>
                </c:pt>
                <c:pt idx="344">
                  <c:v>125.848</c:v>
                </c:pt>
                <c:pt idx="345">
                  <c:v>124.55500000000001</c:v>
                </c:pt>
                <c:pt idx="346">
                  <c:v>123.363</c:v>
                </c:pt>
                <c:pt idx="347">
                  <c:v>121.054</c:v>
                </c:pt>
                <c:pt idx="348">
                  <c:v>119.026</c:v>
                </c:pt>
                <c:pt idx="349">
                  <c:v>116.22499999999999</c:v>
                </c:pt>
                <c:pt idx="350">
                  <c:v>113.328</c:v>
                </c:pt>
                <c:pt idx="351">
                  <c:v>110.86199999999999</c:v>
                </c:pt>
                <c:pt idx="352">
                  <c:v>108.648</c:v>
                </c:pt>
                <c:pt idx="353">
                  <c:v>114.821</c:v>
                </c:pt>
                <c:pt idx="354">
                  <c:v>116.133</c:v>
                </c:pt>
                <c:pt idx="355">
                  <c:v>146.32900000000001</c:v>
                </c:pt>
                <c:pt idx="356">
                  <c:v>144.91999999999999</c:v>
                </c:pt>
                <c:pt idx="357">
                  <c:v>142.67400000000001</c:v>
                </c:pt>
                <c:pt idx="358">
                  <c:v>140.33799999999999</c:v>
                </c:pt>
                <c:pt idx="359">
                  <c:v>138.69900000000001</c:v>
                </c:pt>
                <c:pt idx="360">
                  <c:v>137.19399999999999</c:v>
                </c:pt>
                <c:pt idx="361">
                  <c:v>134.54599999999999</c:v>
                </c:pt>
                <c:pt idx="362">
                  <c:v>131.827</c:v>
                </c:pt>
                <c:pt idx="363">
                  <c:v>129.14699999999999</c:v>
                </c:pt>
                <c:pt idx="364">
                  <c:v>126.73099999999999</c:v>
                </c:pt>
                <c:pt idx="365">
                  <c:v>123.922</c:v>
                </c:pt>
                <c:pt idx="366">
                  <c:v>124.953</c:v>
                </c:pt>
                <c:pt idx="367">
                  <c:v>124.06100000000001</c:v>
                </c:pt>
                <c:pt idx="368">
                  <c:v>139.35300000000001</c:v>
                </c:pt>
                <c:pt idx="369">
                  <c:v>149.006</c:v>
                </c:pt>
                <c:pt idx="370">
                  <c:v>147.35900000000001</c:v>
                </c:pt>
                <c:pt idx="371">
                  <c:v>145.74299999999999</c:v>
                </c:pt>
                <c:pt idx="372">
                  <c:v>143.91800000000001</c:v>
                </c:pt>
                <c:pt idx="373">
                  <c:v>142.86500000000001</c:v>
                </c:pt>
                <c:pt idx="374">
                  <c:v>140.37799999999999</c:v>
                </c:pt>
                <c:pt idx="375">
                  <c:v>137.655</c:v>
                </c:pt>
                <c:pt idx="376">
                  <c:v>134.863</c:v>
                </c:pt>
                <c:pt idx="377">
                  <c:v>132.01900000000001</c:v>
                </c:pt>
                <c:pt idx="378">
                  <c:v>128.727</c:v>
                </c:pt>
                <c:pt idx="379">
                  <c:v>128.65700000000001</c:v>
                </c:pt>
                <c:pt idx="380">
                  <c:v>132.024</c:v>
                </c:pt>
                <c:pt idx="381">
                  <c:v>129.88800000000001</c:v>
                </c:pt>
                <c:pt idx="382">
                  <c:v>127.175</c:v>
                </c:pt>
                <c:pt idx="383">
                  <c:v>124.599</c:v>
                </c:pt>
                <c:pt idx="384">
                  <c:v>121.968</c:v>
                </c:pt>
                <c:pt idx="385">
                  <c:v>120.316</c:v>
                </c:pt>
                <c:pt idx="386">
                  <c:v>124.134</c:v>
                </c:pt>
                <c:pt idx="387">
                  <c:v>145.66399999999999</c:v>
                </c:pt>
                <c:pt idx="388">
                  <c:v>147.91399999999999</c:v>
                </c:pt>
                <c:pt idx="389">
                  <c:v>146.00899999999999</c:v>
                </c:pt>
                <c:pt idx="390">
                  <c:v>144.55799999999999</c:v>
                </c:pt>
                <c:pt idx="391">
                  <c:v>149.006</c:v>
                </c:pt>
                <c:pt idx="392">
                  <c:v>149.006</c:v>
                </c:pt>
                <c:pt idx="393">
                  <c:v>149.006</c:v>
                </c:pt>
                <c:pt idx="394">
                  <c:v>149.006</c:v>
                </c:pt>
                <c:pt idx="395">
                  <c:v>149.006</c:v>
                </c:pt>
                <c:pt idx="396">
                  <c:v>148.38900000000001</c:v>
                </c:pt>
                <c:pt idx="397">
                  <c:v>149.006</c:v>
                </c:pt>
                <c:pt idx="398">
                  <c:v>149.006</c:v>
                </c:pt>
                <c:pt idx="399">
                  <c:v>147.76499999999999</c:v>
                </c:pt>
                <c:pt idx="400">
                  <c:v>149.006</c:v>
                </c:pt>
                <c:pt idx="401">
                  <c:v>149.006</c:v>
                </c:pt>
                <c:pt idx="402">
                  <c:v>148.161</c:v>
                </c:pt>
                <c:pt idx="403">
                  <c:v>146.119</c:v>
                </c:pt>
                <c:pt idx="404">
                  <c:v>149.006</c:v>
                </c:pt>
                <c:pt idx="405">
                  <c:v>147.07</c:v>
                </c:pt>
                <c:pt idx="406">
                  <c:v>145.13</c:v>
                </c:pt>
                <c:pt idx="407">
                  <c:v>143.078</c:v>
                </c:pt>
                <c:pt idx="408">
                  <c:v>149.006</c:v>
                </c:pt>
                <c:pt idx="409">
                  <c:v>149.006</c:v>
                </c:pt>
                <c:pt idx="410">
                  <c:v>146.916</c:v>
                </c:pt>
                <c:pt idx="411">
                  <c:v>143.75399999999999</c:v>
                </c:pt>
                <c:pt idx="412">
                  <c:v>141.90600000000001</c:v>
                </c:pt>
                <c:pt idx="413">
                  <c:v>147.70400000000001</c:v>
                </c:pt>
                <c:pt idx="414">
                  <c:v>149.006</c:v>
                </c:pt>
                <c:pt idx="415">
                  <c:v>146.678</c:v>
                </c:pt>
                <c:pt idx="416">
                  <c:v>144.023</c:v>
                </c:pt>
                <c:pt idx="417">
                  <c:v>141.70099999999999</c:v>
                </c:pt>
                <c:pt idx="418">
                  <c:v>138.80600000000001</c:v>
                </c:pt>
                <c:pt idx="419">
                  <c:v>136.221</c:v>
                </c:pt>
                <c:pt idx="420">
                  <c:v>134.24299999999999</c:v>
                </c:pt>
                <c:pt idx="421">
                  <c:v>142.31899999999999</c:v>
                </c:pt>
                <c:pt idx="422">
                  <c:v>140.07499999999999</c:v>
                </c:pt>
                <c:pt idx="423">
                  <c:v>138.386</c:v>
                </c:pt>
                <c:pt idx="424">
                  <c:v>136.29599999999999</c:v>
                </c:pt>
                <c:pt idx="425">
                  <c:v>149.006</c:v>
                </c:pt>
                <c:pt idx="426">
                  <c:v>147.523</c:v>
                </c:pt>
                <c:pt idx="427">
                  <c:v>145.62899999999999</c:v>
                </c:pt>
                <c:pt idx="428">
                  <c:v>143.29400000000001</c:v>
                </c:pt>
                <c:pt idx="429">
                  <c:v>141.18799999999999</c:v>
                </c:pt>
                <c:pt idx="430">
                  <c:v>115.85</c:v>
                </c:pt>
                <c:pt idx="431">
                  <c:v>118.81699999999999</c:v>
                </c:pt>
                <c:pt idx="432">
                  <c:v>116.846</c:v>
                </c:pt>
                <c:pt idx="433">
                  <c:v>114.379</c:v>
                </c:pt>
                <c:pt idx="434">
                  <c:v>114.29300000000001</c:v>
                </c:pt>
                <c:pt idx="435">
                  <c:v>118.271</c:v>
                </c:pt>
                <c:pt idx="436">
                  <c:v>123.9</c:v>
                </c:pt>
                <c:pt idx="437">
                  <c:v>126.65</c:v>
                </c:pt>
                <c:pt idx="438">
                  <c:v>124.82899999999999</c:v>
                </c:pt>
                <c:pt idx="439">
                  <c:v>123.292</c:v>
                </c:pt>
                <c:pt idx="440">
                  <c:v>122.08799999999999</c:v>
                </c:pt>
                <c:pt idx="441">
                  <c:v>119.879</c:v>
                </c:pt>
                <c:pt idx="442">
                  <c:v>118.33199999999999</c:v>
                </c:pt>
                <c:pt idx="443">
                  <c:v>116.384</c:v>
                </c:pt>
                <c:pt idx="444">
                  <c:v>113.411</c:v>
                </c:pt>
                <c:pt idx="445">
                  <c:v>111.276</c:v>
                </c:pt>
                <c:pt idx="446">
                  <c:v>109.18</c:v>
                </c:pt>
                <c:pt idx="447">
                  <c:v>118.224</c:v>
                </c:pt>
                <c:pt idx="448">
                  <c:v>116.10299999999999</c:v>
                </c:pt>
                <c:pt idx="449">
                  <c:v>113.996</c:v>
                </c:pt>
                <c:pt idx="450">
                  <c:v>111.642</c:v>
                </c:pt>
                <c:pt idx="451">
                  <c:v>117.69799999999999</c:v>
                </c:pt>
                <c:pt idx="452">
                  <c:v>115.70399999999999</c:v>
                </c:pt>
                <c:pt idx="453">
                  <c:v>113.367</c:v>
                </c:pt>
                <c:pt idx="454">
                  <c:v>112.06699999999999</c:v>
                </c:pt>
                <c:pt idx="455">
                  <c:v>110.804</c:v>
                </c:pt>
                <c:pt idx="456">
                  <c:v>110.617</c:v>
                </c:pt>
                <c:pt idx="457">
                  <c:v>129.601</c:v>
                </c:pt>
                <c:pt idx="458">
                  <c:v>129.28800000000001</c:v>
                </c:pt>
                <c:pt idx="459">
                  <c:v>126.971</c:v>
                </c:pt>
                <c:pt idx="460">
                  <c:v>124.431</c:v>
                </c:pt>
                <c:pt idx="461">
                  <c:v>121.613</c:v>
                </c:pt>
                <c:pt idx="462">
                  <c:v>118.44499999999999</c:v>
                </c:pt>
                <c:pt idx="463">
                  <c:v>115.66500000000001</c:v>
                </c:pt>
                <c:pt idx="464">
                  <c:v>117.202</c:v>
                </c:pt>
                <c:pt idx="465">
                  <c:v>115.126</c:v>
                </c:pt>
                <c:pt idx="466">
                  <c:v>112.315</c:v>
                </c:pt>
                <c:pt idx="467">
                  <c:v>109.872</c:v>
                </c:pt>
                <c:pt idx="468">
                  <c:v>107.913</c:v>
                </c:pt>
                <c:pt idx="469">
                  <c:v>118.02500000000001</c:v>
                </c:pt>
                <c:pt idx="470">
                  <c:v>120.06699999999999</c:v>
                </c:pt>
                <c:pt idx="471">
                  <c:v>117.50700000000001</c:v>
                </c:pt>
                <c:pt idx="472">
                  <c:v>115.964</c:v>
                </c:pt>
                <c:pt idx="473">
                  <c:v>96.393000000000001</c:v>
                </c:pt>
                <c:pt idx="474">
                  <c:v>93.081000000000003</c:v>
                </c:pt>
                <c:pt idx="475">
                  <c:v>90.903000000000006</c:v>
                </c:pt>
                <c:pt idx="476">
                  <c:v>88.284999999999997</c:v>
                </c:pt>
                <c:pt idx="477">
                  <c:v>85.179000000000002</c:v>
                </c:pt>
                <c:pt idx="478">
                  <c:v>82.527000000000001</c:v>
                </c:pt>
                <c:pt idx="479">
                  <c:v>88.194000000000003</c:v>
                </c:pt>
                <c:pt idx="480">
                  <c:v>85.608999999999995</c:v>
                </c:pt>
                <c:pt idx="481">
                  <c:v>83.266000000000005</c:v>
                </c:pt>
                <c:pt idx="482">
                  <c:v>81.959000000000003</c:v>
                </c:pt>
                <c:pt idx="483">
                  <c:v>81.197999999999993</c:v>
                </c:pt>
                <c:pt idx="484">
                  <c:v>83.381</c:v>
                </c:pt>
                <c:pt idx="485">
                  <c:v>83.388000000000005</c:v>
                </c:pt>
                <c:pt idx="486">
                  <c:v>85.497</c:v>
                </c:pt>
                <c:pt idx="487">
                  <c:v>106.91200000000001</c:v>
                </c:pt>
                <c:pt idx="488">
                  <c:v>110.768</c:v>
                </c:pt>
                <c:pt idx="489">
                  <c:v>108.941</c:v>
                </c:pt>
                <c:pt idx="490">
                  <c:v>106.78700000000001</c:v>
                </c:pt>
                <c:pt idx="491">
                  <c:v>118.08199999999999</c:v>
                </c:pt>
                <c:pt idx="492">
                  <c:v>116.087</c:v>
                </c:pt>
                <c:pt idx="493">
                  <c:v>129.13900000000001</c:v>
                </c:pt>
                <c:pt idx="494">
                  <c:v>128.27799999999999</c:v>
                </c:pt>
                <c:pt idx="495">
                  <c:v>125.931</c:v>
                </c:pt>
                <c:pt idx="496">
                  <c:v>123.875</c:v>
                </c:pt>
                <c:pt idx="497">
                  <c:v>125.685</c:v>
                </c:pt>
                <c:pt idx="498">
                  <c:v>131.91</c:v>
                </c:pt>
                <c:pt idx="499">
                  <c:v>129.77000000000001</c:v>
                </c:pt>
                <c:pt idx="500">
                  <c:v>127.38200000000001</c:v>
                </c:pt>
                <c:pt idx="501">
                  <c:v>124.631</c:v>
                </c:pt>
                <c:pt idx="502">
                  <c:v>122.316</c:v>
                </c:pt>
                <c:pt idx="503">
                  <c:v>119.434</c:v>
                </c:pt>
                <c:pt idx="504">
                  <c:v>116.61799999999999</c:v>
                </c:pt>
                <c:pt idx="505">
                  <c:v>113.837</c:v>
                </c:pt>
                <c:pt idx="506">
                  <c:v>111.08</c:v>
                </c:pt>
                <c:pt idx="507">
                  <c:v>108.47499999999999</c:v>
                </c:pt>
                <c:pt idx="508">
                  <c:v>105.693</c:v>
                </c:pt>
                <c:pt idx="509">
                  <c:v>102.977</c:v>
                </c:pt>
                <c:pt idx="510">
                  <c:v>100.49299999999999</c:v>
                </c:pt>
                <c:pt idx="511">
                  <c:v>97.2</c:v>
                </c:pt>
                <c:pt idx="512">
                  <c:v>107.339</c:v>
                </c:pt>
                <c:pt idx="513">
                  <c:v>131.52099999999999</c:v>
                </c:pt>
                <c:pt idx="514">
                  <c:v>128.86799999999999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093632"/>
        <c:axId val="201383936"/>
      </c:lineChart>
      <c:catAx>
        <c:axId val="2010936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01383936"/>
        <c:crosses val="autoZero"/>
        <c:auto val="1"/>
        <c:lblAlgn val="ctr"/>
        <c:lblOffset val="100"/>
        <c:tickLblSkip val="100"/>
        <c:noMultiLvlLbl val="0"/>
      </c:catAx>
      <c:valAx>
        <c:axId val="2013839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Soil Moisture Availability, mm</a:t>
                </a:r>
              </a:p>
            </c:rich>
          </c:tx>
          <c:layout>
            <c:manualLayout>
              <c:xMode val="edge"/>
              <c:yMode val="edge"/>
              <c:x val="5.8796296296296296E-3"/>
              <c:y val="0.2150822510822510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01093632"/>
        <c:crosses val="autoZero"/>
        <c:crossBetween val="between"/>
        <c:majorUnit val="40"/>
      </c:valAx>
      <c:spPr>
        <a:ln>
          <a:solidFill>
            <a:schemeClr val="bg1">
              <a:lumMod val="8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33282314814814823"/>
          <c:y val="0.69885930735930735"/>
          <c:w val="0.30851944444444446"/>
          <c:h val="0.15462770562770561"/>
        </c:manualLayout>
      </c:layout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bg1">
          <a:lumMod val="85000"/>
        </a:schemeClr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000" b="1" i="0" baseline="0" dirty="0">
                <a:effectLst/>
              </a:rPr>
              <a:t>Accumulated temperature difference (LSA SAF LST-T2m) approximating entropy production </a:t>
            </a:r>
          </a:p>
          <a:p>
            <a:pPr>
              <a:defRPr/>
            </a:pPr>
            <a:r>
              <a:rPr lang="en-GB" sz="1000" b="1" i="0" baseline="0" dirty="0">
                <a:effectLst/>
              </a:rPr>
              <a:t>/2007-2018/</a:t>
            </a:r>
            <a:endParaRPr lang="bg-BG" sz="1000" b="1" dirty="0">
              <a:effectLst/>
            </a:endParaRPr>
          </a:p>
        </c:rich>
      </c:tx>
      <c:layout>
        <c:manualLayout>
          <c:xMode val="edge"/>
          <c:yMode val="edge"/>
          <c:x val="0.11748587962962964"/>
          <c:y val="1.374458874458874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620925925925926"/>
          <c:y val="0.23040512265512267"/>
          <c:w val="0.77687013888888889"/>
          <c:h val="0.6633113275613276"/>
        </c:manualLayout>
      </c:layout>
      <c:lineChart>
        <c:grouping val="standard"/>
        <c:varyColors val="0"/>
        <c:ser>
          <c:idx val="0"/>
          <c:order val="0"/>
          <c:tx>
            <c:v>Kneza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val>
            <c:numRef>
              <c:f>Disip_LST_Yield!$G$4:$G$15</c:f>
              <c:numCache>
                <c:formatCode>General</c:formatCode>
                <c:ptCount val="12"/>
                <c:pt idx="0">
                  <c:v>226.08500000000001</c:v>
                </c:pt>
                <c:pt idx="1">
                  <c:v>148.02500000000001</c:v>
                </c:pt>
                <c:pt idx="2">
                  <c:v>140.399</c:v>
                </c:pt>
                <c:pt idx="3">
                  <c:v>129.595</c:v>
                </c:pt>
                <c:pt idx="4">
                  <c:v>159.642</c:v>
                </c:pt>
                <c:pt idx="5">
                  <c:v>152.518</c:v>
                </c:pt>
                <c:pt idx="6">
                  <c:v>213.62</c:v>
                </c:pt>
                <c:pt idx="7">
                  <c:v>88.197000000000003</c:v>
                </c:pt>
                <c:pt idx="8">
                  <c:v>157.36099999999999</c:v>
                </c:pt>
                <c:pt idx="9">
                  <c:v>82.275999999999996</c:v>
                </c:pt>
                <c:pt idx="10">
                  <c:v>125.492</c:v>
                </c:pt>
                <c:pt idx="11">
                  <c:v>204.16800000000001</c:v>
                </c:pt>
              </c:numCache>
            </c:numRef>
          </c:val>
          <c:smooth val="0"/>
        </c:ser>
        <c:ser>
          <c:idx val="1"/>
          <c:order val="1"/>
          <c:tx>
            <c:v>dOBRICH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val>
            <c:numRef>
              <c:f>Disip_LST_Yield!$H$4:$H$15</c:f>
              <c:numCache>
                <c:formatCode>General</c:formatCode>
                <c:ptCount val="12"/>
                <c:pt idx="0">
                  <c:v>175.04599999999999</c:v>
                </c:pt>
                <c:pt idx="1">
                  <c:v>59.113</c:v>
                </c:pt>
                <c:pt idx="2">
                  <c:v>68.552000000000007</c:v>
                </c:pt>
                <c:pt idx="3">
                  <c:v>68.293000000000006</c:v>
                </c:pt>
                <c:pt idx="4">
                  <c:v>81.412000000000006</c:v>
                </c:pt>
                <c:pt idx="5">
                  <c:v>123.53400000000001</c:v>
                </c:pt>
                <c:pt idx="6">
                  <c:v>134.26499999999999</c:v>
                </c:pt>
                <c:pt idx="7">
                  <c:v>52.911000000000001</c:v>
                </c:pt>
                <c:pt idx="8">
                  <c:v>92.748999999999995</c:v>
                </c:pt>
                <c:pt idx="9">
                  <c:v>38.317</c:v>
                </c:pt>
                <c:pt idx="10">
                  <c:v>68.617999999999995</c:v>
                </c:pt>
                <c:pt idx="11">
                  <c:v>173.82400000000001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248768"/>
        <c:axId val="201387968"/>
      </c:lineChart>
      <c:catAx>
        <c:axId val="20124876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01387968"/>
        <c:crosses val="autoZero"/>
        <c:auto val="1"/>
        <c:lblAlgn val="ctr"/>
        <c:lblOffset val="100"/>
        <c:noMultiLvlLbl val="0"/>
      </c:catAx>
      <c:valAx>
        <c:axId val="2013879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bg-BG" sz="1000" b="0" i="0" baseline="0">
                    <a:effectLst/>
                  </a:rPr>
                  <a:t>Ф</a:t>
                </a:r>
                <a:r>
                  <a:rPr lang="en-US" sz="1000" b="0" i="0" baseline="0">
                    <a:effectLst/>
                  </a:rPr>
                  <a:t> x 100 MJ/m2</a:t>
                </a:r>
                <a:endParaRPr lang="bg-BG" sz="1000">
                  <a:effectLst/>
                </a:endParaRPr>
              </a:p>
            </c:rich>
          </c:tx>
          <c:layout>
            <c:manualLayout>
              <c:xMode val="edge"/>
              <c:yMode val="edge"/>
              <c:x val="2.0578703703703703E-2"/>
              <c:y val="0.2839960317460317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01248768"/>
        <c:crosses val="autoZero"/>
        <c:crossBetween val="between"/>
      </c:valAx>
      <c:spPr>
        <a:ln>
          <a:solidFill>
            <a:schemeClr val="bg1">
              <a:lumMod val="85000"/>
            </a:schemeClr>
          </a:solidFill>
        </a:ln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21164421296296301"/>
          <c:y val="0.7959830447330446"/>
          <c:w val="0.15923541666666666"/>
          <c:h val="8.28474025974026E-2"/>
        </c:manualLayout>
      </c:layout>
      <c:overlay val="0"/>
    </c:legend>
    <c:plotVisOnly val="1"/>
    <c:dispBlanksAs val="gap"/>
    <c:showDLblsOverMax val="0"/>
  </c:chart>
  <c:spPr>
    <a:ln>
      <a:solidFill>
        <a:schemeClr val="bg1">
          <a:lumMod val="85000"/>
        </a:schemeClr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100" dirty="0" smtClean="0"/>
              <a:t>Accumulated entropy </a:t>
            </a:r>
            <a:r>
              <a:rPr lang="en-GB" sz="1100" dirty="0"/>
              <a:t>production in wheat canopy </a:t>
            </a:r>
            <a:r>
              <a:rPr lang="en-GB" sz="1100" dirty="0" smtClean="0"/>
              <a:t>at </a:t>
            </a:r>
            <a:r>
              <a:rPr lang="en-GB" sz="1100" dirty="0"/>
              <a:t>different </a:t>
            </a:r>
            <a:r>
              <a:rPr lang="en-GB" sz="1100" dirty="0" smtClean="0"/>
              <a:t>sites, 2007-2018</a:t>
            </a:r>
            <a:endParaRPr lang="en-GB" sz="1100" dirty="0"/>
          </a:p>
        </c:rich>
      </c:tx>
      <c:layout>
        <c:manualLayout>
          <c:xMode val="edge"/>
          <c:yMode val="edge"/>
          <c:x val="0.15891230936819173"/>
          <c:y val="1.195856873822975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496326974909524"/>
          <c:y val="0.195346350486934"/>
          <c:w val="0.75956890437399893"/>
          <c:h val="0.69669194169691073"/>
        </c:manualLayout>
      </c:layout>
      <c:lineChart>
        <c:grouping val="standard"/>
        <c:varyColors val="0"/>
        <c:ser>
          <c:idx val="0"/>
          <c:order val="0"/>
          <c:tx>
            <c:v>Kneza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val>
            <c:numRef>
              <c:f>Dicip100_Yield!$C$4:$C$15</c:f>
              <c:numCache>
                <c:formatCode>General</c:formatCode>
                <c:ptCount val="12"/>
                <c:pt idx="0">
                  <c:v>13.2746487</c:v>
                </c:pt>
                <c:pt idx="1">
                  <c:v>8.2888888999999999</c:v>
                </c:pt>
                <c:pt idx="2">
                  <c:v>7.3928608999999996</c:v>
                </c:pt>
                <c:pt idx="3">
                  <c:v>13.723889399999999</c:v>
                </c:pt>
                <c:pt idx="4">
                  <c:v>10.5251389</c:v>
                </c:pt>
                <c:pt idx="5">
                  <c:v>14.1220999</c:v>
                </c:pt>
                <c:pt idx="6">
                  <c:v>14.013830199999999</c:v>
                </c:pt>
                <c:pt idx="7">
                  <c:v>7.1836395</c:v>
                </c:pt>
                <c:pt idx="8">
                  <c:v>10.7059307</c:v>
                </c:pt>
                <c:pt idx="9">
                  <c:v>6.4234710000000002</c:v>
                </c:pt>
                <c:pt idx="10">
                  <c:v>8.6965809000000007</c:v>
                </c:pt>
                <c:pt idx="11">
                  <c:v>11.7548513</c:v>
                </c:pt>
              </c:numCache>
            </c:numRef>
          </c:val>
          <c:smooth val="0"/>
        </c:ser>
        <c:ser>
          <c:idx val="1"/>
          <c:order val="1"/>
          <c:tx>
            <c:v>Dobrich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val>
            <c:numRef>
              <c:f>Dicip100_Yield!$D$4:$D$15</c:f>
              <c:numCache>
                <c:formatCode>General</c:formatCode>
                <c:ptCount val="12"/>
                <c:pt idx="0">
                  <c:v>10.0360403</c:v>
                </c:pt>
                <c:pt idx="1">
                  <c:v>6.6177301000000002</c:v>
                </c:pt>
                <c:pt idx="2">
                  <c:v>9.8372507000000002</c:v>
                </c:pt>
                <c:pt idx="3">
                  <c:v>5.7837500999999998</c:v>
                </c:pt>
                <c:pt idx="4">
                  <c:v>7.7621899000000001</c:v>
                </c:pt>
                <c:pt idx="5">
                  <c:v>6.7746401000000001</c:v>
                </c:pt>
                <c:pt idx="6">
                  <c:v>8.7670603000000007</c:v>
                </c:pt>
                <c:pt idx="7">
                  <c:v>4.2985106000000002</c:v>
                </c:pt>
                <c:pt idx="8">
                  <c:v>9.0876493000000007</c:v>
                </c:pt>
                <c:pt idx="9">
                  <c:v>6.7138895999999999</c:v>
                </c:pt>
                <c:pt idx="10">
                  <c:v>6.3282598999999999</c:v>
                </c:pt>
                <c:pt idx="11">
                  <c:v>10.738309900000001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249280"/>
        <c:axId val="201389696"/>
      </c:lineChart>
      <c:catAx>
        <c:axId val="20124928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01389696"/>
        <c:crosses val="autoZero"/>
        <c:auto val="1"/>
        <c:lblAlgn val="ctr"/>
        <c:lblOffset val="100"/>
        <c:noMultiLvlLbl val="0"/>
      </c:catAx>
      <c:valAx>
        <c:axId val="20138969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b="0"/>
                </a:pPr>
                <a:r>
                  <a:rPr lang="bg-BG" b="0"/>
                  <a:t>Ф</a:t>
                </a:r>
                <a:r>
                  <a:rPr lang="en-US" b="0"/>
                  <a:t> x 100 MJ/m2</a:t>
                </a:r>
                <a:endParaRPr lang="bg-BG" b="0"/>
              </a:p>
            </c:rich>
          </c:tx>
          <c:layout>
            <c:manualLayout>
              <c:xMode val="edge"/>
              <c:yMode val="edge"/>
              <c:x val="4.1250639045357945E-2"/>
              <c:y val="0.3124648211448372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01249280"/>
        <c:crosses val="autoZero"/>
        <c:crossBetween val="between"/>
      </c:valAx>
      <c:spPr>
        <a:ln>
          <a:solidFill>
            <a:schemeClr val="bg1">
              <a:lumMod val="7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6967447999904992"/>
          <c:y val="0.81931297161652705"/>
          <c:w val="0.51263594917876498"/>
          <c:h val="5.003019518401472E-2"/>
        </c:manualLayout>
      </c:layout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bg1">
          <a:lumMod val="75000"/>
        </a:schemeClr>
      </a:solidFill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GB" sz="1100"/>
              <a:t>Comparison of wheat yield production at two different sites</a:t>
            </a:r>
            <a:r>
              <a:rPr lang="en-GB" sz="1100" baseline="0"/>
              <a:t> in Bulgaria</a:t>
            </a:r>
            <a:endParaRPr lang="en-GB" sz="110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Kneza</c:v>
          </c:tx>
          <c:spPr>
            <a:solidFill>
              <a:srgbClr val="0070C0"/>
            </a:solidFill>
          </c:spPr>
          <c:invertIfNegative val="0"/>
          <c:val>
            <c:numRef>
              <c:f>Dicip100_Yield!$E$4:$E$10</c:f>
              <c:numCache>
                <c:formatCode>General</c:formatCode>
                <c:ptCount val="7"/>
                <c:pt idx="0">
                  <c:v>161</c:v>
                </c:pt>
                <c:pt idx="1">
                  <c:v>490</c:v>
                </c:pt>
                <c:pt idx="2">
                  <c:v>420</c:v>
                </c:pt>
                <c:pt idx="3">
                  <c:v>385</c:v>
                </c:pt>
                <c:pt idx="4">
                  <c:v>374</c:v>
                </c:pt>
                <c:pt idx="6">
                  <c:v>342</c:v>
                </c:pt>
              </c:numCache>
            </c:numRef>
          </c:val>
        </c:ser>
        <c:ser>
          <c:idx val="1"/>
          <c:order val="1"/>
          <c:tx>
            <c:v>Dobrich</c:v>
          </c:tx>
          <c:spPr>
            <a:solidFill>
              <a:srgbClr val="C00000"/>
            </a:solidFill>
          </c:spPr>
          <c:invertIfNegative val="0"/>
          <c:val>
            <c:numRef>
              <c:f>Dicip100_Yield!$F$4:$F$10</c:f>
              <c:numCache>
                <c:formatCode>General</c:formatCode>
                <c:ptCount val="7"/>
                <c:pt idx="0">
                  <c:v>310</c:v>
                </c:pt>
                <c:pt idx="1">
                  <c:v>566</c:v>
                </c:pt>
                <c:pt idx="2">
                  <c:v>416</c:v>
                </c:pt>
                <c:pt idx="3">
                  <c:v>510</c:v>
                </c:pt>
                <c:pt idx="4">
                  <c:v>568</c:v>
                </c:pt>
                <c:pt idx="5">
                  <c:v>553</c:v>
                </c:pt>
                <c:pt idx="6">
                  <c:v>530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331136"/>
        <c:axId val="201385664"/>
      </c:barChart>
      <c:catAx>
        <c:axId val="202331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GB" b="0"/>
                  <a:t>Years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201385664"/>
        <c:crosses val="autoZero"/>
        <c:auto val="1"/>
        <c:lblAlgn val="ctr"/>
        <c:lblOffset val="100"/>
        <c:noMultiLvlLbl val="0"/>
      </c:catAx>
      <c:valAx>
        <c:axId val="2013856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Wheat yield, kg/dek</a:t>
                </a:r>
              </a:p>
            </c:rich>
          </c:tx>
          <c:layout>
            <c:manualLayout>
              <c:xMode val="edge"/>
              <c:yMode val="edge"/>
              <c:x val="1.621271076523995E-2"/>
              <c:y val="0.316524934383202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02331136"/>
        <c:crosses val="autoZero"/>
        <c:crossBetween val="between"/>
      </c:valAx>
    </c:plotArea>
    <c:legend>
      <c:legendPos val="r"/>
      <c:layout/>
      <c:overlay val="0"/>
      <c:spPr>
        <a:solidFill>
          <a:schemeClr val="bg1"/>
        </a:solidFill>
      </c:spPr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GB" sz="1100" dirty="0"/>
              <a:t>Scatterplot</a:t>
            </a:r>
            <a:r>
              <a:rPr lang="en-GB" sz="1100" baseline="0" dirty="0"/>
              <a:t> of entropy production in canopy leaves vs. </a:t>
            </a:r>
            <a:r>
              <a:rPr lang="en-GB" sz="1100" baseline="0" dirty="0" smtClean="0"/>
              <a:t>yield</a:t>
            </a:r>
            <a:endParaRPr lang="en-GB" sz="1100" baseline="0" dirty="0"/>
          </a:p>
          <a:p>
            <a:pPr>
              <a:defRPr sz="1100"/>
            </a:pPr>
            <a:r>
              <a:rPr lang="en-GB" sz="1100" b="0" baseline="0" dirty="0"/>
              <a:t>/2007-2018 means/  </a:t>
            </a:r>
            <a:endParaRPr lang="en-GB" sz="1100" b="0" dirty="0"/>
          </a:p>
        </c:rich>
      </c:tx>
      <c:layout>
        <c:manualLayout>
          <c:xMode val="edge"/>
          <c:yMode val="edge"/>
          <c:x val="0.16072147683672977"/>
          <c:y val="1.5683512635619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476159230096238"/>
          <c:y val="0.20646304347091748"/>
          <c:w val="0.79073056354303828"/>
          <c:h val="0.5936143117245479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0070C0"/>
              </a:solidFill>
            </c:spPr>
          </c:marker>
          <c:trendline>
            <c:spPr>
              <a:ln w="25400">
                <a:solidFill>
                  <a:srgbClr val="00B050"/>
                </a:solidFill>
              </a:ln>
            </c:spPr>
            <c:trendlineType val="poly"/>
            <c:order val="2"/>
            <c:dispRSqr val="1"/>
            <c:dispEq val="0"/>
            <c:trendlineLbl>
              <c:layout>
                <c:manualLayout>
                  <c:x val="-0.42692719275804319"/>
                  <c:y val="5.5601261736547933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100" b="1">
                      <a:solidFill>
                        <a:srgbClr val="0070C0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'Disip_Kneza+Dobrig_Yield'!$C$4:$C$24</c:f>
              <c:numCache>
                <c:formatCode>General</c:formatCode>
                <c:ptCount val="21"/>
                <c:pt idx="0">
                  <c:v>13.2746487</c:v>
                </c:pt>
                <c:pt idx="1">
                  <c:v>8.2888888999999999</c:v>
                </c:pt>
                <c:pt idx="2">
                  <c:v>7.3928608999999996</c:v>
                </c:pt>
                <c:pt idx="3">
                  <c:v>13.723889399999999</c:v>
                </c:pt>
                <c:pt idx="4">
                  <c:v>10.5251389</c:v>
                </c:pt>
                <c:pt idx="5">
                  <c:v>14.1220999</c:v>
                </c:pt>
                <c:pt idx="6">
                  <c:v>14.013830199999999</c:v>
                </c:pt>
                <c:pt idx="7">
                  <c:v>7.1836395</c:v>
                </c:pt>
                <c:pt idx="8">
                  <c:v>10.7059307</c:v>
                </c:pt>
                <c:pt idx="9">
                  <c:v>6.4234710000000002</c:v>
                </c:pt>
                <c:pt idx="10">
                  <c:v>8.6965809000000007</c:v>
                </c:pt>
                <c:pt idx="11">
                  <c:v>11.7548513</c:v>
                </c:pt>
                <c:pt idx="12">
                  <c:v>10.0360403</c:v>
                </c:pt>
                <c:pt idx="13">
                  <c:v>6.6177301000000002</c:v>
                </c:pt>
                <c:pt idx="14">
                  <c:v>9.8372507000000002</c:v>
                </c:pt>
                <c:pt idx="15">
                  <c:v>5.7837500999999998</c:v>
                </c:pt>
                <c:pt idx="16">
                  <c:v>7.7621899000000001</c:v>
                </c:pt>
                <c:pt idx="17">
                  <c:v>6.7746401000000001</c:v>
                </c:pt>
                <c:pt idx="18">
                  <c:v>8.7670603000000007</c:v>
                </c:pt>
                <c:pt idx="19">
                  <c:v>4.2985106000000002</c:v>
                </c:pt>
                <c:pt idx="20">
                  <c:v>9.0876493000000007</c:v>
                </c:pt>
              </c:numCache>
            </c:numRef>
          </c:xVal>
          <c:yVal>
            <c:numRef>
              <c:f>'Disip_Kneza+Dobrig_Yield'!$E$4:$E$24</c:f>
              <c:numCache>
                <c:formatCode>General</c:formatCode>
                <c:ptCount val="21"/>
                <c:pt idx="0">
                  <c:v>160</c:v>
                </c:pt>
                <c:pt idx="1">
                  <c:v>490</c:v>
                </c:pt>
                <c:pt idx="2">
                  <c:v>420</c:v>
                </c:pt>
                <c:pt idx="3">
                  <c:v>385</c:v>
                </c:pt>
                <c:pt idx="4">
                  <c:v>374</c:v>
                </c:pt>
                <c:pt idx="6">
                  <c:v>342</c:v>
                </c:pt>
                <c:pt idx="7">
                  <c:v>488</c:v>
                </c:pt>
                <c:pt idx="8">
                  <c:v>468</c:v>
                </c:pt>
                <c:pt idx="12">
                  <c:v>310</c:v>
                </c:pt>
                <c:pt idx="13">
                  <c:v>566</c:v>
                </c:pt>
                <c:pt idx="14">
                  <c:v>416</c:v>
                </c:pt>
                <c:pt idx="15">
                  <c:v>510</c:v>
                </c:pt>
                <c:pt idx="16">
                  <c:v>568</c:v>
                </c:pt>
                <c:pt idx="17">
                  <c:v>553</c:v>
                </c:pt>
                <c:pt idx="18">
                  <c:v>530</c:v>
                </c:pt>
                <c:pt idx="19">
                  <c:v>430</c:v>
                </c:pt>
                <c:pt idx="20">
                  <c:v>380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844608"/>
        <c:axId val="158845184"/>
      </c:scatterChart>
      <c:valAx>
        <c:axId val="158844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GB" sz="900" b="0" dirty="0"/>
                  <a:t>Accumulated entropy production, </a:t>
                </a:r>
                <a:r>
                  <a:rPr lang="bg-BG" sz="900" b="0" dirty="0" smtClean="0"/>
                  <a:t>Ф</a:t>
                </a:r>
                <a:r>
                  <a:rPr lang="en-US" sz="900" b="0" dirty="0" smtClean="0"/>
                  <a:t> x100 </a:t>
                </a:r>
                <a:r>
                  <a:rPr lang="en-US" sz="900" b="0" dirty="0"/>
                  <a:t>MJ/m2</a:t>
                </a:r>
                <a:endParaRPr lang="en-GB" sz="900" b="0" dirty="0"/>
              </a:p>
            </c:rich>
          </c:tx>
          <c:layout>
            <c:manualLayout>
              <c:xMode val="edge"/>
              <c:yMode val="edge"/>
              <c:x val="0.17504807767689209"/>
              <c:y val="0.9169776050859189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58845184"/>
        <c:crosses val="autoZero"/>
        <c:crossBetween val="midCat"/>
      </c:valAx>
      <c:valAx>
        <c:axId val="158845184"/>
        <c:scaling>
          <c:orientation val="minMax"/>
          <c:min val="2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900" b="0"/>
                  <a:t>Wheat yield, kg/dka </a:t>
                </a:r>
              </a:p>
            </c:rich>
          </c:tx>
          <c:layout>
            <c:manualLayout>
              <c:xMode val="edge"/>
              <c:yMode val="edge"/>
              <c:x val="0"/>
              <c:y val="0.1627587442717213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58844608"/>
        <c:crosses val="autoZero"/>
        <c:crossBetween val="midCat"/>
        <c:majorUnit val="200"/>
      </c:valAx>
      <c:spPr>
        <a:ln>
          <a:solidFill>
            <a:schemeClr val="bg1">
              <a:lumMod val="75000"/>
            </a:schemeClr>
          </a:solidFill>
        </a:ln>
      </c:spPr>
    </c:plotArea>
    <c:plotVisOnly val="1"/>
    <c:dispBlanksAs val="gap"/>
    <c:showDLblsOverMax val="0"/>
  </c:chart>
  <c:spPr>
    <a:ln>
      <a:solidFill>
        <a:schemeClr val="bg1">
          <a:lumMod val="75000"/>
        </a:schemeClr>
      </a:solidFill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100" b="1" i="0" baseline="0">
                <a:effectLst/>
              </a:rPr>
              <a:t>Scaterplot of accumulated entropy production vs. approximated by temperature difference (LSA SAF LST-T2m) </a:t>
            </a:r>
            <a:r>
              <a:rPr lang="en-GB" sz="1100" b="1" i="0" u="none" strike="noStrike" kern="1200" baseline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vs. yield production /2007-2018</a:t>
            </a:r>
            <a:r>
              <a:rPr lang="en-GB" sz="1100" b="0" i="0" baseline="0">
                <a:effectLst/>
              </a:rPr>
              <a:t>/</a:t>
            </a:r>
            <a:endParaRPr lang="bg-BG" sz="1100">
              <a:effectLst/>
            </a:endParaRP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4"/>
          </c:marker>
          <c:trendline>
            <c:spPr>
              <a:ln w="25400">
                <a:solidFill>
                  <a:srgbClr val="FF0000"/>
                </a:solidFill>
              </a:ln>
            </c:spPr>
            <c:trendlineType val="poly"/>
            <c:order val="2"/>
            <c:dispRSqr val="1"/>
            <c:dispEq val="0"/>
            <c:trendlineLbl>
              <c:layout>
                <c:manualLayout>
                  <c:x val="-0.41280468857065028"/>
                  <c:y val="6.8688480692401924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200"/>
                  </a:pPr>
                  <a:endParaRPr lang="en-US"/>
                </a:p>
              </c:txPr>
            </c:trendlineLbl>
          </c:trendline>
          <c:xVal>
            <c:numRef>
              <c:f>'Disip_Kneza+Dobrig_Yield'!$B$32:$B$52</c:f>
              <c:numCache>
                <c:formatCode>General</c:formatCode>
                <c:ptCount val="21"/>
                <c:pt idx="0">
                  <c:v>226.08500000000001</c:v>
                </c:pt>
                <c:pt idx="1">
                  <c:v>148.02500000000001</c:v>
                </c:pt>
                <c:pt idx="2">
                  <c:v>140.399</c:v>
                </c:pt>
                <c:pt idx="3">
                  <c:v>129.595</c:v>
                </c:pt>
                <c:pt idx="4">
                  <c:v>159.642</c:v>
                </c:pt>
                <c:pt idx="5">
                  <c:v>152.518</c:v>
                </c:pt>
                <c:pt idx="6">
                  <c:v>213.62</c:v>
                </c:pt>
                <c:pt idx="7">
                  <c:v>88.197000000000003</c:v>
                </c:pt>
                <c:pt idx="8">
                  <c:v>157.36099999999999</c:v>
                </c:pt>
                <c:pt idx="9">
                  <c:v>82.275999999999996</c:v>
                </c:pt>
                <c:pt idx="10">
                  <c:v>125.492</c:v>
                </c:pt>
                <c:pt idx="11">
                  <c:v>204.16800000000001</c:v>
                </c:pt>
                <c:pt idx="12">
                  <c:v>175.04599999999999</c:v>
                </c:pt>
                <c:pt idx="13">
                  <c:v>59.113</c:v>
                </c:pt>
                <c:pt idx="14">
                  <c:v>68.552000000000007</c:v>
                </c:pt>
                <c:pt idx="15">
                  <c:v>68.293000000000006</c:v>
                </c:pt>
                <c:pt idx="16">
                  <c:v>81.412000000000006</c:v>
                </c:pt>
                <c:pt idx="17">
                  <c:v>123.53400000000001</c:v>
                </c:pt>
                <c:pt idx="18">
                  <c:v>134.26499999999999</c:v>
                </c:pt>
                <c:pt idx="19">
                  <c:v>52.911000000000001</c:v>
                </c:pt>
                <c:pt idx="20">
                  <c:v>92.748999999999995</c:v>
                </c:pt>
              </c:numCache>
            </c:numRef>
          </c:xVal>
          <c:yVal>
            <c:numRef>
              <c:f>'Disip_Kneza+Dobrig_Yield'!$D$32:$D$52</c:f>
              <c:numCache>
                <c:formatCode>General</c:formatCode>
                <c:ptCount val="21"/>
                <c:pt idx="0">
                  <c:v>160</c:v>
                </c:pt>
                <c:pt idx="1">
                  <c:v>490</c:v>
                </c:pt>
                <c:pt idx="2">
                  <c:v>420</c:v>
                </c:pt>
                <c:pt idx="3">
                  <c:v>385</c:v>
                </c:pt>
                <c:pt idx="4">
                  <c:v>374</c:v>
                </c:pt>
                <c:pt idx="6">
                  <c:v>342</c:v>
                </c:pt>
                <c:pt idx="7">
                  <c:v>488</c:v>
                </c:pt>
                <c:pt idx="8">
                  <c:v>468</c:v>
                </c:pt>
                <c:pt idx="12">
                  <c:v>310</c:v>
                </c:pt>
                <c:pt idx="13">
                  <c:v>566</c:v>
                </c:pt>
                <c:pt idx="14">
                  <c:v>416</c:v>
                </c:pt>
                <c:pt idx="15">
                  <c:v>510</c:v>
                </c:pt>
                <c:pt idx="16">
                  <c:v>568</c:v>
                </c:pt>
                <c:pt idx="17">
                  <c:v>553</c:v>
                </c:pt>
                <c:pt idx="18">
                  <c:v>530</c:v>
                </c:pt>
                <c:pt idx="19">
                  <c:v>430</c:v>
                </c:pt>
                <c:pt idx="20">
                  <c:v>380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846336"/>
        <c:axId val="158846912"/>
      </c:scatterChart>
      <c:valAx>
        <c:axId val="158846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000" b="0" i="0" baseline="0">
                    <a:effectLst/>
                  </a:rPr>
                  <a:t>Accumulated entropy production, </a:t>
                </a:r>
                <a:r>
                  <a:rPr lang="bg-BG" sz="1000" b="0" i="0" baseline="0">
                    <a:effectLst/>
                  </a:rPr>
                  <a:t>Ф</a:t>
                </a:r>
                <a:r>
                  <a:rPr lang="en-US" sz="1000" b="0" i="0" baseline="0">
                    <a:effectLst/>
                  </a:rPr>
                  <a:t>x100 MJ/m2</a:t>
                </a:r>
                <a:endParaRPr lang="bg-BG" sz="1000">
                  <a:effectLst/>
                </a:endParaRPr>
              </a:p>
            </c:rich>
          </c:tx>
          <c:layout>
            <c:manualLayout>
              <c:xMode val="edge"/>
              <c:yMode val="edge"/>
              <c:x val="0.25545124167171412"/>
              <c:y val="0.9075229658792650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58846912"/>
        <c:crosses val="autoZero"/>
        <c:crossBetween val="midCat"/>
      </c:valAx>
      <c:valAx>
        <c:axId val="15884691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b="0"/>
                  <a:t>Weat</a:t>
                </a:r>
                <a:r>
                  <a:rPr lang="en-GB" b="0" baseline="0"/>
                  <a:t> yield, kg/dka</a:t>
                </a:r>
                <a:endParaRPr lang="en-GB" b="0"/>
              </a:p>
            </c:rich>
          </c:tx>
          <c:layout>
            <c:manualLayout>
              <c:xMode val="edge"/>
              <c:yMode val="edge"/>
              <c:x val="1.9444444444444445E-2"/>
              <c:y val="0.3978047535724700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58846336"/>
        <c:crosses val="autoZero"/>
        <c:crossBetween val="midCat"/>
      </c:valAx>
      <c:spPr>
        <a:ln>
          <a:solidFill>
            <a:schemeClr val="bg1">
              <a:lumMod val="85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02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02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02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975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4076635-95D4-4D49-BB35-185295795D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78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963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4875"/>
            <a:ext cx="49720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975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FD1A243-25D2-4455-A295-FC56F80567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9941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smtClean="0">
              <a:latin typeface="Times New Roman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BE98F8CB-E4DE-4CA1-9E4D-338346F7428C}" type="slidenum">
              <a:rPr lang="en-GB" sz="1200" smtClean="0"/>
              <a:pPr eaLnBrk="1" hangingPunct="1"/>
              <a:t>1</a:t>
            </a:fld>
            <a:endParaRPr lang="en-GB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D1A243-25D2-4455-A295-FC56F8056747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30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39768127-E9E3-44AA-B57F-17B267BE3F43}" type="slidenum">
              <a:rPr lang="en-GB" sz="1200" smtClean="0"/>
              <a:pPr eaLnBrk="1" hangingPunct="1">
                <a:defRPr/>
              </a:pPr>
              <a:t>3</a:t>
            </a:fld>
            <a:endParaRPr lang="en-GB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8775A32E-87E4-4E4C-B25A-0A85D4081CE6}" type="slidenum">
              <a:rPr lang="en-GB" sz="1200" smtClean="0"/>
              <a:pPr eaLnBrk="1" hangingPunct="1">
                <a:defRPr/>
              </a:pPr>
              <a:t>4</a:t>
            </a:fld>
            <a:endParaRPr lang="en-GB" sz="1200" smtClean="0"/>
          </a:p>
        </p:txBody>
      </p:sp>
      <p:sp>
        <p:nvSpPr>
          <p:cNvPr id="1003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bg-BG" smtClean="0"/>
          </a:p>
        </p:txBody>
      </p:sp>
      <p:sp>
        <p:nvSpPr>
          <p:cNvPr id="100357" name="Slide Number Placeholder 3"/>
          <p:cNvSpPr txBox="1">
            <a:spLocks noGrp="1"/>
          </p:cNvSpPr>
          <p:nvPr/>
        </p:nvSpPr>
        <p:spPr bwMode="auto">
          <a:xfrm>
            <a:off x="3843020" y="9430306"/>
            <a:ext cx="293878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41C6901F-D1B5-4C17-A58E-D269683533F5}" type="slidenum">
              <a:rPr lang="en-GB" sz="1200"/>
              <a:pPr algn="r" eaLnBrk="1" hangingPunct="1"/>
              <a:t>4</a:t>
            </a:fld>
            <a:endParaRPr lang="en-GB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0734FC65-C3D6-456C-8609-EFD4775EE824}" type="slidenum">
              <a:rPr lang="en-GB" sz="1200" smtClean="0"/>
              <a:pPr eaLnBrk="1" hangingPunct="1">
                <a:defRPr/>
              </a:pPr>
              <a:t>6</a:t>
            </a:fld>
            <a:endParaRPr lang="en-GB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D1A243-25D2-4455-A295-FC56F8056747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63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D1A243-25D2-4455-A295-FC56F8056747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940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FD4EFA3C-635A-4632-9577-8F2700B2A049}" type="slidenum">
              <a:rPr lang="en-GB" sz="1200" smtClean="0"/>
              <a:pPr eaLnBrk="1" hangingPunct="1">
                <a:defRPr/>
              </a:pPr>
              <a:t>13</a:t>
            </a:fld>
            <a:endParaRPr lang="en-GB" sz="1200" smtClean="0"/>
          </a:p>
        </p:txBody>
      </p:sp>
      <p:sp>
        <p:nvSpPr>
          <p:cNvPr id="112643" name="Rectangle 7"/>
          <p:cNvSpPr txBox="1">
            <a:spLocks noGrp="1" noChangeArrowheads="1"/>
          </p:cNvSpPr>
          <p:nvPr/>
        </p:nvSpPr>
        <p:spPr bwMode="auto">
          <a:xfrm>
            <a:off x="3841451" y="9428584"/>
            <a:ext cx="2940349" cy="49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A24C5CAA-6A48-403B-9F20-C2537367D00E}" type="slidenum">
              <a:rPr lang="en-GB" sz="1200"/>
              <a:pPr algn="r" eaLnBrk="1" hangingPunct="1"/>
              <a:t>13</a:t>
            </a:fld>
            <a:endParaRPr lang="en-GB" sz="1200"/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4538"/>
            <a:ext cx="4960938" cy="3721100"/>
          </a:xfrm>
          <a:solidFill>
            <a:srgbClr val="FFFFFF"/>
          </a:solidFill>
          <a:ln/>
        </p:spPr>
      </p:sp>
      <p:sp>
        <p:nvSpPr>
          <p:cNvPr id="1126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811" y="4715153"/>
            <a:ext cx="4970180" cy="44669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bg-BG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D1A243-25D2-4455-A295-FC56F8056747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333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D1A243-25D2-4455-A295-FC56F8056747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79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DA702-2717-4BA6-9FD7-3C0212067C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01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528DE-BEAD-4049-9BF8-1EA39962C0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596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18726-563D-4473-81A4-AF55791B59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21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90036-C00F-4615-A842-094B8FAFA6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20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20770-94E4-4E54-94E2-49BBAE1D3F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42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4776B-324A-4924-BF1F-C6F3F501F5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88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A9B8F-D8FC-4145-869F-95329AA249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00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CB479-7544-4B72-B8D3-48529209CE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45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F637A-E6A4-4D1F-BF19-7088934D9F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68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467D2-03FB-44AB-96D2-3AD5665BFB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38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9B140-FE6D-41D1-BD50-28E5AD63A9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404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0DE28-08FE-4239-A8A4-F550118B9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89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84213128-A369-4717-9C8D-892C3AAFDC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andsaf.ipma.pt/en/products/land-surface-temperature/lst/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5.png"/><Relationship Id="rId7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jpeg"/><Relationship Id="rId7" Type="http://schemas.openxmlformats.org/officeDocument/2006/relationships/image" Target="../media/image3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2.jpeg"/><Relationship Id="rId7" Type="http://schemas.openxmlformats.org/officeDocument/2006/relationships/image" Target="../media/image3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4.png"/><Relationship Id="rId7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55.png"/><Relationship Id="rId9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77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g"/><Relationship Id="rId4" Type="http://schemas.openxmlformats.org/officeDocument/2006/relationships/chart" Target="../charts/char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42988" y="1136650"/>
            <a:ext cx="7705725" cy="1787525"/>
          </a:xfrm>
        </p:spPr>
        <p:txBody>
          <a:bodyPr/>
          <a:lstStyle/>
          <a:p>
            <a:pPr algn="r">
              <a:defRPr/>
            </a:pPr>
            <a:r>
              <a:rPr lang="en-US" altLang="ja-JP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LST as a climatic index of drought monitoring and impact assessment</a:t>
            </a:r>
            <a:endParaRPr lang="bg-BG" sz="3200" dirty="0"/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-16793" y="6237312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Times New Roman" charset="0"/>
              </a:rPr>
              <a:t>6th SALGEE Workshop,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Times New Roman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Times New Roman" charset="0"/>
              </a:rPr>
              <a:t>14 – 17 October, Darmstadt,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Times New Roman" charset="0"/>
              </a:rPr>
              <a:t> EUMETSAT HQ,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Times New Roman" charset="0"/>
              </a:rPr>
              <a:t>Germany</a:t>
            </a:r>
          </a:p>
          <a:p>
            <a:pPr algn="ctr" eaLnBrk="1" hangingPunct="1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‘MSG Land Surface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Applications:</a:t>
            </a:r>
            <a:r>
              <a:rPr lang="bg-BG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bg-BG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Connection of climate and biosphere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’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576263" y="3429000"/>
            <a:ext cx="838835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/>
            <a:r>
              <a:rPr lang="en-US" sz="2200" dirty="0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Julia </a:t>
            </a:r>
            <a:r>
              <a:rPr lang="en-US" sz="2200" dirty="0" err="1" smtClean="0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Stoyanova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 </a:t>
            </a:r>
          </a:p>
          <a:p>
            <a:pPr algn="r" eaLnBrk="1" hangingPunct="1"/>
            <a:r>
              <a:rPr lang="en-US" sz="2200" i="1" dirty="0" smtClean="0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Contribution: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 Christo </a:t>
            </a:r>
            <a:r>
              <a:rPr lang="en-US" sz="2200" dirty="0" err="1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Georgiev</a:t>
            </a:r>
            <a:r>
              <a:rPr lang="en-US" sz="2200" dirty="0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Plamen</a:t>
            </a:r>
            <a:r>
              <a:rPr lang="en-US" sz="2200" dirty="0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Neytchev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, </a:t>
            </a:r>
            <a:r>
              <a:rPr lang="en-US" sz="2200" dirty="0" err="1" smtClean="0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Andrey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Calibri" pitchFamily="34" charset="0"/>
                <a:cs typeface="Times New Roman" charset="0"/>
              </a:rPr>
              <a:t>Kulishev</a:t>
            </a:r>
            <a:endParaRPr lang="en-US" sz="2200" dirty="0">
              <a:solidFill>
                <a:srgbClr val="C00000"/>
              </a:solidFill>
              <a:latin typeface="Calibri" pitchFamily="34" charset="0"/>
              <a:cs typeface="Times New Roman" charset="0"/>
            </a:endParaRPr>
          </a:p>
        </p:txBody>
      </p:sp>
      <p:sp>
        <p:nvSpPr>
          <p:cNvPr id="2053" name="Rectangle 11"/>
          <p:cNvSpPr>
            <a:spLocks noChangeArrowheads="1"/>
          </p:cNvSpPr>
          <p:nvPr/>
        </p:nvSpPr>
        <p:spPr bwMode="auto">
          <a:xfrm>
            <a:off x="4711700" y="4365104"/>
            <a:ext cx="4252913" cy="18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>
                <a:latin typeface="Calibri" pitchFamily="34" charset="0"/>
                <a:cs typeface="Times New Roman" charset="0"/>
              </a:rPr>
              <a:t>National Institute of Meteorology and Hydrology, Bulgaria </a:t>
            </a:r>
          </a:p>
        </p:txBody>
      </p:sp>
      <p:pic>
        <p:nvPicPr>
          <p:cNvPr id="2055" name="Picture 3" descr="EUMETSATLogo_hor_Tagline_solid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14325"/>
            <a:ext cx="1349375" cy="4508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32" descr="Original_logo_with_1890_blue_final_l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6" y="2133104"/>
            <a:ext cx="4333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Imagem 3" descr="LSASAF_Name_Colour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10795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51520" y="1340768"/>
            <a:ext cx="652871" cy="611943"/>
            <a:chOff x="251520" y="1340768"/>
            <a:chExt cx="652871" cy="611943"/>
          </a:xfrm>
        </p:grpSpPr>
        <p:pic>
          <p:nvPicPr>
            <p:cNvPr id="8" name="Picture 120" descr="Logo_fi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13" y="1556792"/>
              <a:ext cx="470374" cy="39591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51520" y="1340768"/>
              <a:ext cx="652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alibri" pitchFamily="34" charset="0"/>
                  <a:cs typeface="Calibri" pitchFamily="34" charset="0"/>
                </a:rPr>
                <a:t>SALGEE</a:t>
              </a:r>
              <a:endParaRPr lang="bg-BG" sz="1200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4623"/>
            <a:ext cx="7772400" cy="891207"/>
          </a:xfrm>
        </p:spPr>
        <p:txBody>
          <a:bodyPr/>
          <a:lstStyle/>
          <a:p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The Soil Moisture Availability (SMA) concept</a:t>
            </a:r>
          </a:p>
        </p:txBody>
      </p:sp>
      <p:pic>
        <p:nvPicPr>
          <p:cNvPr id="3" name="Picture 3" descr="SVAT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52" y="1233749"/>
            <a:ext cx="307196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7456263" y="2852936"/>
            <a:ext cx="1796257" cy="576263"/>
          </a:xfrm>
          <a:prstGeom prst="flowChartPreparation">
            <a:avLst/>
          </a:prstGeom>
          <a:solidFill>
            <a:schemeClr val="bg1"/>
          </a:solidFill>
          <a:ln w="1905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80066" tIns="140036" rIns="280066" bIns="140036" anchor="ctr"/>
          <a:lstStyle/>
          <a:p>
            <a:pPr algn="ctr" defTabSz="1073150" eaLnBrk="0" hangingPunct="0">
              <a:lnSpc>
                <a:spcPct val="90000"/>
              </a:lnSpc>
            </a:pPr>
            <a:r>
              <a:rPr lang="en-US" sz="1600" i="1" dirty="0">
                <a:solidFill>
                  <a:srgbClr val="080808"/>
                </a:solidFill>
              </a:rPr>
              <a:t>Limited </a:t>
            </a:r>
            <a:r>
              <a:rPr lang="en-US" sz="1600" i="1" dirty="0" smtClean="0">
                <a:solidFill>
                  <a:srgbClr val="080808"/>
                </a:solidFill>
              </a:rPr>
              <a:t>SMA</a:t>
            </a:r>
            <a:endParaRPr lang="bg-BG" sz="1600" i="1" dirty="0">
              <a:solidFill>
                <a:srgbClr val="080808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12439" y="5109673"/>
            <a:ext cx="2728913" cy="931862"/>
          </a:xfrm>
          <a:prstGeom prst="rect">
            <a:avLst/>
          </a:prstGeom>
          <a:noFill/>
          <a:ln w="9525">
            <a:solidFill>
              <a:srgbClr val="A96D2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A96D2B"/>
                </a:solidFill>
                <a:latin typeface="Calibri" pitchFamily="34" charset="0"/>
                <a:cs typeface="Times New Roman" pitchFamily="18" charset="0"/>
              </a:rPr>
              <a:t>At </a:t>
            </a:r>
            <a:r>
              <a:rPr lang="en-GB" sz="1600">
                <a:solidFill>
                  <a:srgbClr val="A96D2B"/>
                </a:solidFill>
                <a:latin typeface="Calibri" pitchFamily="34" charset="0"/>
                <a:cs typeface="Times New Roman" pitchFamily="18" charset="0"/>
              </a:rPr>
              <a:t>limiting SM conditions, the evapo</a:t>
            </a:r>
            <a:r>
              <a:rPr lang="en-US" sz="1600">
                <a:solidFill>
                  <a:srgbClr val="A96D2B"/>
                </a:solidFill>
                <a:latin typeface="Calibri" pitchFamily="34" charset="0"/>
                <a:cs typeface="Times New Roman" pitchFamily="18" charset="0"/>
              </a:rPr>
              <a:t>transpi</a:t>
            </a:r>
            <a:r>
              <a:rPr lang="en-GB" sz="1600">
                <a:solidFill>
                  <a:srgbClr val="A96D2B"/>
                </a:solidFill>
                <a:latin typeface="Calibri" pitchFamily="34" charset="0"/>
                <a:cs typeface="Times New Roman" pitchFamily="18" charset="0"/>
              </a:rPr>
              <a:t>ration from the plant community is </a:t>
            </a:r>
            <a:r>
              <a:rPr lang="en-US" sz="1600">
                <a:solidFill>
                  <a:srgbClr val="A96D2B"/>
                </a:solidFill>
                <a:latin typeface="Calibri" pitchFamily="34" charset="0"/>
                <a:cs typeface="Times New Roman" pitchFamily="18" charset="0"/>
              </a:rPr>
              <a:t>restrict</a:t>
            </a:r>
            <a:r>
              <a:rPr lang="en-GB" sz="1600">
                <a:solidFill>
                  <a:srgbClr val="A96D2B"/>
                </a:solidFill>
                <a:latin typeface="Calibri" pitchFamily="34" charset="0"/>
                <a:cs typeface="Times New Roman" pitchFamily="18" charset="0"/>
              </a:rPr>
              <a:t>ed and controlled by soil</a:t>
            </a:r>
            <a:r>
              <a:rPr lang="en-US" sz="1600">
                <a:solidFill>
                  <a:srgbClr val="A96D2B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en-GB" sz="1600">
              <a:solidFill>
                <a:srgbClr val="A96D2B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12439" y="4258085"/>
            <a:ext cx="3024057" cy="725487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buFont typeface="Wingdings" pitchFamily="2" charset="2"/>
              <a:buNone/>
            </a:pPr>
            <a:r>
              <a:rPr lang="en-US" sz="1600" dirty="0">
                <a:solidFill>
                  <a:srgbClr val="448844"/>
                </a:solidFill>
                <a:latin typeface="Calibri" pitchFamily="34" charset="0"/>
                <a:cs typeface="Times New Roman" pitchFamily="18" charset="0"/>
              </a:rPr>
              <a:t>At n</a:t>
            </a:r>
            <a:r>
              <a:rPr lang="en-GB" sz="1600" dirty="0">
                <a:solidFill>
                  <a:srgbClr val="448844"/>
                </a:solidFill>
                <a:latin typeface="Calibri" pitchFamily="34" charset="0"/>
                <a:cs typeface="Times New Roman" pitchFamily="18" charset="0"/>
              </a:rPr>
              <a:t>on-limiting SM conditions, the </a:t>
            </a:r>
            <a:r>
              <a:rPr lang="en-GB" sz="1600" dirty="0" err="1">
                <a:solidFill>
                  <a:srgbClr val="448844"/>
                </a:solidFill>
                <a:latin typeface="Calibri" pitchFamily="34" charset="0"/>
                <a:cs typeface="Times New Roman" pitchFamily="18" charset="0"/>
              </a:rPr>
              <a:t>evapo</a:t>
            </a:r>
            <a:r>
              <a:rPr lang="en-US" sz="1600" dirty="0">
                <a:solidFill>
                  <a:srgbClr val="448844"/>
                </a:solidFill>
                <a:latin typeface="Calibri" pitchFamily="34" charset="0"/>
                <a:cs typeface="Times New Roman" pitchFamily="18" charset="0"/>
              </a:rPr>
              <a:t>transpi</a:t>
            </a:r>
            <a:r>
              <a:rPr lang="en-GB" sz="1600" dirty="0">
                <a:solidFill>
                  <a:srgbClr val="448844"/>
                </a:solidFill>
                <a:latin typeface="Calibri" pitchFamily="34" charset="0"/>
                <a:cs typeface="Times New Roman" pitchFamily="18" charset="0"/>
              </a:rPr>
              <a:t>ration from the plant community is not </a:t>
            </a:r>
            <a:r>
              <a:rPr lang="en-US" sz="1600" dirty="0">
                <a:solidFill>
                  <a:srgbClr val="448844"/>
                </a:solidFill>
                <a:latin typeface="Calibri" pitchFamily="34" charset="0"/>
                <a:cs typeface="Times New Roman" pitchFamily="18" charset="0"/>
              </a:rPr>
              <a:t>restrict</a:t>
            </a:r>
            <a:r>
              <a:rPr lang="en-GB" sz="1600" dirty="0">
                <a:solidFill>
                  <a:srgbClr val="448844"/>
                </a:solidFill>
                <a:latin typeface="Calibri" pitchFamily="34" charset="0"/>
                <a:cs typeface="Times New Roman" pitchFamily="18" charset="0"/>
              </a:rPr>
              <a:t>ed.</a:t>
            </a:r>
            <a:r>
              <a:rPr lang="en-GB" sz="1600" dirty="0">
                <a:solidFill>
                  <a:srgbClr val="448844"/>
                </a:solidFill>
                <a:latin typeface="Calibri" pitchFamily="34" charset="0"/>
              </a:rPr>
              <a:t> </a:t>
            </a: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6263208" y="1548408"/>
            <a:ext cx="1981200" cy="152400"/>
            <a:chOff x="2064" y="1344"/>
            <a:chExt cx="1248" cy="96"/>
          </a:xfrm>
        </p:grpSpPr>
        <p:sp>
          <p:nvSpPr>
            <p:cNvPr id="9" name="AutoShape 14"/>
            <p:cNvSpPr>
              <a:spLocks noChangeArrowheads="1"/>
            </p:cNvSpPr>
            <p:nvPr/>
          </p:nvSpPr>
          <p:spPr bwMode="auto">
            <a:xfrm flipH="1">
              <a:off x="2679" y="1344"/>
              <a:ext cx="633" cy="96"/>
            </a:xfrm>
            <a:prstGeom prst="leftArrow">
              <a:avLst>
                <a:gd name="adj1" fmla="val 50000"/>
                <a:gd name="adj2" fmla="val 164844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10" name="AutoShape 15"/>
            <p:cNvSpPr>
              <a:spLocks noChangeArrowheads="1"/>
            </p:cNvSpPr>
            <p:nvPr/>
          </p:nvSpPr>
          <p:spPr bwMode="auto">
            <a:xfrm flipH="1">
              <a:off x="2064" y="1344"/>
              <a:ext cx="624" cy="96"/>
            </a:xfrm>
            <a:prstGeom prst="rightArrow">
              <a:avLst>
                <a:gd name="adj1" fmla="val 50000"/>
                <a:gd name="adj2" fmla="val 16250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</p:grp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841385" y="998439"/>
            <a:ext cx="312310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838200" indent="-838200" eaLnBrk="1" hangingPunct="1">
              <a:lnSpc>
                <a:spcPct val="95000"/>
              </a:lnSpc>
              <a:spcBef>
                <a:spcPct val="25000"/>
              </a:spcBef>
            </a:pPr>
            <a:r>
              <a:rPr lang="en-US" sz="1800" dirty="0" smtClean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Relation between soil media and atmosphere</a:t>
            </a:r>
            <a:endParaRPr lang="en-GB" sz="1800" dirty="0" smtClean="0">
              <a:solidFill>
                <a:srgbClr val="008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588224" y="1632992"/>
            <a:ext cx="16764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i="1" dirty="0">
                <a:solidFill>
                  <a:srgbClr val="FF0000"/>
                </a:solidFill>
              </a:rPr>
              <a:t>dry</a:t>
            </a:r>
            <a:r>
              <a:rPr lang="en-US" sz="1600" i="1" dirty="0"/>
              <a:t>	  </a:t>
            </a:r>
            <a:r>
              <a:rPr lang="en-US" sz="1600" i="1" dirty="0">
                <a:solidFill>
                  <a:srgbClr val="000099"/>
                </a:solidFill>
              </a:rPr>
              <a:t>wet  </a:t>
            </a:r>
          </a:p>
        </p:txBody>
      </p:sp>
      <p:sp>
        <p:nvSpPr>
          <p:cNvPr id="14" name="Rectangle 1044"/>
          <p:cNvSpPr>
            <a:spLocks noChangeArrowheads="1"/>
          </p:cNvSpPr>
          <p:nvPr/>
        </p:nvSpPr>
        <p:spPr bwMode="auto">
          <a:xfrm>
            <a:off x="1" y="6428184"/>
            <a:ext cx="9136638" cy="457200"/>
          </a:xfrm>
          <a:prstGeom prst="rect">
            <a:avLst/>
          </a:prstGeom>
          <a:solidFill>
            <a:srgbClr val="D7AE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tabLst>
                <a:tab pos="28575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SMA </a:t>
            </a:r>
            <a:r>
              <a:rPr lang="en-GB" sz="1600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being the main determinant of plant systems development, at the same time might serve </a:t>
            </a:r>
          </a:p>
          <a:p>
            <a:pPr algn="ctr">
              <a:lnSpc>
                <a:spcPct val="90000"/>
              </a:lnSpc>
              <a:tabLst>
                <a:tab pos="285750" algn="l"/>
              </a:tabLst>
            </a:pPr>
            <a:r>
              <a:rPr lang="en-GB" sz="1600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as information source for “warnings” for environmental constrains. </a:t>
            </a:r>
            <a:endParaRPr lang="en-US" sz="1600" dirty="0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95536" y="2204864"/>
            <a:ext cx="5472887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25000"/>
              </a:spcAft>
              <a:buFont typeface="Courier New" pitchFamily="49" charset="0"/>
              <a:buChar char="o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For characterizing of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coupling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SM-atmosphere, the Soil Moisture Availability (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SMA)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to the vegetation cover is used.</a:t>
            </a:r>
          </a:p>
          <a:p>
            <a:pPr eaLnBrk="1" hangingPunct="1">
              <a:lnSpc>
                <a:spcPct val="90000"/>
              </a:lnSpc>
              <a:spcAft>
                <a:spcPct val="25000"/>
              </a:spcAft>
              <a:buFont typeface="Courier New" pitchFamily="49" charset="0"/>
              <a:buChar char="o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SMA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is a measure of both: SM dynamics and vegetation functioning, which in turn is reflected by LS state indicators:  </a:t>
            </a:r>
            <a:r>
              <a:rPr lang="en-US" sz="16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Ts</a:t>
            </a:r>
            <a:r>
              <a:rPr lang="en-US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LE, H, E, etc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spcAft>
                <a:spcPct val="25000"/>
              </a:spcAft>
              <a:buFont typeface="Courier New" pitchFamily="49" charset="0"/>
              <a:buChar char="o"/>
            </a:pPr>
            <a:r>
              <a:rPr lang="bg-BG" sz="1600" dirty="0">
                <a:latin typeface="Calibri" pitchFamily="34" charset="0"/>
                <a:cs typeface="Calibri" pitchFamily="34" charset="0"/>
              </a:rPr>
              <a:t>Multiple equilibrium states in the soil-vegetation-atmosphere system are characterized by different levels of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SMA, which is limited within the FMC and PWP moistening.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568" y="1578278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Physical interpretation of </a:t>
            </a: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SMAI</a:t>
            </a:r>
            <a:endParaRPr lang="bg-BG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1126" y="2688203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CTM</a:t>
            </a:r>
            <a:endParaRPr lang="bg-BG" sz="1400" dirty="0"/>
          </a:p>
        </p:txBody>
      </p:sp>
    </p:spTree>
    <p:extLst>
      <p:ext uri="{BB962C8B-B14F-4D97-AF65-F5344CB8AC3E}">
        <p14:creationId xmlns:p14="http://schemas.microsoft.com/office/powerpoint/2010/main" val="70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4624"/>
            <a:ext cx="7772400" cy="864096"/>
          </a:xfrm>
        </p:spPr>
        <p:txBody>
          <a:bodyPr/>
          <a:lstStyle/>
          <a:p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The Soil Moisture Availability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Index </a:t>
            </a:r>
            <a:r>
              <a:rPr lang="bg-BG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(SMA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I</a:t>
            </a:r>
            <a:r>
              <a:rPr lang="bg-BG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) </a:t>
            </a:r>
            <a:endParaRPr lang="bg-BG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SimSun-ExtB" pitchFamily="49" charset="-122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5656" y="786190"/>
            <a:ext cx="66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g-BG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Drought identification </a:t>
            </a: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by Soil 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Moisture Availability Index (</a:t>
            </a:r>
            <a:r>
              <a:rPr lang="bg-BG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SMAI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bg-BG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908884"/>
              </p:ext>
            </p:extLst>
          </p:nvPr>
        </p:nvGraphicFramePr>
        <p:xfrm>
          <a:off x="4366423" y="2554484"/>
          <a:ext cx="4670073" cy="28907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9753"/>
                <a:gridCol w="1152128"/>
                <a:gridCol w="1728192"/>
              </a:tblGrid>
              <a:tr h="501397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1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Category</a:t>
                      </a:r>
                      <a:endParaRPr lang="bg-BG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1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SMAI </a:t>
                      </a:r>
                      <a:r>
                        <a:rPr lang="en-US" sz="16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values</a:t>
                      </a:r>
                      <a:endParaRPr lang="bg-BG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1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SMAI</a:t>
                      </a:r>
                    </a:p>
                    <a:p>
                      <a:pPr indent="26987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color-coding</a:t>
                      </a:r>
                      <a:endParaRPr lang="bg-BG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79632">
                <a:tc>
                  <a:txBody>
                    <a:bodyPr/>
                    <a:lstStyle/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Drought</a:t>
                      </a:r>
                      <a:endParaRPr lang="bg-BG" sz="1600" b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bg-BG" sz="1600" b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Red</a:t>
                      </a:r>
                      <a:endParaRPr lang="bg-BG" sz="1600" b="0" dirty="0"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06629">
                <a:tc>
                  <a:txBody>
                    <a:bodyPr/>
                    <a:lstStyle/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Drought </a:t>
                      </a:r>
                      <a:r>
                        <a:rPr lang="en-US" sz="1600" b="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risk</a:t>
                      </a:r>
                      <a:endParaRPr lang="bg-BG" sz="1600" b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bg-BG" sz="1600" b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solidFill>
                          <a:srgbClr val="FF99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FF99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Orange</a:t>
                      </a:r>
                      <a:endParaRPr lang="bg-BG" sz="1600" b="0" dirty="0">
                        <a:solidFill>
                          <a:srgbClr val="FF99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06629">
                <a:tc>
                  <a:txBody>
                    <a:bodyPr/>
                    <a:lstStyle/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  <a:endParaRPr lang="bg-BG" sz="1600" b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bg-BG" sz="1600" b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Yellow</a:t>
                      </a:r>
                      <a:endParaRPr lang="bg-BG" sz="1600" b="0" dirty="0"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38320">
                <a:tc>
                  <a:txBody>
                    <a:bodyPr/>
                    <a:lstStyle/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Optimum</a:t>
                      </a:r>
                      <a:endParaRPr lang="bg-BG" sz="1600" b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bg-BG" sz="1600" b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Green</a:t>
                      </a:r>
                      <a:endParaRPr lang="bg-BG" sz="1600" b="0" dirty="0"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04207">
                <a:tc>
                  <a:txBody>
                    <a:bodyPr/>
                    <a:lstStyle/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  <a:endParaRPr lang="bg-BG" sz="1600" b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bg-BG" sz="1600" b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99CC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Light </a:t>
                      </a:r>
                      <a:r>
                        <a:rPr lang="en-US" sz="1600" b="0" dirty="0">
                          <a:solidFill>
                            <a:srgbClr val="99CC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blue</a:t>
                      </a:r>
                      <a:endParaRPr lang="bg-BG" sz="1600" b="0" dirty="0">
                        <a:solidFill>
                          <a:srgbClr val="99CCFF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53926">
                <a:tc>
                  <a:txBody>
                    <a:bodyPr/>
                    <a:lstStyle/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Over-moistening</a:t>
                      </a:r>
                      <a:endParaRPr lang="bg-BG" sz="1600" b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bg-BG" sz="1600" b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Dark </a:t>
                      </a:r>
                      <a:r>
                        <a:rPr lang="en-US" sz="1600" b="0" dirty="0"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blue</a:t>
                      </a:r>
                      <a:endParaRPr lang="bg-BG" sz="1600" b="0" dirty="0"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355976" y="2266452"/>
            <a:ext cx="389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400" dirty="0"/>
              <a:t>Table 1. Categories of dry/wet classes by the </a:t>
            </a:r>
            <a:r>
              <a:rPr lang="bg-BG" sz="1400" dirty="0" smtClean="0"/>
              <a:t>SMAI</a:t>
            </a:r>
            <a:endParaRPr lang="bg-BG" sz="12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948264" y="6525344"/>
            <a:ext cx="2107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 smtClean="0"/>
              <a:t>(</a:t>
            </a:r>
            <a:r>
              <a:rPr lang="en-US" sz="1200" i="1" dirty="0" err="1" smtClean="0"/>
              <a:t>Stoyanova</a:t>
            </a:r>
            <a:r>
              <a:rPr lang="en-US" sz="1200" i="1" dirty="0" smtClean="0"/>
              <a:t> &amp; </a:t>
            </a:r>
            <a:r>
              <a:rPr lang="en-US" sz="1200" i="1" dirty="0" err="1" smtClean="0"/>
              <a:t>Georgiev</a:t>
            </a:r>
            <a:r>
              <a:rPr lang="en-US" sz="1200" i="1" dirty="0" smtClean="0"/>
              <a:t>, 2013)</a:t>
            </a:r>
            <a:r>
              <a:rPr lang="bg-BG" sz="1200" i="1" dirty="0" smtClean="0"/>
              <a:t> </a:t>
            </a:r>
            <a:endParaRPr lang="bg-BG" sz="1200" i="1" dirty="0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7504" y="1186332"/>
            <a:ext cx="885698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Aft>
                <a:spcPct val="25000"/>
              </a:spcAft>
            </a:pPr>
            <a:r>
              <a:rPr lang="bg-BG" sz="1600" dirty="0">
                <a:latin typeface="Calibri" pitchFamily="34" charset="0"/>
                <a:cs typeface="Calibri" pitchFamily="34" charset="0"/>
              </a:rPr>
              <a:t>SMAI is designed as a 6-level threshold scheme to account for moistening conditions. SMA is expressed by digital values ranging from 0 to 5, which are  correspondingly color-coded, Table 1: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2679389" cy="234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55" y="4280474"/>
            <a:ext cx="2679392" cy="234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3131841" y="609329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/>
              <a:t>Figure 1.</a:t>
            </a:r>
            <a:r>
              <a:rPr lang="bg-BG" sz="1200" b="1" dirty="0"/>
              <a:t> </a:t>
            </a:r>
            <a:r>
              <a:rPr lang="bg-BG" sz="1200" dirty="0"/>
              <a:t>Example of color coded maps of SMAI over Bulgaria for: </a:t>
            </a:r>
            <a:r>
              <a:rPr lang="bg-BG" sz="1200" b="1" dirty="0"/>
              <a:t>(a)</a:t>
            </a:r>
            <a:r>
              <a:rPr lang="bg-BG" sz="1200" dirty="0"/>
              <a:t> 0-20 cm soil layer; </a:t>
            </a:r>
            <a:r>
              <a:rPr lang="bg-BG" sz="1200" b="1" dirty="0"/>
              <a:t>(b)</a:t>
            </a:r>
            <a:r>
              <a:rPr lang="bg-BG" sz="1200" dirty="0"/>
              <a:t> 0-50 cm soil layer. </a:t>
            </a:r>
          </a:p>
        </p:txBody>
      </p:sp>
    </p:spTree>
    <p:extLst>
      <p:ext uri="{BB962C8B-B14F-4D97-AF65-F5344CB8AC3E}">
        <p14:creationId xmlns:p14="http://schemas.microsoft.com/office/powerpoint/2010/main" val="29175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008" y="134194"/>
            <a:ext cx="7772400" cy="720080"/>
          </a:xfrm>
        </p:spPr>
        <p:txBody>
          <a:bodyPr/>
          <a:lstStyle/>
          <a:p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The LSASAF LST </a:t>
            </a:r>
            <a:r>
              <a:rPr lang="bg-BG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product</a:t>
            </a:r>
            <a:endParaRPr lang="bg-BG" sz="2400" dirty="0"/>
          </a:p>
        </p:txBody>
      </p:sp>
      <p:pic>
        <p:nvPicPr>
          <p:cNvPr id="3" name="Picture 5" descr="AnimLSTSA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7"/>
            <a:ext cx="4752082" cy="528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26208" y="2586038"/>
            <a:ext cx="6019800" cy="1563687"/>
          </a:xfrm>
          <a:prstGeom prst="rect">
            <a:avLst/>
          </a:prstGeom>
          <a:noFill/>
          <a:ln w="38100" cmpd="dbl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sz="2000" dirty="0">
                <a:latin typeface="Calibri" pitchFamily="34" charset="0"/>
                <a:cs typeface="Calibri" pitchFamily="34" charset="0"/>
              </a:rPr>
              <a:t>Inputs:      </a:t>
            </a:r>
            <a:r>
              <a:rPr lang="pt-PT" sz="18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Land Sea Mask + LandCover</a:t>
            </a:r>
            <a:r>
              <a:rPr lang="pt-PT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pt-PT" sz="18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(GLC2000)</a:t>
            </a:r>
          </a:p>
          <a:p>
            <a:pPr eaLnBrk="1" hangingPunct="1">
              <a:spcBef>
                <a:spcPct val="5000"/>
              </a:spcBef>
            </a:pPr>
            <a:r>
              <a:rPr lang="pt-PT" sz="18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	         FVC                   </a:t>
            </a:r>
            <a:r>
              <a:rPr lang="pt-PT" sz="18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</a:t>
            </a:r>
            <a:r>
              <a:rPr lang="pt-PT" sz="18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LSA SAF</a:t>
            </a:r>
          </a:p>
          <a:p>
            <a:pPr eaLnBrk="1" hangingPunct="1">
              <a:spcBef>
                <a:spcPct val="5000"/>
              </a:spcBef>
            </a:pPr>
            <a:r>
              <a:rPr lang="pt-PT" sz="1800" dirty="0">
                <a:latin typeface="Calibri" pitchFamily="34" charset="0"/>
                <a:cs typeface="Calibri" pitchFamily="34" charset="0"/>
              </a:rPr>
              <a:t>	         </a:t>
            </a:r>
            <a:r>
              <a:rPr lang="pt-PT" sz="1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Cloud Mask     </a:t>
            </a:r>
            <a:r>
              <a:rPr lang="pt-PT" sz="1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</a:t>
            </a:r>
            <a:r>
              <a:rPr lang="pt-PT" sz="1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NWC SAF</a:t>
            </a:r>
            <a:r>
              <a:rPr lang="pt-PT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pt-PT" sz="1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(SEVIRI + ECMWF)</a:t>
            </a:r>
            <a:endParaRPr lang="pt-PT" sz="1800" dirty="0">
              <a:solidFill>
                <a:srgbClr val="990099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pt-PT" sz="1800" dirty="0">
                <a:solidFill>
                  <a:srgbClr val="990099"/>
                </a:solidFill>
                <a:latin typeface="Calibri" pitchFamily="34" charset="0"/>
                <a:cs typeface="Calibri" pitchFamily="34" charset="0"/>
              </a:rPr>
              <a:t>	         TCWV              </a:t>
            </a:r>
            <a:r>
              <a:rPr lang="pt-PT" sz="1800" dirty="0">
                <a:solidFill>
                  <a:srgbClr val="990099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 ECMWF</a:t>
            </a:r>
            <a:endParaRPr lang="pt-PT" sz="1800" dirty="0">
              <a:solidFill>
                <a:srgbClr val="990099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pt-PT" sz="1800" dirty="0">
                <a:latin typeface="Calibri" pitchFamily="34" charset="0"/>
                <a:cs typeface="Calibri" pitchFamily="34" charset="0"/>
              </a:rPr>
              <a:t>	         </a:t>
            </a:r>
            <a:r>
              <a:rPr lang="pt-PT" sz="1800" b="1" dirty="0">
                <a:solidFill>
                  <a:srgbClr val="993300"/>
                </a:solidFill>
                <a:latin typeface="Calibri" pitchFamily="34" charset="0"/>
                <a:cs typeface="Calibri" pitchFamily="34" charset="0"/>
              </a:rPr>
              <a:t>Tb (SEVIRI 10.8 &amp; 12.0 </a:t>
            </a:r>
            <a:r>
              <a:rPr lang="pt-PT" sz="1800" b="1" dirty="0">
                <a:solidFill>
                  <a:srgbClr val="9933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</a:t>
            </a:r>
            <a:r>
              <a:rPr lang="pt-PT" sz="1800" b="1" dirty="0">
                <a:solidFill>
                  <a:srgbClr val="993300"/>
                </a:solidFill>
                <a:latin typeface="Calibri" pitchFamily="34" charset="0"/>
                <a:cs typeface="Calibri" pitchFamily="34" charset="0"/>
              </a:rPr>
              <a:t>m)</a:t>
            </a:r>
            <a:endParaRPr lang="en-GB" sz="1800" b="1" dirty="0">
              <a:solidFill>
                <a:srgbClr val="9933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186433" y="4365625"/>
            <a:ext cx="6624638" cy="835025"/>
            <a:chOff x="816" y="2784"/>
            <a:chExt cx="4173" cy="526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816" y="2784"/>
              <a:ext cx="2132" cy="526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1800">
                  <a:latin typeface="Calibri" pitchFamily="34" charset="0"/>
                  <a:cs typeface="Calibri" pitchFamily="34" charset="0"/>
                </a:rPr>
                <a:t>Clear Sky Algorithm</a:t>
              </a:r>
            </a:p>
            <a:p>
              <a:pPr algn="ctr">
                <a:lnSpc>
                  <a:spcPct val="90000"/>
                </a:lnSpc>
              </a:pPr>
              <a:r>
                <a:rPr lang="pt-PT" sz="180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IR 10.8</a:t>
              </a:r>
              <a:r>
                <a:rPr lang="pt-PT" sz="180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m</a:t>
              </a:r>
              <a:r>
                <a:rPr lang="pt-PT" sz="180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 and 12.0</a:t>
              </a:r>
              <a:r>
                <a:rPr lang="pt-PT" sz="180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m</a:t>
              </a:r>
            </a:p>
            <a:p>
              <a:pPr algn="ctr">
                <a:lnSpc>
                  <a:spcPct val="90000"/>
                </a:lnSpc>
              </a:pPr>
              <a:r>
                <a:rPr lang="pt-PT" sz="180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general split window channels</a:t>
              </a:r>
              <a:r>
                <a:rPr lang="en-US" sz="1800">
                  <a:latin typeface="Calibri" pitchFamily="34" charset="0"/>
                  <a:cs typeface="Calibri" pitchFamily="34" charset="0"/>
                </a:rPr>
                <a:t> </a:t>
              </a: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3504" y="2784"/>
              <a:ext cx="1485" cy="526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800">
                  <a:latin typeface="Calibri" pitchFamily="34" charset="0"/>
                  <a:cs typeface="Calibri" pitchFamily="34" charset="0"/>
                </a:rPr>
                <a:t>Non-Clear</a:t>
              </a:r>
            </a:p>
            <a:p>
              <a:pPr algn="ctr" eaLnBrk="0" hangingPunct="0">
                <a:spcBef>
                  <a:spcPct val="65000"/>
                </a:spcBef>
              </a:pPr>
              <a:r>
                <a:rPr lang="en-US" sz="1800">
                  <a:latin typeface="Calibri" pitchFamily="34" charset="0"/>
                  <a:cs typeface="Calibri" pitchFamily="34" charset="0"/>
                </a:rPr>
                <a:t>Pixel NOT Processed</a:t>
              </a:r>
            </a:p>
          </p:txBody>
        </p:sp>
      </p:grp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36824" y="5275684"/>
            <a:ext cx="2517775" cy="3381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sz="1600">
                <a:latin typeface="Calibri" pitchFamily="34" charset="0"/>
                <a:cs typeface="Calibri" pitchFamily="34" charset="0"/>
              </a:rPr>
              <a:t>MSG - Projection</a:t>
            </a:r>
            <a:endParaRPr lang="en-GB" sz="16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660232" y="5323110"/>
            <a:ext cx="2466975" cy="3381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sz="1600" dirty="0">
                <a:latin typeface="Calibri" pitchFamily="34" charset="0"/>
                <a:cs typeface="Calibri" pitchFamily="34" charset="0"/>
              </a:rPr>
              <a:t>15-min Frequency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4860032" y="5859884"/>
            <a:ext cx="3124200" cy="5492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15000"/>
              </a:spcBef>
            </a:pPr>
            <a:r>
              <a:rPr lang="en-US" sz="2000">
                <a:latin typeface="Calibri" pitchFamily="34" charset="0"/>
                <a:cs typeface="Calibri" pitchFamily="34" charset="0"/>
              </a:rPr>
              <a:t>LST &amp; Quality Control</a:t>
            </a: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6137274" y="5085184"/>
            <a:ext cx="0" cy="669925"/>
          </a:xfrm>
          <a:prstGeom prst="line">
            <a:avLst/>
          </a:prstGeom>
          <a:noFill/>
          <a:ln w="158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55650" y="836712"/>
            <a:ext cx="777716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66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fontAlgn="t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1800" dirty="0">
                <a:solidFill>
                  <a:srgbClr val="1C1C1C"/>
                </a:solidFill>
                <a:latin typeface="Calibri" pitchFamily="34" charset="0"/>
              </a:rPr>
              <a:t>MSG LST  can refer to an average effective </a:t>
            </a:r>
            <a:r>
              <a:rPr lang="en-US" sz="1800" dirty="0">
                <a:solidFill>
                  <a:srgbClr val="1C1C1C"/>
                </a:solidFill>
                <a:latin typeface="Calibri" pitchFamily="34" charset="0"/>
              </a:rPr>
              <a:t>LST, which </a:t>
            </a:r>
            <a:r>
              <a:rPr lang="en-GB" sz="1800" dirty="0">
                <a:solidFill>
                  <a:srgbClr val="1C1C1C"/>
                </a:solidFill>
                <a:latin typeface="Calibri" pitchFamily="34" charset="0"/>
              </a:rPr>
              <a:t>is the radiative skin temperature over land</a:t>
            </a:r>
            <a:r>
              <a:rPr lang="en-US" sz="1800" dirty="0">
                <a:solidFill>
                  <a:srgbClr val="1C1C1C"/>
                </a:solidFill>
                <a:latin typeface="Calibri" pitchFamily="34" charset="0"/>
              </a:rPr>
              <a:t> derived from clear-sky thermal IR radiation.</a:t>
            </a:r>
            <a:endParaRPr lang="en-US" sz="1600" dirty="0">
              <a:solidFill>
                <a:srgbClr val="1C1C1C"/>
              </a:solidFill>
              <a:latin typeface="Calibri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915816" y="1989138"/>
            <a:ext cx="59959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66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>
              <a:spcBef>
                <a:spcPct val="5000"/>
              </a:spcBef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GB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perational</a:t>
            </a:r>
            <a:r>
              <a:rPr lang="en-GB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since Jan 2005</a:t>
            </a:r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The algorithm uses a number of Input parameters derived from SAF satellite products 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and NWP </a:t>
            </a:r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data. </a:t>
            </a:r>
            <a:endParaRPr lang="en-US" sz="1600" dirty="0">
              <a:solidFill>
                <a:srgbClr val="1C1C1C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9672" y="6474822"/>
            <a:ext cx="5485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600" dirty="0">
                <a:solidFill>
                  <a:srgbClr val="003399"/>
                </a:solidFill>
                <a:hlinkClick r:id="rId3"/>
              </a:rPr>
              <a:t>https://landsaf.ipma.pt/en/products/land-surface-temperature/lst</a:t>
            </a:r>
            <a:r>
              <a:rPr lang="bg-BG" sz="1600" dirty="0" smtClean="0">
                <a:solidFill>
                  <a:srgbClr val="003399"/>
                </a:solidFill>
                <a:hlinkClick r:id="rId3"/>
              </a:rPr>
              <a:t>/</a:t>
            </a:r>
            <a:endParaRPr lang="bg-BG" sz="16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3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685800" y="1447800"/>
            <a:ext cx="7848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200" b="1"/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5148064" y="1079773"/>
            <a:ext cx="3810000" cy="981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118800" rIns="126000" bIns="118800">
            <a:spAutoFit/>
          </a:bodyPr>
          <a:lstStyle>
            <a:lvl1pPr marL="92075" indent="-6350" eaLnBrk="0" hangingPunct="0">
              <a:tabLst>
                <a:tab pos="673100" algn="l"/>
                <a:tab pos="86360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673100" algn="l"/>
                <a:tab pos="86360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673100" algn="l"/>
                <a:tab pos="86360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673100" algn="l"/>
                <a:tab pos="86360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673100" algn="l"/>
                <a:tab pos="86360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  <a:tab pos="86360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  <a:tab pos="86360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  <a:tab pos="86360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73100" algn="l"/>
                <a:tab pos="86360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de-DE" sz="1800" dirty="0">
                <a:solidFill>
                  <a:srgbClr val="0000CC"/>
                </a:solidFill>
                <a:latin typeface="Calibri" pitchFamily="34" charset="0"/>
              </a:rPr>
              <a:t>Space variability of LST is modulated</a:t>
            </a:r>
            <a:r>
              <a:rPr lang="de-DE" sz="1800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de-DE" sz="1800" dirty="0">
                <a:solidFill>
                  <a:srgbClr val="0000CC"/>
                </a:solidFill>
                <a:latin typeface="Calibri" pitchFamily="34" charset="0"/>
              </a:rPr>
              <a:t>by surface properties like vegetation density and soil moisture.</a:t>
            </a:r>
            <a:r>
              <a:rPr lang="bg-BG" sz="1800" dirty="0">
                <a:solidFill>
                  <a:srgbClr val="1C1C1C"/>
                </a:solidFill>
                <a:latin typeface="Calibri" pitchFamily="34" charset="0"/>
              </a:rPr>
              <a:t> </a:t>
            </a:r>
            <a:r>
              <a:rPr lang="de-DE" sz="1800" dirty="0">
                <a:solidFill>
                  <a:srgbClr val="1C1C1C"/>
                </a:solidFill>
                <a:latin typeface="Calibri" pitchFamily="34" charset="0"/>
              </a:rPr>
              <a:t> </a:t>
            </a:r>
            <a:endParaRPr lang="en-US" sz="1800" dirty="0">
              <a:solidFill>
                <a:srgbClr val="1C1C1C"/>
              </a:solidFill>
              <a:latin typeface="Calibri" pitchFamily="34" charset="0"/>
            </a:endParaRPr>
          </a:p>
        </p:txBody>
      </p:sp>
      <p:sp>
        <p:nvSpPr>
          <p:cNvPr id="678918" name="Rectangle 6"/>
          <p:cNvSpPr>
            <a:spLocks noChangeArrowheads="1"/>
          </p:cNvSpPr>
          <p:nvPr/>
        </p:nvSpPr>
        <p:spPr bwMode="auto">
          <a:xfrm>
            <a:off x="179388" y="0"/>
            <a:ext cx="89646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bg-BG" sz="1800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001000" cy="990600"/>
          </a:xfrm>
        </p:spPr>
        <p:txBody>
          <a:bodyPr anchorCtr="1"/>
          <a:lstStyle/>
          <a:p>
            <a:pPr eaLnBrk="1" hangingPunct="1"/>
            <a:r>
              <a:rPr lang="en-US" sz="2200" smtClean="0">
                <a:solidFill>
                  <a:srgbClr val="CC0000"/>
                </a:solidFill>
                <a:latin typeface="Calibri" pitchFamily="34" charset="0"/>
                <a:cs typeface="Times New Roman" pitchFamily="18" charset="0"/>
              </a:rPr>
              <a:t>LSA SAF</a:t>
            </a:r>
            <a:r>
              <a:rPr lang="en-US" sz="2200" smtClean="0">
                <a:solidFill>
                  <a:srgbClr val="FF9B37"/>
                </a:solidFill>
                <a:latin typeface="Calibri" pitchFamily="34" charset="0"/>
              </a:rPr>
              <a:t> </a:t>
            </a:r>
            <a:r>
              <a:rPr lang="en-GB" sz="2200" smtClean="0">
                <a:solidFill>
                  <a:srgbClr val="CC0000"/>
                </a:solidFill>
                <a:latin typeface="Calibri" pitchFamily="34" charset="0"/>
                <a:cs typeface="Times New Roman" pitchFamily="18" charset="0"/>
              </a:rPr>
              <a:t>Land Surface Temperature (LST)</a:t>
            </a:r>
            <a:br>
              <a:rPr lang="en-GB" sz="2200" smtClean="0">
                <a:solidFill>
                  <a:srgbClr val="CC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GB" sz="1800" smtClean="0">
                <a:solidFill>
                  <a:srgbClr val="CC0000"/>
                </a:solidFill>
                <a:latin typeface="Calibri" pitchFamily="34" charset="0"/>
              </a:rPr>
              <a:t>the physical temperature of the Earth’s surface</a:t>
            </a:r>
            <a:endParaRPr lang="bg-BG" sz="1800" smtClean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40967" name="AutoShape 8"/>
          <p:cNvSpPr>
            <a:spLocks noChangeArrowheads="1"/>
          </p:cNvSpPr>
          <p:nvPr/>
        </p:nvSpPr>
        <p:spPr bwMode="auto">
          <a:xfrm flipH="1">
            <a:off x="-36512" y="5440362"/>
            <a:ext cx="4419600" cy="808038"/>
          </a:xfrm>
          <a:prstGeom prst="wedgeRoundRectCallout">
            <a:avLst>
              <a:gd name="adj1" fmla="val -80194"/>
              <a:gd name="adj2" fmla="val -179602"/>
              <a:gd name="adj3" fmla="val 16667"/>
            </a:avLst>
          </a:prstGeom>
          <a:solidFill>
            <a:srgbClr val="FFFF47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de-DE" sz="1600" dirty="0">
                <a:solidFill>
                  <a:srgbClr val="1C1C1C"/>
                </a:solidFill>
                <a:latin typeface="Calibri" pitchFamily="34" charset="0"/>
              </a:rPr>
              <a:t>Being</a:t>
            </a:r>
            <a:r>
              <a:rPr lang="en-GB" sz="1600" dirty="0">
                <a:solidFill>
                  <a:srgbClr val="1C1C1C"/>
                </a:solidFill>
                <a:latin typeface="Calibri" pitchFamily="34" charset="0"/>
              </a:rPr>
              <a:t> related to the energetic and water cycles</a:t>
            </a:r>
            <a:r>
              <a:rPr lang="en-US" sz="1600" dirty="0">
                <a:solidFill>
                  <a:srgbClr val="1C1C1C"/>
                </a:solidFill>
                <a:latin typeface="Calibri" pitchFamily="34" charset="0"/>
              </a:rPr>
              <a:t>,</a:t>
            </a:r>
            <a:r>
              <a:rPr lang="en-GB" sz="1600" dirty="0">
                <a:solidFill>
                  <a:srgbClr val="1C1C1C"/>
                </a:solidFill>
                <a:latin typeface="Calibri" pitchFamily="34" charset="0"/>
              </a:rPr>
              <a:t> </a:t>
            </a:r>
            <a:r>
              <a:rPr lang="de-DE" sz="1600" dirty="0">
                <a:solidFill>
                  <a:srgbClr val="1C1C1C"/>
                </a:solidFill>
                <a:latin typeface="Calibri" pitchFamily="34" charset="0"/>
              </a:rPr>
              <a:t>LST derived by satellite data,</a:t>
            </a:r>
            <a:r>
              <a:rPr lang="en-GB" sz="1600" dirty="0">
                <a:solidFill>
                  <a:srgbClr val="1C1C1C"/>
                </a:solidFill>
                <a:latin typeface="Calibri" pitchFamily="34" charset="0"/>
              </a:rPr>
              <a:t> can be used as a </a:t>
            </a:r>
            <a:r>
              <a:rPr lang="en-GB" sz="1600" b="1" dirty="0">
                <a:solidFill>
                  <a:srgbClr val="1C1C1C"/>
                </a:solidFill>
                <a:latin typeface="Calibri" pitchFamily="34" charset="0"/>
              </a:rPr>
              <a:t>key parameter in drought</a:t>
            </a:r>
            <a:r>
              <a:rPr lang="en-US" sz="1600" b="1" dirty="0">
                <a:solidFill>
                  <a:srgbClr val="1C1C1C"/>
                </a:solidFill>
                <a:latin typeface="Calibri" pitchFamily="34" charset="0"/>
              </a:rPr>
              <a:t> </a:t>
            </a:r>
            <a:r>
              <a:rPr lang="en-GB" sz="1600" b="1" dirty="0">
                <a:solidFill>
                  <a:srgbClr val="1C1C1C"/>
                </a:solidFill>
                <a:latin typeface="Calibri" pitchFamily="34" charset="0"/>
              </a:rPr>
              <a:t>analysis</a:t>
            </a:r>
            <a:r>
              <a:rPr lang="de-DE" sz="1600" dirty="0">
                <a:solidFill>
                  <a:srgbClr val="1C1C1C"/>
                </a:solidFill>
                <a:latin typeface="Calibri" pitchFamily="34" charset="0"/>
              </a:rPr>
              <a:t>.</a:t>
            </a:r>
            <a:r>
              <a:rPr lang="en-US" sz="1600" dirty="0">
                <a:solidFill>
                  <a:srgbClr val="1C1C1C"/>
                </a:solidFill>
                <a:latin typeface="Calibri" pitchFamily="34" charset="0"/>
              </a:rPr>
              <a:t> </a:t>
            </a:r>
            <a:endParaRPr lang="en-GB" sz="1600" dirty="0">
              <a:solidFill>
                <a:srgbClr val="1C1C1C"/>
              </a:solidFill>
              <a:latin typeface="Calibri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446166" y="5157192"/>
            <a:ext cx="4608512" cy="1577777"/>
          </a:xfrm>
          <a:prstGeom prst="rect">
            <a:avLst/>
          </a:prstGeom>
          <a:noFill/>
          <a:ln w="38100" cmpd="dbl">
            <a:solidFill>
              <a:srgbClr val="7A5A00"/>
            </a:solidFill>
            <a:miter lim="800000"/>
            <a:headEnd/>
            <a:tailEnd/>
          </a:ln>
          <a:effectLst>
            <a:prstShdw prst="shdw17" dist="17961" dir="2700000">
              <a:srgbClr val="4936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EBF5"/>
                </a:solidFill>
              </a14:hiddenFill>
            </a:ext>
          </a:extLst>
        </p:spPr>
        <p:txBody>
          <a:bodyPr/>
          <a:lstStyle>
            <a:lvl1pPr eaLnBrk="0" hangingPunct="0">
              <a:tabLst>
                <a:tab pos="101600" algn="l"/>
                <a:tab pos="288925" algn="l"/>
                <a:tab pos="476250" algn="l"/>
                <a:tab pos="666750" algn="l"/>
                <a:tab pos="952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571500" indent="-95250" eaLnBrk="0" hangingPunct="0">
              <a:tabLst>
                <a:tab pos="101600" algn="l"/>
                <a:tab pos="288925" algn="l"/>
                <a:tab pos="476250" algn="l"/>
                <a:tab pos="666750" algn="l"/>
                <a:tab pos="952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101600" algn="l"/>
                <a:tab pos="288925" algn="l"/>
                <a:tab pos="476250" algn="l"/>
                <a:tab pos="666750" algn="l"/>
                <a:tab pos="952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101600" algn="l"/>
                <a:tab pos="288925" algn="l"/>
                <a:tab pos="476250" algn="l"/>
                <a:tab pos="666750" algn="l"/>
                <a:tab pos="952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101600" algn="l"/>
                <a:tab pos="288925" algn="l"/>
                <a:tab pos="476250" algn="l"/>
                <a:tab pos="666750" algn="l"/>
                <a:tab pos="952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  <a:tab pos="288925" algn="l"/>
                <a:tab pos="476250" algn="l"/>
                <a:tab pos="666750" algn="l"/>
                <a:tab pos="952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  <a:tab pos="288925" algn="l"/>
                <a:tab pos="476250" algn="l"/>
                <a:tab pos="666750" algn="l"/>
                <a:tab pos="952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  <a:tab pos="288925" algn="l"/>
                <a:tab pos="476250" algn="l"/>
                <a:tab pos="666750" algn="l"/>
                <a:tab pos="952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600" algn="l"/>
                <a:tab pos="288925" algn="l"/>
                <a:tab pos="476250" algn="l"/>
                <a:tab pos="666750" algn="l"/>
                <a:tab pos="952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sz="1800" dirty="0">
                <a:solidFill>
                  <a:srgbClr val="663300"/>
                </a:solidFill>
                <a:latin typeface="Calibri" pitchFamily="34" charset="0"/>
              </a:rPr>
              <a:t>The LSA SAF products are operationally disseminated </a:t>
            </a:r>
            <a:r>
              <a:rPr lang="en-US" sz="1800" dirty="0" smtClean="0">
                <a:solidFill>
                  <a:srgbClr val="663300"/>
                </a:solidFill>
                <a:latin typeface="Calibri" pitchFamily="34" charset="0"/>
              </a:rPr>
              <a:t> in </a:t>
            </a:r>
            <a:r>
              <a:rPr lang="en-US" sz="1800" dirty="0">
                <a:solidFill>
                  <a:srgbClr val="663300"/>
                </a:solidFill>
                <a:latin typeface="Calibri" pitchFamily="34" charset="0"/>
              </a:rPr>
              <a:t>HDF5 </a:t>
            </a:r>
            <a:r>
              <a:rPr lang="en-US" sz="1800" dirty="0" smtClean="0">
                <a:solidFill>
                  <a:srgbClr val="663300"/>
                </a:solidFill>
                <a:latin typeface="Calibri" pitchFamily="34" charset="0"/>
              </a:rPr>
              <a:t>format:</a:t>
            </a:r>
            <a:endParaRPr lang="en-US" sz="1800" dirty="0">
              <a:solidFill>
                <a:srgbClr val="663300"/>
              </a:solidFill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rgbClr val="7A5A00"/>
              </a:buClr>
              <a:buFontTx/>
              <a:buChar char="•"/>
            </a:pPr>
            <a:r>
              <a:rPr lang="en-US" sz="2000" i="1" dirty="0">
                <a:solidFill>
                  <a:srgbClr val="663300"/>
                </a:solidFill>
              </a:rPr>
              <a:t> </a:t>
            </a:r>
            <a:r>
              <a:rPr lang="en-US" sz="1600" i="1" dirty="0">
                <a:solidFill>
                  <a:srgbClr val="663300"/>
                </a:solidFill>
                <a:latin typeface="Calibri" pitchFamily="34" charset="0"/>
              </a:rPr>
              <a:t>For qualitative analyses, products are used in image format. </a:t>
            </a:r>
          </a:p>
          <a:p>
            <a:pPr lvl="1" eaLnBrk="1" hangingPunct="1">
              <a:lnSpc>
                <a:spcPct val="90000"/>
              </a:lnSpc>
              <a:buClr>
                <a:srgbClr val="7A5A00"/>
              </a:buClr>
              <a:buFontTx/>
              <a:buChar char="•"/>
            </a:pPr>
            <a:r>
              <a:rPr lang="en-US" sz="1600" i="1" dirty="0">
                <a:solidFill>
                  <a:srgbClr val="663300"/>
                </a:solidFill>
                <a:latin typeface="Calibri" pitchFamily="34" charset="0"/>
              </a:rPr>
              <a:t> Digital values can be inferred at MSG pixel resolution. </a:t>
            </a:r>
          </a:p>
          <a:p>
            <a:pPr lvl="1" eaLnBrk="1" hangingPunct="1">
              <a:lnSpc>
                <a:spcPct val="90000"/>
              </a:lnSpc>
              <a:buClr>
                <a:srgbClr val="7A5A00"/>
              </a:buClr>
            </a:pPr>
            <a:r>
              <a:rPr lang="en-US" sz="1800" dirty="0">
                <a:solidFill>
                  <a:srgbClr val="5F5F5F"/>
                </a:solidFill>
                <a:latin typeface="Arial" charset="0"/>
                <a:cs typeface="Times New Roman" pitchFamily="18" charset="0"/>
              </a:rPr>
              <a:t>	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634902" y="3915053"/>
            <a:ext cx="19614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latin typeface="Calibri" pitchFamily="34" charset="0"/>
              </a:rPr>
              <a:t> </a:t>
            </a:r>
            <a:r>
              <a:rPr lang="en-US" sz="1800" dirty="0" err="1">
                <a:latin typeface="Calibri" pitchFamily="34" charset="0"/>
              </a:rPr>
              <a:t>EUMETCast</a:t>
            </a:r>
            <a:endParaRPr lang="en-US" sz="1800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1800" dirty="0">
                <a:latin typeface="Calibri" pitchFamily="34" charset="0"/>
              </a:rPr>
              <a:t> </a:t>
            </a:r>
            <a:r>
              <a:rPr lang="en-US" sz="1800" dirty="0" err="1">
                <a:latin typeface="Calibri" pitchFamily="34" charset="0"/>
              </a:rPr>
              <a:t>LSA_SAF_Archive</a:t>
            </a:r>
            <a:endParaRPr lang="en-US" sz="1800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1800" dirty="0">
                <a:latin typeface="Calibri" pitchFamily="34" charset="0"/>
              </a:rPr>
              <a:t> FTP</a:t>
            </a:r>
            <a:endParaRPr lang="en-GB" sz="1800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5" y="1253313"/>
            <a:ext cx="4081636" cy="35646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716016" y="2084075"/>
            <a:ext cx="432048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66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t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600" dirty="0" smtClean="0">
                <a:latin typeface="Calibri" pitchFamily="34" charset="0"/>
              </a:rPr>
              <a:t>As</a:t>
            </a:r>
            <a:r>
              <a:rPr lang="en-GB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a functional parameter in main </a:t>
            </a:r>
            <a:r>
              <a:rPr lang="en-US" sz="1600" dirty="0" err="1">
                <a:latin typeface="Calibri" pitchFamily="34" charset="0"/>
              </a:rPr>
              <a:t>biogeophysical</a:t>
            </a:r>
            <a:r>
              <a:rPr lang="en-US" sz="1600" dirty="0">
                <a:latin typeface="Calibri" pitchFamily="34" charset="0"/>
              </a:rPr>
              <a:t> processes of energy-water-carbon balances </a:t>
            </a:r>
            <a:r>
              <a:rPr lang="en-US" sz="1600" dirty="0" smtClean="0">
                <a:latin typeface="Calibri" pitchFamily="34" charset="0"/>
              </a:rPr>
              <a:t>LST </a:t>
            </a:r>
            <a:r>
              <a:rPr lang="en-GB" sz="1600" dirty="0" smtClean="0">
                <a:latin typeface="Calibri" pitchFamily="34" charset="0"/>
              </a:rPr>
              <a:t>combine</a:t>
            </a:r>
            <a:r>
              <a:rPr lang="en-US" sz="1600" dirty="0">
                <a:latin typeface="Calibri" pitchFamily="34" charset="0"/>
              </a:rPr>
              <a:t>s</a:t>
            </a:r>
            <a:r>
              <a:rPr lang="en-GB" sz="1600" dirty="0">
                <a:latin typeface="Calibri" pitchFamily="34" charset="0"/>
              </a:rPr>
              <a:t> </a:t>
            </a:r>
            <a:r>
              <a:rPr lang="en-GB" sz="1600" b="1" dirty="0">
                <a:latin typeface="Calibri" pitchFamily="34" charset="0"/>
              </a:rPr>
              <a:t>the effects of all surface-atmosphere interactions</a:t>
            </a:r>
            <a:r>
              <a:rPr lang="en-US" sz="1600" b="1" dirty="0">
                <a:latin typeface="Calibri" pitchFamily="34" charset="0"/>
              </a:rPr>
              <a:t>.</a:t>
            </a:r>
            <a:endParaRPr lang="en-GB" sz="1600" b="1" dirty="0">
              <a:solidFill>
                <a:srgbClr val="1C1C1C"/>
              </a:solidFill>
              <a:latin typeface="Calibri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355976" y="3591424"/>
            <a:ext cx="4714428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2" indent="-828675" algn="r" eaLnBrk="0" hangingPunct="0">
              <a:lnSpc>
                <a:spcPct val="90000"/>
              </a:lnSpc>
              <a:spcBef>
                <a:spcPct val="10000"/>
              </a:spcBef>
              <a:buClr>
                <a:schemeClr val="tx1"/>
              </a:buClr>
            </a:pPr>
            <a:r>
              <a:rPr lang="en-US" sz="1800" b="1" dirty="0">
                <a:latin typeface="Calibri" pitchFamily="34" charset="0"/>
                <a:cs typeface="Times New Roman" pitchFamily="18" charset="0"/>
              </a:rPr>
              <a:t>Available both in near real time and off-line:</a:t>
            </a:r>
          </a:p>
        </p:txBody>
      </p:sp>
    </p:spTree>
    <p:extLst>
      <p:ext uri="{BB962C8B-B14F-4D97-AF65-F5344CB8AC3E}">
        <p14:creationId xmlns:p14="http://schemas.microsoft.com/office/powerpoint/2010/main" val="236573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44624"/>
            <a:ext cx="9396536" cy="1008112"/>
          </a:xfrm>
        </p:spPr>
        <p:txBody>
          <a:bodyPr/>
          <a:lstStyle/>
          <a:p>
            <a:r>
              <a:rPr lang="en-US" sz="32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Results</a:t>
            </a:r>
            <a:br>
              <a:rPr lang="en-US" sz="32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6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LSASAF </a:t>
            </a:r>
            <a:r>
              <a:rPr lang="en-US" sz="26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LST sensitivity as a soil moisture </a:t>
            </a:r>
            <a:r>
              <a:rPr lang="en-US" sz="26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indicator /climatic context/</a:t>
            </a:r>
            <a:endParaRPr lang="bg-BG" sz="2600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0" y="2204864"/>
            <a:ext cx="3632400" cy="363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60" y="2204864"/>
            <a:ext cx="3632448" cy="36324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7644" y="5949280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/>
              <a:t>Figure </a:t>
            </a:r>
            <a:r>
              <a:rPr lang="en-US" sz="1200" dirty="0" smtClean="0"/>
              <a:t>2</a:t>
            </a:r>
            <a:r>
              <a:rPr lang="bg-BG" sz="1200" dirty="0" smtClean="0"/>
              <a:t>.</a:t>
            </a:r>
            <a:r>
              <a:rPr lang="bg-BG" sz="1200" b="1" dirty="0" smtClean="0"/>
              <a:t> </a:t>
            </a:r>
            <a:r>
              <a:rPr lang="bg-BG" sz="1200" dirty="0"/>
              <a:t>Boxplots of monthly mean values (2007-2018) for the region of Bulgaria during the growing season (March-October) of: </a:t>
            </a:r>
            <a:r>
              <a:rPr lang="bg-BG" sz="1200" b="1" dirty="0"/>
              <a:t>(a)</a:t>
            </a:r>
            <a:r>
              <a:rPr lang="bg-BG" sz="1200" dirty="0"/>
              <a:t> SMAI; </a:t>
            </a:r>
            <a:r>
              <a:rPr lang="bg-BG" sz="1200" b="1" dirty="0"/>
              <a:t>(b)</a:t>
            </a:r>
            <a:r>
              <a:rPr lang="bg-BG" sz="1200" dirty="0"/>
              <a:t> LSASAF LST 0900 UTC </a:t>
            </a:r>
            <a:r>
              <a:rPr lang="bg-BG" sz="1200" dirty="0">
                <a:sym typeface="Symbol"/>
              </a:rPr>
              <a:t></a:t>
            </a:r>
            <a:r>
              <a:rPr lang="bg-BG" sz="1200" dirty="0"/>
              <a:t>C.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032" y="1268760"/>
            <a:ext cx="8532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buAutoNum type="arabicParenR"/>
            </a:pP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Temporal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variability</a:t>
            </a:r>
            <a:r>
              <a:rPr lang="bg-BG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of biogeophysical </a:t>
            </a:r>
            <a:r>
              <a:rPr lang="bg-BG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indexes</a:t>
            </a:r>
            <a:endParaRPr lang="en-US" sz="2000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lvl="0" algn="ctr"/>
            <a:r>
              <a:rPr lang="en-US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seasonal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course of SMAI and LST for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region of Bulgaria </a:t>
            </a:r>
            <a:endParaRPr lang="bg-BG" sz="16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8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4" y="948680"/>
            <a:ext cx="3632400" cy="363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60" y="948680"/>
            <a:ext cx="3632448" cy="36324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7644" y="4509120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/>
              <a:t>Figure </a:t>
            </a:r>
            <a:r>
              <a:rPr lang="en-US" sz="1200" dirty="0" smtClean="0"/>
              <a:t>2</a:t>
            </a:r>
            <a:r>
              <a:rPr lang="bg-BG" sz="1200" dirty="0" smtClean="0"/>
              <a:t>.</a:t>
            </a:r>
            <a:r>
              <a:rPr lang="bg-BG" sz="1200" b="1" dirty="0" smtClean="0"/>
              <a:t> </a:t>
            </a:r>
            <a:r>
              <a:rPr lang="bg-BG" sz="1200" dirty="0"/>
              <a:t>Boxplots of monthly mean values (2007-2018) for the region of Bulgaria during the growing season (March-October) of: </a:t>
            </a:r>
            <a:r>
              <a:rPr lang="bg-BG" sz="1200" b="1" dirty="0"/>
              <a:t>(a)</a:t>
            </a:r>
            <a:r>
              <a:rPr lang="bg-BG" sz="1200" dirty="0"/>
              <a:t> SMAI; </a:t>
            </a:r>
            <a:r>
              <a:rPr lang="bg-BG" sz="1200" b="1" dirty="0"/>
              <a:t>(b)</a:t>
            </a:r>
            <a:r>
              <a:rPr lang="bg-BG" sz="1200" dirty="0"/>
              <a:t> LSASAF LST 0900 UTC </a:t>
            </a:r>
            <a:r>
              <a:rPr lang="bg-BG" sz="1200" dirty="0">
                <a:sym typeface="Symbol"/>
              </a:rPr>
              <a:t></a:t>
            </a:r>
            <a:r>
              <a:rPr lang="bg-BG" sz="1200" dirty="0"/>
              <a:t>C.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33536"/>
            <a:ext cx="8856984" cy="875184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1) Temporal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variability</a:t>
            </a:r>
            <a:r>
              <a:rPr lang="bg-BG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of biogeophysical indexes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bg-BG" sz="1600" dirty="0" smtClean="0">
                <a:latin typeface="Calibri" pitchFamily="34" charset="0"/>
                <a:cs typeface="Calibri" pitchFamily="34" charset="0"/>
              </a:rPr>
              <a:t>seasonal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course of SMAI and LST for the region of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Bulgaria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(monthly mean, 2007-2018)</a:t>
            </a:r>
            <a:endParaRPr lang="bg-BG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5229200"/>
            <a:ext cx="885698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b="1" dirty="0" smtClean="0">
                <a:latin typeface="Calibri" pitchFamily="34" charset="0"/>
                <a:cs typeface="Calibri" pitchFamily="34" charset="0"/>
              </a:rPr>
              <a:t>Mean </a:t>
            </a:r>
            <a:r>
              <a:rPr lang="bg-BG" sz="1400" b="1" dirty="0">
                <a:latin typeface="Calibri" pitchFamily="34" charset="0"/>
                <a:cs typeface="Calibri" pitchFamily="34" charset="0"/>
              </a:rPr>
              <a:t>SMAI and LST have opposed seasonal </a:t>
            </a:r>
            <a:r>
              <a:rPr lang="bg-BG" sz="1400" b="1" dirty="0" smtClean="0">
                <a:latin typeface="Calibri" pitchFamily="34" charset="0"/>
                <a:cs typeface="Calibri" pitchFamily="34" charset="0"/>
              </a:rPr>
              <a:t>trends</a:t>
            </a:r>
            <a:endParaRPr lang="en-US" sz="1400" b="1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bg-BG" sz="1400" dirty="0" smtClean="0">
                <a:latin typeface="Calibri" pitchFamily="34" charset="0"/>
                <a:cs typeface="Calibri" pitchFamily="34" charset="0"/>
              </a:rPr>
              <a:t>initial </a:t>
            </a:r>
            <a:r>
              <a:rPr lang="bg-BG" sz="1400" dirty="0">
                <a:latin typeface="Calibri" pitchFamily="34" charset="0"/>
                <a:cs typeface="Calibri" pitchFamily="34" charset="0"/>
              </a:rPr>
              <a:t>higher SMAI (optimum moistening) in spring (March) 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steadily </a:t>
            </a:r>
            <a:r>
              <a:rPr lang="bg-BG" sz="1400" dirty="0">
                <a:latin typeface="Calibri" pitchFamily="34" charset="0"/>
                <a:cs typeface="Calibri" pitchFamily="34" charset="0"/>
              </a:rPr>
              <a:t>depleted in parallel to increasing insolation and vegetation 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development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becomes </a:t>
            </a:r>
            <a:r>
              <a:rPr lang="bg-BG" sz="1400" dirty="0">
                <a:latin typeface="Calibri" pitchFamily="34" charset="0"/>
                <a:cs typeface="Calibri" pitchFamily="34" charset="0"/>
              </a:rPr>
              <a:t>significantly depleted in July (between dry and risk of drought stages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of 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SMAI </a:t>
            </a:r>
            <a:r>
              <a:rPr lang="bg-BG" sz="1400" dirty="0">
                <a:latin typeface="Calibri" pitchFamily="34" charset="0"/>
                <a:cs typeface="Calibri" pitchFamily="34" charset="0"/>
              </a:rPr>
              <a:t>scale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reaches </a:t>
            </a:r>
            <a:r>
              <a:rPr lang="bg-BG" sz="1400" dirty="0">
                <a:latin typeface="Calibri" pitchFamily="34" charset="0"/>
                <a:cs typeface="Calibri" pitchFamily="34" charset="0"/>
              </a:rPr>
              <a:t>a minimum in August/September (risk of drought and 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drought)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starts </a:t>
            </a:r>
            <a:r>
              <a:rPr lang="bg-BG" sz="1400" dirty="0">
                <a:latin typeface="Calibri" pitchFamily="34" charset="0"/>
                <a:cs typeface="Calibri" pitchFamily="34" charset="0"/>
              </a:rPr>
              <a:t>to increase in 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autumn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bg-BG" sz="1400" dirty="0" smtClean="0">
                <a:latin typeface="Calibri" pitchFamily="34" charset="0"/>
                <a:cs typeface="Calibri" pitchFamily="34" charset="0"/>
              </a:rPr>
              <a:t>Accordingly</a:t>
            </a:r>
            <a:r>
              <a:rPr lang="bg-BG" sz="1400" dirty="0">
                <a:latin typeface="Calibri" pitchFamily="34" charset="0"/>
                <a:cs typeface="Calibri" pitchFamily="34" charset="0"/>
              </a:rPr>
              <a:t>, LST starts from lowest mean annual values in March and steadily increases with a maximum in August (mean value of about 35 </a:t>
            </a:r>
            <a:r>
              <a:rPr lang="bg-BG" sz="1400" dirty="0">
                <a:latin typeface="Calibri" pitchFamily="34" charset="0"/>
                <a:cs typeface="Calibri" pitchFamily="34" charset="0"/>
                <a:sym typeface="Symbol"/>
              </a:rPr>
              <a:t></a:t>
            </a:r>
            <a:r>
              <a:rPr lang="bg-BG" sz="1400" dirty="0">
                <a:latin typeface="Calibri" pitchFamily="34" charset="0"/>
                <a:cs typeface="Calibri" pitchFamily="34" charset="0"/>
              </a:rPr>
              <a:t>C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.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792088"/>
          </a:xfrm>
        </p:spPr>
        <p:txBody>
          <a:bodyPr/>
          <a:lstStyle/>
          <a:p>
            <a:r>
              <a:rPr lang="en-US" sz="23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2) Spatial </a:t>
            </a:r>
            <a:r>
              <a:rPr lang="bg-BG" sz="2300" kern="1200" dirty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variability </a:t>
            </a:r>
            <a:r>
              <a:rPr lang="bg-BG" sz="2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of biogeophysical </a:t>
            </a:r>
            <a:r>
              <a:rPr lang="bg-BG" sz="23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indexes</a:t>
            </a:r>
            <a:r>
              <a:rPr lang="en-US" sz="23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3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in </a:t>
            </a:r>
            <a:r>
              <a:rPr lang="bg-BG" sz="2300" kern="1200" dirty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‘dry’ and ‘wet’ </a:t>
            </a:r>
            <a:r>
              <a:rPr lang="bg-BG" sz="23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conditions</a:t>
            </a:r>
            <a:endParaRPr lang="bg-BG" sz="2300" kern="1200" dirty="0">
              <a:solidFill>
                <a:srgbClr val="C00000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3795424"/>
            <a:ext cx="856895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SMAI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and LST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experimental evolutions</a:t>
            </a:r>
            <a:endParaRPr lang="bg-BG" sz="1600" b="1" dirty="0">
              <a:latin typeface="Calibri" pitchFamily="34" charset="0"/>
              <a:cs typeface="Calibri" pitchFamily="34" charset="0"/>
            </a:endParaRPr>
          </a:p>
          <a:p>
            <a:pPr marL="285750" lvl="0" indent="-28575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Years/months with dominant sensible heat fluxes are selected: in this case a high energetic loading but limited precipitation leads to depleted SMA and drought occurrence with different levels of severity. Such years/months are classified as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‘dry’ periods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</a:t>
            </a:r>
            <a:endParaRPr lang="bg-BG" sz="1600" i="1" dirty="0">
              <a:latin typeface="Calibri" pitchFamily="34" charset="0"/>
              <a:cs typeface="Calibri" pitchFamily="34" charset="0"/>
            </a:endParaRPr>
          </a:p>
          <a:p>
            <a:pPr marL="285750" lvl="0" indent="-285750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Years/months with dominant latent heat fluxes are selected: in this case even at a high energetic loading precipitation is above norms, soil becomes saturated (and even over-moistened), and evapotranspiration is undisturbed. Such years/months are classified as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‘wet’ periods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1424389"/>
            <a:ext cx="28850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600" dirty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Qualitative</a:t>
            </a:r>
            <a:r>
              <a:rPr lang="en-US" sz="2600" dirty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 analyses</a:t>
            </a:r>
            <a:endParaRPr lang="bg-BG" sz="2600" dirty="0">
              <a:solidFill>
                <a:srgbClr val="000066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935535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Spatial variability of the two </a:t>
            </a:r>
            <a:r>
              <a:rPr lang="en-US" sz="1800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biogeophysical</a:t>
            </a:r>
            <a:r>
              <a:rPr lang="en-US" sz="18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parameters are strongly related to the distribution of energy-water cycles across the climate gradient of Bulgaria, thus their evolution is performed for a variety of environmental conditions.</a:t>
            </a:r>
            <a:endParaRPr lang="bg-BG" sz="1800" dirty="0">
              <a:solidFill>
                <a:srgbClr val="000066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11960" y="2858865"/>
            <a:ext cx="0" cy="85816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0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/>
          <a:lstStyle/>
          <a:p>
            <a:r>
              <a:rPr lang="bg-BG" sz="2000" kern="1200" dirty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SMAI and LST during dry </a:t>
            </a:r>
            <a:r>
              <a:rPr lang="bg-BG" sz="20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conditions</a:t>
            </a:r>
            <a:endParaRPr lang="bg-BG" sz="2000" kern="1200" dirty="0">
              <a:solidFill>
                <a:srgbClr val="C00000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9000"/>
            <a:ext cx="2269094" cy="14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7" y="1989000"/>
            <a:ext cx="2269094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80" y="1989000"/>
            <a:ext cx="2269093" cy="14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6" y="3982219"/>
            <a:ext cx="2269092" cy="14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8" y="3982219"/>
            <a:ext cx="2269094" cy="14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92" y="5557627"/>
            <a:ext cx="5455920" cy="3688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62" y="1259992"/>
            <a:ext cx="5227320" cy="368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982219"/>
            <a:ext cx="2269090" cy="144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4884" y="6093296"/>
            <a:ext cx="719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</a:t>
            </a:r>
            <a:r>
              <a:rPr lang="en-US" sz="1200" dirty="0" smtClean="0"/>
              <a:t>3.</a:t>
            </a:r>
            <a:r>
              <a:rPr lang="en-US" sz="1200" b="1" dirty="0" smtClean="0"/>
              <a:t> </a:t>
            </a:r>
            <a:r>
              <a:rPr lang="en-US" sz="1200" dirty="0"/>
              <a:t>Spatial distribution of monthly mean SMAI (50 cm soil layer) over Bulgaria in 2007 for: </a:t>
            </a:r>
            <a:endParaRPr lang="en-US" sz="1200" dirty="0" smtClean="0"/>
          </a:p>
          <a:p>
            <a:r>
              <a:rPr lang="en-US" sz="1200" b="1" dirty="0"/>
              <a:t>	</a:t>
            </a:r>
            <a:r>
              <a:rPr lang="en-US" sz="1200" b="1" dirty="0" smtClean="0"/>
              <a:t>(</a:t>
            </a:r>
            <a:r>
              <a:rPr lang="en-US" sz="1200" b="1" dirty="0"/>
              <a:t>a)</a:t>
            </a:r>
            <a:r>
              <a:rPr lang="en-US" sz="1200" dirty="0"/>
              <a:t> June; </a:t>
            </a:r>
            <a:r>
              <a:rPr lang="en-US" sz="1200" b="1" dirty="0"/>
              <a:t>(b)</a:t>
            </a:r>
            <a:r>
              <a:rPr lang="en-US" sz="1200" dirty="0"/>
              <a:t> July; </a:t>
            </a:r>
            <a:r>
              <a:rPr lang="en-US" sz="1200" b="1" dirty="0"/>
              <a:t>(c)</a:t>
            </a:r>
            <a:r>
              <a:rPr lang="en-US" sz="1200" dirty="0"/>
              <a:t> August, and of LSASAF LST for: </a:t>
            </a:r>
            <a:r>
              <a:rPr lang="en-US" sz="1200" b="1" dirty="0"/>
              <a:t>(d)</a:t>
            </a:r>
            <a:r>
              <a:rPr lang="en-US" sz="1200" dirty="0"/>
              <a:t> June; </a:t>
            </a:r>
            <a:r>
              <a:rPr lang="en-US" sz="1200" b="1" dirty="0"/>
              <a:t>(e)</a:t>
            </a:r>
            <a:r>
              <a:rPr lang="en-US" sz="1200" dirty="0"/>
              <a:t> July; </a:t>
            </a:r>
            <a:r>
              <a:rPr lang="en-US" sz="1200" b="1" dirty="0"/>
              <a:t>(f)</a:t>
            </a:r>
            <a:r>
              <a:rPr lang="en-US" sz="1200" dirty="0"/>
              <a:t> August. </a:t>
            </a:r>
            <a:endParaRPr lang="bg-BG" sz="1200" dirty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6512" y="548680"/>
            <a:ext cx="910748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18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Example:</a:t>
            </a:r>
            <a:r>
              <a: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2007 </a:t>
            </a:r>
            <a:r>
              <a:rPr lang="bg-BG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deficient </a:t>
            </a:r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precipitations from April up to the beginning of </a:t>
            </a:r>
            <a:r>
              <a:rPr lang="bg-BG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August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, below monthly norms.</a:t>
            </a:r>
            <a:r>
              <a:rPr lang="bg-BG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endParaRPr lang="bg-BG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22294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(a)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9872" y="1722294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(b)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8184" y="1722294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(c)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5576" y="3573016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(d)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38024" y="3573016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(e)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2320" y="3573016"/>
            <a:ext cx="375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(f)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/>
          <a:lstStyle/>
          <a:p>
            <a:r>
              <a:rPr lang="bg-BG" sz="2000" kern="1200" dirty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SMAI and LST during dry </a:t>
            </a:r>
            <a:r>
              <a:rPr lang="bg-BG" sz="20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conditions</a:t>
            </a:r>
            <a:r>
              <a:rPr lang="en-US" sz="20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endParaRPr lang="bg-BG" sz="2000" kern="1200" dirty="0">
              <a:solidFill>
                <a:srgbClr val="C00000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0" y="2150957"/>
            <a:ext cx="1418183" cy="9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4" y="3194973"/>
            <a:ext cx="1418182" cy="9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6" y="4311197"/>
            <a:ext cx="1418181" cy="9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40" y="2060848"/>
            <a:ext cx="1418180" cy="9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730" y="3194973"/>
            <a:ext cx="1418182" cy="9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" y="5292440"/>
            <a:ext cx="5455920" cy="3688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548024"/>
            <a:ext cx="5227320" cy="368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293096"/>
            <a:ext cx="1418181" cy="90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3044" y="5787261"/>
            <a:ext cx="5110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</a:t>
            </a:r>
            <a:r>
              <a:rPr lang="en-US" sz="1200" dirty="0" smtClean="0"/>
              <a:t>3.</a:t>
            </a:r>
            <a:r>
              <a:rPr lang="en-US" sz="1200" b="1" dirty="0" smtClean="0"/>
              <a:t> </a:t>
            </a:r>
            <a:r>
              <a:rPr lang="en-US" sz="1200" dirty="0"/>
              <a:t>Spatial distribution of monthly mean SMAI (50 cm soil layer) over Bulgaria in 2007 for: </a:t>
            </a:r>
            <a:r>
              <a:rPr lang="en-US" sz="1200" b="1" dirty="0"/>
              <a:t>(a)</a:t>
            </a:r>
            <a:r>
              <a:rPr lang="en-US" sz="1200" dirty="0"/>
              <a:t> June; </a:t>
            </a:r>
            <a:r>
              <a:rPr lang="en-US" sz="1200" b="1" dirty="0"/>
              <a:t>(b)</a:t>
            </a:r>
            <a:r>
              <a:rPr lang="en-US" sz="1200" dirty="0"/>
              <a:t> July; </a:t>
            </a:r>
            <a:r>
              <a:rPr lang="en-US" sz="1200" b="1" dirty="0"/>
              <a:t>(c)</a:t>
            </a:r>
            <a:r>
              <a:rPr lang="en-US" sz="1200" dirty="0"/>
              <a:t> August, and of LSASAF LST for: </a:t>
            </a:r>
            <a:r>
              <a:rPr lang="en-US" sz="1200" b="1" dirty="0"/>
              <a:t>(d)</a:t>
            </a:r>
            <a:r>
              <a:rPr lang="en-US" sz="1200" dirty="0"/>
              <a:t> June; </a:t>
            </a:r>
            <a:r>
              <a:rPr lang="en-US" sz="1200" b="1" dirty="0"/>
              <a:t>(e)</a:t>
            </a:r>
            <a:r>
              <a:rPr lang="en-US" sz="1200" dirty="0"/>
              <a:t> July; </a:t>
            </a:r>
            <a:r>
              <a:rPr lang="en-US" sz="1200" b="1" dirty="0"/>
              <a:t>(f)</a:t>
            </a:r>
            <a:r>
              <a:rPr lang="en-US" sz="1200" dirty="0"/>
              <a:t> August. </a:t>
            </a:r>
            <a:endParaRPr lang="bg-BG" sz="1200" dirty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6512" y="692696"/>
            <a:ext cx="910748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18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Example:</a:t>
            </a:r>
            <a:r>
              <a: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2007 </a:t>
            </a:r>
            <a:r>
              <a:rPr lang="bg-BG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deficient </a:t>
            </a:r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precipitations from April up to the beginning of </a:t>
            </a:r>
            <a:r>
              <a:rPr lang="bg-BG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August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, below monthly norms</a:t>
            </a:r>
            <a:r>
              <a:rPr lang="bg-BG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endParaRPr lang="bg-BG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656" y="1920315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(a)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656" y="2906941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(b)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290" y="4080555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(c)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69872" y="1920315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(d)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69872" y="294643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(e)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08537" y="4080555"/>
            <a:ext cx="375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(f)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2104" y="1926118"/>
            <a:ext cx="3522384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20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Qualitative </a:t>
            </a:r>
            <a:r>
              <a:rPr lang="bg-BG" sz="20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comparison</a:t>
            </a:r>
            <a:endParaRPr lang="en-US" sz="20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bg-BG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good agreement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between the spatial distributions of the two indexes: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he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lower the SMAI (i.e. increased drought severity) the higher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LST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.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bg-BG" sz="1600" dirty="0" smtClean="0">
                <a:latin typeface="Calibri" pitchFamily="34" charset="0"/>
                <a:cs typeface="Calibri" pitchFamily="34" charset="0"/>
              </a:rPr>
              <a:t>Accumulated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terrestrial drought leads to increased land surface temperature, as in July 2007.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or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the regions with low SMAI indicating dry conditions, LST values according to the MSG-based satellite product are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high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7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864096"/>
          </a:xfrm>
        </p:spPr>
        <p:txBody>
          <a:bodyPr/>
          <a:lstStyle/>
          <a:p>
            <a:r>
              <a:rPr lang="bg-BG" sz="2000" kern="1200" dirty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SMAI and LST during </a:t>
            </a:r>
            <a:r>
              <a:rPr lang="en-US" sz="20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wet</a:t>
            </a:r>
            <a:r>
              <a:rPr lang="bg-BG" sz="20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 conditions</a:t>
            </a:r>
            <a:r>
              <a:rPr lang="en-US" sz="20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endParaRPr lang="bg-BG" sz="2000" kern="1200" dirty="0">
              <a:solidFill>
                <a:srgbClr val="C00000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24" y="5940512"/>
            <a:ext cx="5455920" cy="3688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00" y="4140312"/>
            <a:ext cx="5227320" cy="3688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2048" y="6351711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Figure </a:t>
            </a:r>
            <a:r>
              <a:rPr lang="en-US" sz="1200" dirty="0" smtClean="0"/>
              <a:t>4.</a:t>
            </a:r>
            <a:r>
              <a:rPr lang="en-US" sz="1200" b="1" dirty="0" smtClean="0"/>
              <a:t> </a:t>
            </a:r>
            <a:r>
              <a:rPr lang="bg-BG" sz="1200" dirty="0"/>
              <a:t>Spatial distribution of monthly mean SMAI (50 cm soil layer) over Bulgaria in 2014 for: </a:t>
            </a:r>
            <a:r>
              <a:rPr lang="bg-BG" sz="1200" b="1" dirty="0"/>
              <a:t>(a)</a:t>
            </a:r>
            <a:r>
              <a:rPr lang="bg-BG" sz="1200" dirty="0"/>
              <a:t> July; </a:t>
            </a:r>
            <a:r>
              <a:rPr lang="bg-BG" sz="1200" b="1" dirty="0"/>
              <a:t>(b)</a:t>
            </a:r>
            <a:r>
              <a:rPr lang="bg-BG" sz="1200" dirty="0"/>
              <a:t> August, and of SMAI (20 cm soil layer) for: </a:t>
            </a:r>
            <a:r>
              <a:rPr lang="bg-BG" sz="1200" b="1" dirty="0"/>
              <a:t>(c)</a:t>
            </a:r>
            <a:r>
              <a:rPr lang="bg-BG" sz="1200" dirty="0"/>
              <a:t> July and </a:t>
            </a:r>
            <a:r>
              <a:rPr lang="bg-BG" sz="1200" b="1" dirty="0"/>
              <a:t>(d)</a:t>
            </a:r>
            <a:r>
              <a:rPr lang="bg-BG" sz="1200" dirty="0"/>
              <a:t> August; as well as LSASAF LST for: </a:t>
            </a:r>
            <a:r>
              <a:rPr lang="bg-BG" sz="1200" b="1" dirty="0"/>
              <a:t>(e)</a:t>
            </a:r>
            <a:r>
              <a:rPr lang="bg-BG" sz="1200" dirty="0"/>
              <a:t> July; </a:t>
            </a:r>
            <a:r>
              <a:rPr lang="bg-BG" sz="1200" b="1" dirty="0"/>
              <a:t>(f)</a:t>
            </a:r>
            <a:r>
              <a:rPr lang="bg-BG" sz="1200" dirty="0"/>
              <a:t> August.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0" y="476672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18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Example:</a:t>
            </a:r>
            <a:r>
              <a: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2014, f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or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all months (March-October) and for almost all parts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precipitation is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above climatic monthly norms </a:t>
            </a:r>
            <a:endParaRPr lang="bg-BG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1340768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(a)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1640" y="2780928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(c)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1640" y="4581128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(e)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6056" y="4674622"/>
            <a:ext cx="375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(f)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06" y="1432521"/>
            <a:ext cx="1944000" cy="1233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3" y="1412776"/>
            <a:ext cx="1945745" cy="1234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843379"/>
            <a:ext cx="1944000" cy="12336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41095"/>
            <a:ext cx="1947600" cy="12359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60312" y="1772816"/>
            <a:ext cx="1387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96633"/>
                </a:solidFill>
                <a:latin typeface="Calibri" pitchFamily="34" charset="0"/>
                <a:cs typeface="Calibri" pitchFamily="34" charset="0"/>
              </a:rPr>
              <a:t>50 cm soil depth</a:t>
            </a:r>
            <a:endParaRPr lang="bg-BG" sz="1400" dirty="0">
              <a:solidFill>
                <a:srgbClr val="99663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94208" y="2780928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(d)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50" y="4653136"/>
            <a:ext cx="1945746" cy="1234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642472"/>
            <a:ext cx="1945746" cy="1234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67402" y="1124744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July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7718" y="1124744"/>
            <a:ext cx="703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August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60312" y="3121223"/>
            <a:ext cx="1387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96633"/>
                </a:solidFill>
                <a:latin typeface="Calibri" pitchFamily="34" charset="0"/>
                <a:cs typeface="Calibri" pitchFamily="34" charset="0"/>
              </a:rPr>
              <a:t>20 cm soil depth</a:t>
            </a:r>
            <a:endParaRPr lang="bg-BG" sz="1400" dirty="0">
              <a:solidFill>
                <a:srgbClr val="99663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74494" y="1259626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SMAI</a:t>
            </a:r>
            <a:endParaRPr lang="bg-BG" sz="1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95936" y="4674622"/>
            <a:ext cx="1136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LSASAF LST</a:t>
            </a:r>
            <a:endParaRPr lang="bg-BG" sz="1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4208" y="1362254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(b)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9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560"/>
            <a:ext cx="9144000" cy="659160"/>
          </a:xfrm>
        </p:spPr>
        <p:txBody>
          <a:bodyPr/>
          <a:lstStyle/>
          <a:p>
            <a:r>
              <a:rPr lang="en-US" sz="32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The aim</a:t>
            </a:r>
            <a:endParaRPr lang="bg-BG" sz="3200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1591340"/>
            <a:ext cx="66247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explore 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he utility of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skin temperature retrievals from infrared observations by the </a:t>
            </a:r>
            <a:r>
              <a:rPr lang="en-US" sz="1800" dirty="0" err="1">
                <a:latin typeface="Calibri" pitchFamily="34" charset="0"/>
                <a:cs typeface="Calibri" pitchFamily="34" charset="0"/>
              </a:rPr>
              <a:t>Meteosat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geostationary satellite as a soil moisture indicator in a climatic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context </a:t>
            </a:r>
            <a:r>
              <a:rPr lang="en-US" sz="1800" dirty="0">
                <a:latin typeface="Calibri" pitchFamily="34" charset="0"/>
                <a:ea typeface="SimSun-ExtB" pitchFamily="49" charset="-122"/>
                <a:cs typeface="Calibri" pitchFamily="34" charset="0"/>
              </a:rPr>
              <a:t>for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region of the Eastern Mediterranean (Bulgaria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400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1400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Stoyanova</a:t>
            </a:r>
            <a:r>
              <a:rPr lang="en-US" sz="1400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et al., 2019, </a:t>
            </a:r>
            <a:r>
              <a:rPr lang="en-US" sz="1400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Atmosphere</a:t>
            </a:r>
            <a:r>
              <a:rPr lang="en-US" sz="14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accepted)</a:t>
            </a:r>
            <a:endParaRPr lang="en-US" sz="1400" i="1" u="sng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Needs from advanced approaches that allow LST application as a </a:t>
            </a:r>
            <a:r>
              <a:rPr lang="en-US" sz="1800" dirty="0" err="1">
                <a:latin typeface="Calibri" pitchFamily="34" charset="0"/>
                <a:cs typeface="Calibri" pitchFamily="34" charset="0"/>
              </a:rPr>
              <a:t>biogeophysical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drought indicator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sz="1800" dirty="0">
              <a:latin typeface="Calibri" pitchFamily="34" charset="0"/>
              <a:ea typeface="SimSun-ExtB" pitchFamily="49" charset="-122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Applicability of LST product as a drought indicator </a:t>
            </a:r>
            <a:endParaRPr lang="bg-BG" sz="18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Aft>
                <a:spcPts val="300"/>
              </a:spcAft>
              <a:buFont typeface="Courier New" pitchFamily="49" charset="0"/>
              <a:buChar char="o"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Identifying the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drought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prone regions over Bulgaria. </a:t>
            </a: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Aft>
                <a:spcPts val="300"/>
              </a:spcAft>
              <a:buFont typeface="Courier New" pitchFamily="49" charset="0"/>
              <a:buChar char="o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Illustrating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effect of drought on fire activity using satellite information </a:t>
            </a: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Aft>
                <a:spcPts val="300"/>
              </a:spcAft>
              <a:buFont typeface="Courier New" pitchFamily="49" charset="0"/>
              <a:buChar char="o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Illustrating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effect of drought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on crop yield production</a:t>
            </a:r>
          </a:p>
        </p:txBody>
      </p:sp>
    </p:spTree>
    <p:extLst>
      <p:ext uri="{BB962C8B-B14F-4D97-AF65-F5344CB8AC3E}">
        <p14:creationId xmlns:p14="http://schemas.microsoft.com/office/powerpoint/2010/main" val="72673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864096"/>
          </a:xfrm>
        </p:spPr>
        <p:txBody>
          <a:bodyPr/>
          <a:lstStyle/>
          <a:p>
            <a:r>
              <a:rPr lang="bg-BG" sz="2000" kern="1200" dirty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SMAI and LST during </a:t>
            </a:r>
            <a:r>
              <a:rPr lang="en-US" sz="20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wet</a:t>
            </a:r>
            <a:r>
              <a:rPr lang="bg-BG" sz="20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 conditions</a:t>
            </a:r>
            <a:r>
              <a:rPr lang="en-US" sz="20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endParaRPr lang="bg-BG" sz="2000" kern="1200" dirty="0">
              <a:solidFill>
                <a:srgbClr val="C00000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661248"/>
            <a:ext cx="5455920" cy="3688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5024"/>
            <a:ext cx="5227320" cy="3688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6167045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</a:t>
            </a:r>
            <a:r>
              <a:rPr lang="en-US" sz="1200" dirty="0" smtClean="0"/>
              <a:t>4.</a:t>
            </a:r>
            <a:r>
              <a:rPr lang="en-US" sz="1200" b="1" dirty="0" smtClean="0"/>
              <a:t> </a:t>
            </a:r>
            <a:r>
              <a:rPr lang="bg-BG" sz="1200" dirty="0"/>
              <a:t>Spatial distribution of monthly mean SMAI (50 cm soil layer) over Bulgaria in 2014 for: </a:t>
            </a:r>
            <a:r>
              <a:rPr lang="bg-BG" sz="1200" b="1" dirty="0"/>
              <a:t>(a)</a:t>
            </a:r>
            <a:r>
              <a:rPr lang="bg-BG" sz="1200" dirty="0"/>
              <a:t> July; </a:t>
            </a:r>
            <a:r>
              <a:rPr lang="bg-BG" sz="1200" b="1" dirty="0"/>
              <a:t>(b)</a:t>
            </a:r>
            <a:r>
              <a:rPr lang="bg-BG" sz="1200" dirty="0"/>
              <a:t> August, and of SMAI (20 cm soil layer) for: </a:t>
            </a:r>
            <a:r>
              <a:rPr lang="bg-BG" sz="1200" b="1" dirty="0"/>
              <a:t>(c)</a:t>
            </a:r>
            <a:r>
              <a:rPr lang="bg-BG" sz="1200" dirty="0"/>
              <a:t> July and </a:t>
            </a:r>
            <a:r>
              <a:rPr lang="bg-BG" sz="1200" b="1" dirty="0"/>
              <a:t>(d)</a:t>
            </a:r>
            <a:r>
              <a:rPr lang="bg-BG" sz="1200" dirty="0"/>
              <a:t> August; as well as LSASAF LST for: </a:t>
            </a:r>
            <a:r>
              <a:rPr lang="bg-BG" sz="1200" b="1" dirty="0"/>
              <a:t>(e)</a:t>
            </a:r>
            <a:r>
              <a:rPr lang="bg-BG" sz="1200" dirty="0"/>
              <a:t> July; </a:t>
            </a:r>
            <a:r>
              <a:rPr lang="bg-BG" sz="1200" b="1" dirty="0"/>
              <a:t>(f)</a:t>
            </a:r>
            <a:r>
              <a:rPr lang="bg-BG" sz="1200" dirty="0"/>
              <a:t> August.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620688" y="476672"/>
            <a:ext cx="575962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18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Example:</a:t>
            </a:r>
            <a:r>
              <a: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2014, f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or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all months (March-October) and for almost all parts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precipitation is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above climatic monthly norms </a:t>
            </a:r>
            <a:endParaRPr lang="bg-BG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1501143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(a)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94008" y="1501143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(b)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536" y="2658398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(c)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536" y="4530606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(e)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5856" y="4581128"/>
            <a:ext cx="375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(f)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28" y="1592896"/>
            <a:ext cx="1418183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74" y="1573151"/>
            <a:ext cx="1418182" cy="90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3" y="2636912"/>
            <a:ext cx="1418182" cy="90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01008"/>
            <a:ext cx="1418182" cy="90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76136" y="1861183"/>
            <a:ext cx="1387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96633"/>
                </a:solidFill>
                <a:latin typeface="Calibri" pitchFamily="34" charset="0"/>
                <a:cs typeface="Calibri" pitchFamily="34" charset="0"/>
              </a:rPr>
              <a:t>50 cm soil depth</a:t>
            </a:r>
            <a:endParaRPr lang="bg-BG" sz="1400" dirty="0">
              <a:solidFill>
                <a:srgbClr val="99663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94008" y="2514382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(d)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617232"/>
            <a:ext cx="1418182" cy="900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689240"/>
            <a:ext cx="1418182" cy="900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59290" y="1285119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July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67598" y="1285119"/>
            <a:ext cx="692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August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76136" y="2905199"/>
            <a:ext cx="1387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96633"/>
                </a:solidFill>
                <a:latin typeface="Calibri" pitchFamily="34" charset="0"/>
                <a:cs typeface="Calibri" pitchFamily="34" charset="0"/>
              </a:rPr>
              <a:t>20 cm soil depth</a:t>
            </a:r>
            <a:endParaRPr lang="bg-BG" sz="1400" dirty="0">
              <a:solidFill>
                <a:srgbClr val="99663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13095" y="1429860"/>
            <a:ext cx="3240360" cy="480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bg-BG" sz="20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Qualitative </a:t>
            </a:r>
            <a:r>
              <a:rPr lang="bg-BG" sz="20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comparison</a:t>
            </a:r>
            <a:endParaRPr lang="en-US" sz="2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bg-BG" sz="1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he </a:t>
            </a:r>
            <a:r>
              <a:rPr lang="bg-BG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LST spatial variability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is </a:t>
            </a:r>
            <a:r>
              <a:rPr lang="bg-BG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more closely related to </a:t>
            </a:r>
            <a:r>
              <a:rPr lang="bg-BG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SMAI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distribution </a:t>
            </a:r>
            <a:r>
              <a:rPr lang="bg-BG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for </a:t>
            </a:r>
            <a:r>
              <a:rPr lang="bg-BG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20 cm soil depth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than SMA for 50 cm soil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depth</a:t>
            </a:r>
            <a:r>
              <a:rPr lang="en-US" sz="1600" dirty="0"/>
              <a:t>: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sz="1600" dirty="0">
                <a:latin typeface="Calibri" pitchFamily="34" charset="0"/>
                <a:cs typeface="Calibri" pitchFamily="34" charset="0"/>
              </a:rPr>
              <a:t>Spatial distribution of SMAI for the 50 cm soil layer indicates optimum soil moisture availability from March to July with a slight decrease in August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S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patial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variability of SMAI at 20 cm depth (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Fig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c,d)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corresponds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much better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that of the LST distribution (Figure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e,f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)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bg-BG" sz="1600" dirty="0" smtClean="0">
                <a:latin typeface="Calibri" pitchFamily="34" charset="0"/>
                <a:cs typeface="Calibri" pitchFamily="34" charset="0"/>
              </a:rPr>
              <a:t>regions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with increasing drought correspond to higher LST values.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85581" y="1331866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SMAI</a:t>
            </a:r>
            <a:endParaRPr lang="bg-BG" sz="1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67744" y="4365104"/>
            <a:ext cx="1136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LSASAF LST</a:t>
            </a:r>
            <a:endParaRPr lang="bg-BG" sz="1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38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36512" y="2111728"/>
            <a:ext cx="9108504" cy="4531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2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        3) 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SMA </a:t>
            </a:r>
            <a:r>
              <a:rPr lang="bg-BG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anomalies </a:t>
            </a:r>
            <a:r>
              <a:rPr lang="bg-BG" sz="22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versus 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LST </a:t>
            </a:r>
            <a:r>
              <a:rPr lang="bg-BG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anomalies</a:t>
            </a:r>
            <a:endParaRPr lang="bg-BG" sz="2200" kern="1200" dirty="0">
              <a:solidFill>
                <a:srgbClr val="C00000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5301208"/>
            <a:ext cx="84969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200" dirty="0"/>
              <a:t>Figure </a:t>
            </a:r>
            <a:r>
              <a:rPr lang="en-US" sz="1200" dirty="0" smtClean="0"/>
              <a:t>5</a:t>
            </a:r>
            <a:r>
              <a:rPr lang="bg-BG" sz="1200" dirty="0" smtClean="0"/>
              <a:t>.</a:t>
            </a:r>
            <a:r>
              <a:rPr lang="bg-BG" sz="1200" b="1" dirty="0" smtClean="0"/>
              <a:t> </a:t>
            </a:r>
            <a:r>
              <a:rPr lang="en-US" sz="1200" b="1" dirty="0" smtClean="0"/>
              <a:t> </a:t>
            </a:r>
            <a:r>
              <a:rPr lang="bg-BG" sz="1200" dirty="0" smtClean="0"/>
              <a:t>Negative </a:t>
            </a:r>
            <a:r>
              <a:rPr lang="bg-BG" sz="1200" dirty="0"/>
              <a:t>linear regression models of the relationship between LSASAF LST anomalies and SMAI (for 50 cm, black; 100 cm, red; Mean, green) for: </a:t>
            </a:r>
            <a:r>
              <a:rPr lang="bg-BG" sz="1200" b="1" dirty="0"/>
              <a:t>(a)</a:t>
            </a:r>
            <a:r>
              <a:rPr lang="bg-BG" sz="1200" dirty="0"/>
              <a:t> June, </a:t>
            </a:r>
            <a:r>
              <a:rPr lang="bg-BG" sz="1200" b="1" dirty="0"/>
              <a:t>(b)</a:t>
            </a:r>
            <a:r>
              <a:rPr lang="bg-BG" sz="1200" dirty="0"/>
              <a:t> July, </a:t>
            </a:r>
            <a:r>
              <a:rPr lang="bg-BG" sz="1200" b="1" dirty="0"/>
              <a:t>(c)</a:t>
            </a:r>
            <a:r>
              <a:rPr lang="bg-BG" sz="1200" dirty="0"/>
              <a:t> August, over Bulgaria. Monthly mean (2007-2018) are used to calculate the </a:t>
            </a:r>
            <a:r>
              <a:rPr lang="bg-BG" sz="1200" dirty="0" smtClean="0"/>
              <a:t>anomalies</a:t>
            </a:r>
            <a:r>
              <a:rPr lang="en-US" sz="1400" dirty="0" smtClean="0"/>
              <a:t>.</a:t>
            </a:r>
            <a:endParaRPr lang="bg-BG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28477"/>
            <a:ext cx="2736000" cy="24174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24" y="2708920"/>
            <a:ext cx="2419200" cy="24192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744" y="2728477"/>
            <a:ext cx="2419200" cy="24192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879304" y="1700808"/>
            <a:ext cx="31689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600" dirty="0" smtClean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Qua</a:t>
            </a:r>
            <a:r>
              <a:rPr lang="en-US" sz="2600" dirty="0" err="1" smtClean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nt</a:t>
            </a:r>
            <a:r>
              <a:rPr lang="bg-BG" sz="2600" dirty="0" smtClean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itative</a:t>
            </a:r>
            <a:r>
              <a:rPr lang="en-US" sz="2600" dirty="0" smtClean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US" sz="2600" dirty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analyses</a:t>
            </a:r>
            <a:endParaRPr lang="bg-BG" sz="2600" dirty="0">
              <a:solidFill>
                <a:srgbClr val="000066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188640"/>
            <a:ext cx="914400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r>
              <a:rPr lang="en-US" sz="22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utility of LSASAF LST to characterize </a:t>
            </a:r>
            <a:r>
              <a:rPr lang="en-US" sz="2200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spatio</a:t>
            </a:r>
            <a:r>
              <a:rPr lang="en-US" sz="22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-temporal variability of dry land surface state </a:t>
            </a:r>
            <a:r>
              <a:rPr lang="en-US" sz="22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anomalies</a:t>
            </a:r>
            <a:br>
              <a:rPr lang="en-US" sz="22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endParaRPr lang="bg-BG" sz="2200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696" y="2700318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(a)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0032" y="2708920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(b)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0744" y="2700318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(c)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31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01000" cy="1143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2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        3) 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SMA </a:t>
            </a:r>
            <a:r>
              <a:rPr lang="bg-BG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anomalies </a:t>
            </a:r>
            <a:r>
              <a:rPr lang="bg-BG" sz="22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versus 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LST </a:t>
            </a:r>
            <a:r>
              <a:rPr lang="bg-BG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anomalies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lang="en-US" sz="22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</a:br>
            <a:r>
              <a:rPr lang="bg-BG" sz="2200" kern="1200" dirty="0" smtClean="0">
                <a:solidFill>
                  <a:srgbClr val="000066"/>
                </a:solidFill>
                <a:latin typeface="Calibri" pitchFamily="34" charset="0"/>
                <a:ea typeface="+mn-ea"/>
                <a:cs typeface="Calibri" pitchFamily="34" charset="0"/>
              </a:rPr>
              <a:t>Qua</a:t>
            </a:r>
            <a:r>
              <a:rPr lang="en-US" sz="2200" kern="1200" dirty="0" err="1" smtClean="0">
                <a:solidFill>
                  <a:srgbClr val="000066"/>
                </a:solidFill>
                <a:latin typeface="Calibri" pitchFamily="34" charset="0"/>
                <a:ea typeface="+mn-ea"/>
                <a:cs typeface="Calibri" pitchFamily="34" charset="0"/>
              </a:rPr>
              <a:t>ntitative</a:t>
            </a:r>
            <a:r>
              <a:rPr lang="en-US" sz="2200" kern="1200" dirty="0" smtClean="0">
                <a:solidFill>
                  <a:srgbClr val="000066"/>
                </a:solidFill>
                <a:latin typeface="Calibri" pitchFamily="34" charset="0"/>
                <a:ea typeface="+mn-ea"/>
                <a:cs typeface="Calibri" pitchFamily="34" charset="0"/>
              </a:rPr>
              <a:t> analyses</a:t>
            </a:r>
            <a:endParaRPr lang="bg-BG" sz="2200" kern="1200" dirty="0">
              <a:solidFill>
                <a:srgbClr val="000066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3275111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200" dirty="0"/>
              <a:t>Figure </a:t>
            </a:r>
            <a:r>
              <a:rPr lang="en-US" sz="1200" dirty="0" smtClean="0"/>
              <a:t>5</a:t>
            </a:r>
            <a:r>
              <a:rPr lang="bg-BG" sz="1200" dirty="0" smtClean="0"/>
              <a:t>.</a:t>
            </a:r>
            <a:r>
              <a:rPr lang="bg-BG" sz="1200" b="1" dirty="0" smtClean="0"/>
              <a:t> </a:t>
            </a:r>
            <a:r>
              <a:rPr lang="bg-BG" sz="1200" dirty="0"/>
              <a:t>Negative linear regression models of the relationship between LSASAF LST anomalies and SMAI (for 50 cm, black; 100 cm, red; Mean, green) for: </a:t>
            </a:r>
            <a:r>
              <a:rPr lang="bg-BG" sz="1200" b="1" dirty="0"/>
              <a:t>(a)</a:t>
            </a:r>
            <a:r>
              <a:rPr lang="bg-BG" sz="1200" dirty="0"/>
              <a:t> June, </a:t>
            </a:r>
            <a:r>
              <a:rPr lang="bg-BG" sz="1200" b="1" dirty="0"/>
              <a:t>(b)</a:t>
            </a:r>
            <a:r>
              <a:rPr lang="bg-BG" sz="1200" dirty="0"/>
              <a:t> July, </a:t>
            </a:r>
            <a:r>
              <a:rPr lang="bg-BG" sz="1200" b="1" dirty="0"/>
              <a:t>(c)</a:t>
            </a:r>
            <a:r>
              <a:rPr lang="bg-BG" sz="1200" dirty="0"/>
              <a:t> </a:t>
            </a:r>
            <a:r>
              <a:rPr lang="bg-BG" sz="1200" dirty="0" smtClean="0"/>
              <a:t>August </a:t>
            </a:r>
            <a:r>
              <a:rPr lang="bg-BG" sz="1200" dirty="0"/>
              <a:t>over Bulgaria. </a:t>
            </a:r>
            <a:endParaRPr lang="bg-BG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95536" y="3861048"/>
            <a:ext cx="835292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bg-BG" sz="1600" dirty="0">
                <a:latin typeface="Calibri" pitchFamily="34" charset="0"/>
                <a:cs typeface="Calibri" pitchFamily="34" charset="0"/>
              </a:rPr>
              <a:t>Monthly mean (2007-2018) are used to calculate the anomalies</a:t>
            </a:r>
            <a:r>
              <a:rPr lang="en-US" sz="1800" dirty="0" smtClean="0"/>
              <a:t>.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Linear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regression models fit the SMA-LST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anomalies relations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correlation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is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minimum in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June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(Fig.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5a),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r =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-0.45 (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full 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vegetation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cover,  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maximum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precipitation, high 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values of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SMA, 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and an undisturbed evaporative cooling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effect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A strong negative relationship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between higher warm anomalies of LST and stronger dry anomalies of SMAI, occurs in the summer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months: for July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August (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periods 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with the most limited rain quantities, a decrease of SMA, mean LST increases significantly, above 45 </a:t>
            </a:r>
            <a:r>
              <a:rPr lang="en-US" sz="1600" i="1" dirty="0">
                <a:latin typeface="Calibri" pitchFamily="34" charset="0"/>
                <a:cs typeface="Calibri" pitchFamily="34" charset="0"/>
                <a:sym typeface="Symbol"/>
              </a:rPr>
              <a:t>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C)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r = -0.70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Fig. 5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b,c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).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LSA SAF LST product can be used as a tool for drought assessment in the critical period of July – August when most frequently severe dry anomalies occur over South Eastern Europe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114871"/>
            <a:ext cx="2444657" cy="216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408" y="1114871"/>
            <a:ext cx="2361728" cy="216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14871"/>
            <a:ext cx="2376264" cy="21602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85696" y="1052736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(a)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6016" y="1052736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(b)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2160" y="1052736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(c)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76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01000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2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        4) </a:t>
            </a:r>
            <a:r>
              <a:rPr lang="en-GB" sz="22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Spatial distribution of 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SMA - LST </a:t>
            </a:r>
            <a:r>
              <a:rPr lang="bg-BG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anomalies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lang="en-US" sz="22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</a:br>
            <a:r>
              <a:rPr lang="en-US" sz="22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lang="en-US" sz="22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</a:br>
            <a:r>
              <a:rPr lang="bg-BG" sz="2200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Qua</a:t>
            </a:r>
            <a:r>
              <a:rPr lang="en-US" sz="2200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litative</a:t>
            </a:r>
            <a:r>
              <a:rPr lang="en-US" sz="2200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analyses</a:t>
            </a:r>
            <a:endParaRPr lang="bg-BG" sz="2200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2269092" cy="14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27" y="1804759"/>
            <a:ext cx="2269093" cy="14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16" y="1772816"/>
            <a:ext cx="2269100" cy="14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1484784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(a)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9872" y="1484784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(b)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1484784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(c)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3834384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(d)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66016" y="3954542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(e)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4168" y="3954542"/>
            <a:ext cx="375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(f)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80" y="3383656"/>
            <a:ext cx="5501640" cy="4053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0" y="4266432"/>
            <a:ext cx="2269100" cy="144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26" y="4266432"/>
            <a:ext cx="2269094" cy="144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24" y="4266592"/>
            <a:ext cx="2269100" cy="1440000"/>
          </a:xfrm>
          <a:prstGeom prst="rect">
            <a:avLst/>
          </a:prstGeom>
        </p:spPr>
      </p:pic>
      <p:pic>
        <p:nvPicPr>
          <p:cNvPr id="20" name="Picture 19" descr="Figure  9_legend-LST_A4Leg_1P5P550ANOMSEL20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5809704"/>
            <a:ext cx="474345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467544" y="6135687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itchFamily="34" charset="0"/>
                <a:cs typeface="Calibri" pitchFamily="34" charset="0"/>
              </a:rPr>
              <a:t>Figure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6. 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Monthly mean anomalies distribution over Bulgaria, 2012 of SMAI (50 cm soil layer) for: </a:t>
            </a:r>
            <a:r>
              <a:rPr lang="en-US" sz="1200" b="1" dirty="0">
                <a:latin typeface="Calibri" pitchFamily="34" charset="0"/>
                <a:cs typeface="Calibri" pitchFamily="34" charset="0"/>
              </a:rPr>
              <a:t>(a)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July; </a:t>
            </a:r>
            <a:r>
              <a:rPr lang="en-US" sz="1200" b="1" dirty="0">
                <a:latin typeface="Calibri" pitchFamily="34" charset="0"/>
                <a:cs typeface="Calibri" pitchFamily="34" charset="0"/>
              </a:rPr>
              <a:t>(b)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August; </a:t>
            </a:r>
            <a:r>
              <a:rPr lang="en-US" sz="1200" b="1" dirty="0">
                <a:latin typeface="Calibri" pitchFamily="34" charset="0"/>
                <a:cs typeface="Calibri" pitchFamily="34" charset="0"/>
              </a:rPr>
              <a:t>(c)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September, and of LSASAF LST 0900 UTC for: </a:t>
            </a:r>
            <a:r>
              <a:rPr lang="en-US" sz="1200" b="1" dirty="0">
                <a:latin typeface="Calibri" pitchFamily="34" charset="0"/>
                <a:cs typeface="Calibri" pitchFamily="34" charset="0"/>
              </a:rPr>
              <a:t>(d)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July; </a:t>
            </a:r>
            <a:r>
              <a:rPr lang="en-US" sz="1200" b="1" dirty="0">
                <a:latin typeface="Calibri" pitchFamily="34" charset="0"/>
                <a:cs typeface="Calibri" pitchFamily="34" charset="0"/>
              </a:rPr>
              <a:t>(e)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August; </a:t>
            </a:r>
            <a:r>
              <a:rPr lang="en-US" sz="1200" b="1" dirty="0">
                <a:latin typeface="Calibri" pitchFamily="34" charset="0"/>
                <a:cs typeface="Calibri" pitchFamily="34" charset="0"/>
              </a:rPr>
              <a:t>(f)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September. Anomalies are calculated for (2007-2018) period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</a:t>
            </a:r>
            <a:endParaRPr lang="bg-BG" sz="1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57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01000" cy="1143000"/>
          </a:xfrm>
        </p:spPr>
        <p:txBody>
          <a:bodyPr/>
          <a:lstStyle/>
          <a:p>
            <a:r>
              <a:rPr lang="en-US" sz="2200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        4) </a:t>
            </a:r>
            <a:r>
              <a:rPr lang="en-GB" sz="22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Spatial distribution of 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SMA - LST </a:t>
            </a:r>
            <a:r>
              <a:rPr lang="bg-BG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anomalies</a:t>
            </a:r>
            <a:endParaRPr lang="bg-BG" sz="2200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2" y="1560855"/>
            <a:ext cx="1872003" cy="118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1" y="2924944"/>
            <a:ext cx="1872004" cy="118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08" y="4365104"/>
            <a:ext cx="1872008" cy="11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1554" y="1578278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(a)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2946430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(b)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4314582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(c)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5976" y="1578278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(d)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7984" y="2924944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(e)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16649" y="4293096"/>
            <a:ext cx="375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(f)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4" y="1079400"/>
            <a:ext cx="5501640" cy="4053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56792"/>
            <a:ext cx="1872008" cy="118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83" y="2924944"/>
            <a:ext cx="1872005" cy="118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329232"/>
            <a:ext cx="1872008" cy="1188000"/>
          </a:xfrm>
          <a:prstGeom prst="rect">
            <a:avLst/>
          </a:prstGeom>
        </p:spPr>
      </p:pic>
      <p:pic>
        <p:nvPicPr>
          <p:cNvPr id="20" name="Picture 19" descr="Figure  9_legend-LST_A4Leg_1P5P550ANOMSEL20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2" y="5622339"/>
            <a:ext cx="474345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899592" y="5982379"/>
            <a:ext cx="4535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Figure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6. 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Monthly mean anomalies distribution over Bulgaria, 2012 of SMAI (50 cm soil layer) for: </a:t>
            </a:r>
            <a:r>
              <a:rPr lang="en-US" sz="1200" b="1" dirty="0">
                <a:latin typeface="Calibri" pitchFamily="34" charset="0"/>
                <a:cs typeface="Calibri" pitchFamily="34" charset="0"/>
              </a:rPr>
              <a:t>(a)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July; </a:t>
            </a:r>
            <a:r>
              <a:rPr lang="en-US" sz="1200" b="1" dirty="0">
                <a:latin typeface="Calibri" pitchFamily="34" charset="0"/>
                <a:cs typeface="Calibri" pitchFamily="34" charset="0"/>
              </a:rPr>
              <a:t>(b)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August; </a:t>
            </a:r>
            <a:r>
              <a:rPr lang="en-US" sz="1200" b="1" dirty="0">
                <a:latin typeface="Calibri" pitchFamily="34" charset="0"/>
                <a:cs typeface="Calibri" pitchFamily="34" charset="0"/>
              </a:rPr>
              <a:t>(c)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September, and of LSASAF LST 0900 UTC for: </a:t>
            </a:r>
            <a:r>
              <a:rPr lang="en-US" sz="1200" b="1" dirty="0">
                <a:latin typeface="Calibri" pitchFamily="34" charset="0"/>
                <a:cs typeface="Calibri" pitchFamily="34" charset="0"/>
              </a:rPr>
              <a:t>(d)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July; </a:t>
            </a:r>
            <a:r>
              <a:rPr lang="en-US" sz="1200" b="1" dirty="0">
                <a:latin typeface="Calibri" pitchFamily="34" charset="0"/>
                <a:cs typeface="Calibri" pitchFamily="34" charset="0"/>
              </a:rPr>
              <a:t>(e)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August; </a:t>
            </a:r>
            <a:r>
              <a:rPr lang="en-US" sz="1200" b="1" dirty="0">
                <a:latin typeface="Calibri" pitchFamily="34" charset="0"/>
                <a:cs typeface="Calibri" pitchFamily="34" charset="0"/>
              </a:rPr>
              <a:t>(f)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September. Anomalies are calculated for (2007-2018) period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</a:t>
            </a:r>
            <a:endParaRPr lang="bg-BG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6136" y="1937732"/>
            <a:ext cx="29523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en-US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very good coincidence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in the spatial distributions of ‘dry (in red)’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SMA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conditions and ‘hot (in red)’ land surface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regions: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locations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with the indicated dry negative SMAI anomalies (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Fig. 6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a,b,c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) correspond to regions with positive LST anomalies (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Fig. 6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d,e,f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) for the same period.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Some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existing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mismatches:  due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to highly inhomogeneous land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cover, the 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complicated nature of their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biogeophysical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relations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9369" y="1516722"/>
            <a:ext cx="2327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Qua</a:t>
            </a:r>
            <a:r>
              <a:rPr lang="en-US" sz="20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litative</a:t>
            </a:r>
            <a:r>
              <a:rPr lang="en-US" sz="20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analyses</a:t>
            </a:r>
            <a:endParaRPr lang="bg-BG" sz="2000" b="1" dirty="0">
              <a:solidFill>
                <a:srgbClr val="0000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480" y="2000966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July</a:t>
            </a:r>
            <a:endParaRPr lang="bg-BG" sz="1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142" y="3508663"/>
            <a:ext cx="692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August</a:t>
            </a:r>
            <a:endParaRPr lang="bg-BG" sz="1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36512" y="4777407"/>
            <a:ext cx="988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September</a:t>
            </a:r>
            <a:endParaRPr lang="bg-BG" sz="1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0a_droAve-avEcmwf_m800_Cor_ANOMALY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422" y="3068960"/>
            <a:ext cx="169545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Figure 10b_droAve-avEcmwf_m800_Cor_ANOMAL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46" y="3072910"/>
            <a:ext cx="169545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Figure 10c_droAve-avEcmwf_m800_Cor_ANOMALY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70" y="3098789"/>
            <a:ext cx="169545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Figure 10d_droAve-avEcmwf_m800_Cor_ANOMAL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47" y="4611654"/>
            <a:ext cx="169545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Figure 10e_droAve-avEcmwf_m800_Cor_ANOMALY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11654"/>
            <a:ext cx="169545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Figure 10f_droAve-avEcmwf_m800_Cor_ANOMALY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878" y="4653756"/>
            <a:ext cx="1695450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673062" y="6093296"/>
            <a:ext cx="7859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Figure 7. Spatial </a:t>
            </a:r>
            <a:r>
              <a:rPr lang="en-US" sz="1200" dirty="0" smtClean="0"/>
              <a:t>distribution </a:t>
            </a:r>
            <a:r>
              <a:rPr lang="en-US" sz="1200" dirty="0"/>
              <a:t>over Bulgaria of correlation between the monthly mean anomalies of root zone SMAI and LSASAF LST (MSG retrieval) for: </a:t>
            </a:r>
            <a:r>
              <a:rPr lang="en-US" sz="1200" b="1" dirty="0"/>
              <a:t>(a)</a:t>
            </a:r>
            <a:r>
              <a:rPr lang="en-US" sz="1200" dirty="0"/>
              <a:t> whole growing season; </a:t>
            </a:r>
            <a:r>
              <a:rPr lang="en-US" sz="1200" b="1" dirty="0"/>
              <a:t>(b)</a:t>
            </a:r>
            <a:r>
              <a:rPr lang="en-US" sz="1200" dirty="0"/>
              <a:t> May; </a:t>
            </a:r>
            <a:r>
              <a:rPr lang="en-US" sz="1200" b="1" dirty="0"/>
              <a:t>(c)</a:t>
            </a:r>
            <a:r>
              <a:rPr lang="en-US" sz="1200" dirty="0"/>
              <a:t> June; </a:t>
            </a:r>
            <a:r>
              <a:rPr lang="en-US" sz="1200" b="1" dirty="0"/>
              <a:t>(d)</a:t>
            </a:r>
            <a:r>
              <a:rPr lang="en-US" sz="1200" dirty="0"/>
              <a:t> July; </a:t>
            </a:r>
            <a:r>
              <a:rPr lang="en-US" sz="1200" b="1" dirty="0"/>
              <a:t>(e)</a:t>
            </a:r>
            <a:r>
              <a:rPr lang="en-US" sz="1200" dirty="0"/>
              <a:t> August; </a:t>
            </a:r>
            <a:r>
              <a:rPr lang="en-US" sz="1200" b="1" dirty="0"/>
              <a:t>(f)</a:t>
            </a:r>
            <a:r>
              <a:rPr lang="en-US" sz="1200" dirty="0"/>
              <a:t> October. Anomalies are calculated towards (2007-2018) period. Mountain regions above 800 m altitude are excluded with a mask.</a:t>
            </a:r>
            <a:endParaRPr lang="bg-BG" sz="1200" dirty="0"/>
          </a:p>
        </p:txBody>
      </p:sp>
      <p:pic>
        <p:nvPicPr>
          <p:cNvPr id="11" name="Picture 10" descr="Figure 10_legend_droAve-avEcmw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14" y="2596902"/>
            <a:ext cx="484505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386175" y="4254162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(a)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6390" y="4250297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(b)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6630" y="4250297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(c)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9184" y="5742720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(d)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13400" y="5742720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(e)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0646" y="5742720"/>
            <a:ext cx="355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(f)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320508"/>
          </a:xfrm>
        </p:spPr>
        <p:txBody>
          <a:bodyPr/>
          <a:lstStyle/>
          <a:p>
            <a:r>
              <a:rPr lang="en-US" sz="32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Results</a:t>
            </a:r>
            <a:r>
              <a:rPr lang="en-US" sz="5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5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2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utility of LSASAF LST to characterize </a:t>
            </a:r>
            <a:r>
              <a:rPr lang="en-US" sz="2200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spatio</a:t>
            </a:r>
            <a:r>
              <a:rPr lang="en-US" sz="22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-temporal variability of dry land surface state </a:t>
            </a:r>
            <a:r>
              <a:rPr lang="en-US" sz="22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anomalies</a:t>
            </a:r>
            <a:endParaRPr lang="bg-BG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-82773" y="1489349"/>
            <a:ext cx="9217024" cy="57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200" kern="1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5) </a:t>
            </a:r>
            <a:r>
              <a:rPr lang="bg-BG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Spatial variability of correlation between SMAI and LST anomalies</a:t>
            </a:r>
            <a:endParaRPr lang="bg-BG" sz="2200" dirty="0"/>
          </a:p>
        </p:txBody>
      </p:sp>
      <p:sp>
        <p:nvSpPr>
          <p:cNvPr id="22" name="Rectangle 21"/>
          <p:cNvSpPr/>
          <p:nvPr/>
        </p:nvSpPr>
        <p:spPr>
          <a:xfrm>
            <a:off x="3149992" y="2031231"/>
            <a:ext cx="2867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Qua</a:t>
            </a:r>
            <a:r>
              <a:rPr lang="en-US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ntitative</a:t>
            </a:r>
            <a:r>
              <a:rPr lang="en-US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analyses</a:t>
            </a:r>
            <a:endParaRPr lang="bg-BG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7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0a_droAve-avEcmwf_m800_Cor_ANOMAL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80762"/>
            <a:ext cx="169545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Figure 10b_droAve-avEcmwf_m800_Cor_ANOMALY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84712"/>
            <a:ext cx="169545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Figure 10c_droAve-avEcmwf_m800_Cor_ANOMAL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10591"/>
            <a:ext cx="169545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Figure 10d_droAve-avEcmwf_m800_Cor_ANOMALY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9" y="4093485"/>
            <a:ext cx="169545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Figure 10e_droAve-avEcmwf_m800_Cor_ANOMALY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94" y="4093485"/>
            <a:ext cx="169545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Figure 10f_droAve-avEcmwf_m800_Cor_ANOMALY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92788"/>
            <a:ext cx="1695450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29741" y="5550331"/>
            <a:ext cx="5954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Figure 7. Spatial distribution over Bulgaria of correlation between the monthly mean anomalies of root zone SMAI and LSASAF LST (MSG retrieval) for: </a:t>
            </a:r>
            <a:r>
              <a:rPr lang="en-US" sz="1200" b="1" dirty="0"/>
              <a:t>(a)</a:t>
            </a:r>
            <a:r>
              <a:rPr lang="en-US" sz="1200" dirty="0"/>
              <a:t> whole growing season; </a:t>
            </a:r>
            <a:r>
              <a:rPr lang="en-US" sz="1200" b="1" dirty="0"/>
              <a:t>(b)</a:t>
            </a:r>
            <a:r>
              <a:rPr lang="en-US" sz="1200" dirty="0"/>
              <a:t> May; </a:t>
            </a:r>
            <a:r>
              <a:rPr lang="en-US" sz="1200" b="1" dirty="0"/>
              <a:t>(c)</a:t>
            </a:r>
            <a:r>
              <a:rPr lang="en-US" sz="1200" dirty="0"/>
              <a:t> June; </a:t>
            </a:r>
            <a:r>
              <a:rPr lang="en-US" sz="1200" b="1" dirty="0"/>
              <a:t>(d)</a:t>
            </a:r>
            <a:r>
              <a:rPr lang="en-US" sz="1200" dirty="0"/>
              <a:t> July; </a:t>
            </a:r>
            <a:r>
              <a:rPr lang="en-US" sz="1200" b="1" dirty="0"/>
              <a:t>(e)</a:t>
            </a:r>
            <a:r>
              <a:rPr lang="en-US" sz="1200" dirty="0"/>
              <a:t> August; </a:t>
            </a:r>
            <a:r>
              <a:rPr lang="en-US" sz="1200" b="1" dirty="0"/>
              <a:t>(f)</a:t>
            </a:r>
            <a:r>
              <a:rPr lang="en-US" sz="1200" dirty="0"/>
              <a:t> October. Anomalies are calculated towards (2007-2018) period. Mountain regions above 800 m altitude are excluded with a mask.</a:t>
            </a:r>
            <a:endParaRPr lang="bg-BG" sz="1200" dirty="0"/>
          </a:p>
        </p:txBody>
      </p:sp>
      <p:pic>
        <p:nvPicPr>
          <p:cNvPr id="11" name="Picture 10" descr="Figure 10_legend_droAve-avEcmw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6" y="1805915"/>
            <a:ext cx="484505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769257" y="3465964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(a)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9472" y="3462099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(b)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9712" y="3462099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(c)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266" y="5224551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(d)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96482" y="5224551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(e)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03728" y="5224551"/>
            <a:ext cx="355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(f)</a:t>
            </a:r>
            <a:endParaRPr lang="bg-BG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835402" y="1844824"/>
            <a:ext cx="3219326" cy="4536504"/>
          </a:xfrm>
        </p:spPr>
        <p:txBody>
          <a:bodyPr/>
          <a:lstStyle/>
          <a:p>
            <a:pPr lvl="0">
              <a:spcAft>
                <a:spcPts val="600"/>
              </a:spcAft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a mean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annual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bases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(a)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increasing dry anomalies are related to increase of land surface temperature anomalies.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color map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indicates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correlations above moderate, r = -0.45 on mean annual bases.</a:t>
            </a:r>
            <a:endParaRPr lang="bg-BG" sz="1600" i="1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A strong correlation between the anomalies of the two indexes in July and August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(d), (e)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(coefficients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mostly around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--0.8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maximum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-0.84).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behavior of LST closely corresponds to the drought severity as indicated by SMAI for the whole country,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the lower SMAI, the higher LST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 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r>
              <a:rPr lang="bg-BG" sz="2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Qua</a:t>
            </a:r>
            <a:r>
              <a:rPr lang="en-US" sz="2400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ntitative</a:t>
            </a:r>
            <a:r>
              <a:rPr lang="en-US" sz="2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analyses</a:t>
            </a:r>
            <a:r>
              <a:rPr lang="bg-BG" sz="2400" dirty="0">
                <a:solidFill>
                  <a:srgbClr val="000066"/>
                </a:solidFill>
                <a:latin typeface="Calibri" pitchFamily="34" charset="0"/>
              </a:rPr>
              <a:t/>
            </a:r>
            <a:br>
              <a:rPr lang="bg-BG" sz="2400" dirty="0">
                <a:solidFill>
                  <a:srgbClr val="000066"/>
                </a:solidFill>
                <a:latin typeface="Calibri" pitchFamily="34" charset="0"/>
              </a:rPr>
            </a:br>
            <a:endParaRPr lang="bg-BG" sz="2400" dirty="0">
              <a:latin typeface="Calibri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-82773" y="985293"/>
            <a:ext cx="9217024" cy="57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200" kern="1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5) </a:t>
            </a:r>
            <a:r>
              <a:rPr lang="bg-BG" sz="2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Spatial variability of correlation between SMAI and LST anomalies</a:t>
            </a:r>
            <a:endParaRPr lang="bg-BG" sz="2200" dirty="0"/>
          </a:p>
        </p:txBody>
      </p:sp>
    </p:spTree>
    <p:extLst>
      <p:ext uri="{BB962C8B-B14F-4D97-AF65-F5344CB8AC3E}">
        <p14:creationId xmlns:p14="http://schemas.microsoft.com/office/powerpoint/2010/main" val="9374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1224136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Needs </a:t>
            </a:r>
            <a:r>
              <a:rPr lang="en-US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from advanced </a:t>
            </a:r>
            <a:r>
              <a:rPr lang="en-US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understanding and approaches </a:t>
            </a:r>
            <a:r>
              <a:rPr lang="en-US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that </a:t>
            </a:r>
            <a:r>
              <a:rPr lang="en-US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allow</a:t>
            </a:r>
            <a:endParaRPr lang="bg-BG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5447" y="1988840"/>
            <a:ext cx="505644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LST application for drought monitoring and </a:t>
            </a:r>
            <a:endParaRPr lang="en-US" sz="2000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drought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impact 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assessment</a:t>
            </a:r>
            <a:endParaRPr lang="bg-BG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3524815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Identifying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most drought prone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regions</a:t>
            </a:r>
          </a:p>
          <a:p>
            <a:pPr marL="342900" indent="-342900">
              <a:buFontTx/>
              <a:buAutoNum type="arabicPeriod"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Effect of drought on fire activity </a:t>
            </a: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marL="342900" lvl="1" indent="-342900">
              <a:buAutoNum type="arabicPeriod" startAt="3"/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Drought 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assessment and crop yield 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prediction</a:t>
            </a:r>
          </a:p>
          <a:p>
            <a:pPr marL="342900" lvl="1" indent="-342900">
              <a:buFontTx/>
              <a:buAutoNum type="arabicPeriod" startAt="3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Forest disease</a:t>
            </a:r>
            <a:endParaRPr lang="bg-BG" sz="18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995936" y="2845678"/>
            <a:ext cx="0" cy="65533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72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44624"/>
            <a:ext cx="9071992" cy="803176"/>
          </a:xfrm>
        </p:spPr>
        <p:txBody>
          <a:bodyPr/>
          <a:lstStyle/>
          <a:p>
            <a:r>
              <a:rPr lang="en-US" sz="31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Applicability of LSASAF LST product as a drought index </a:t>
            </a:r>
            <a:endParaRPr lang="bg-BG" sz="3100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155679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1.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Identifying the most drought prone regions</a:t>
            </a:r>
            <a:endParaRPr lang="bg-BG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2855838"/>
            <a:ext cx="2520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LST is a </a:t>
            </a:r>
            <a:r>
              <a:rPr lang="en-US" sz="1600" dirty="0">
                <a:latin typeface="Calibri" pitchFamily="34" charset="0"/>
              </a:rPr>
              <a:t>functional parameter in main </a:t>
            </a:r>
            <a:r>
              <a:rPr lang="en-US" sz="1600" dirty="0" err="1">
                <a:latin typeface="Calibri" pitchFamily="34" charset="0"/>
              </a:rPr>
              <a:t>biogeophysical</a:t>
            </a:r>
            <a:r>
              <a:rPr lang="en-US" sz="1600" dirty="0">
                <a:latin typeface="Calibri" pitchFamily="34" charset="0"/>
              </a:rPr>
              <a:t> processes of </a:t>
            </a:r>
            <a:r>
              <a:rPr lang="en-US" sz="1600" b="1" dirty="0">
                <a:latin typeface="Calibri" pitchFamily="34" charset="0"/>
              </a:rPr>
              <a:t>energy-water-carbon </a:t>
            </a:r>
            <a:r>
              <a:rPr lang="en-US" sz="1600" dirty="0" smtClean="0">
                <a:latin typeface="Calibri" pitchFamily="34" charset="0"/>
              </a:rPr>
              <a:t>cycles </a:t>
            </a:r>
            <a:endParaRPr lang="bg-BG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940152" y="2492896"/>
            <a:ext cx="0" cy="50405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39752" y="1556792"/>
            <a:ext cx="0" cy="4896544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11760" y="155679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Effect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of drought on fire activity </a:t>
            </a:r>
            <a:endParaRPr lang="bg-BG" sz="18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572000" y="1556792"/>
            <a:ext cx="0" cy="4896544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20272" y="1556792"/>
            <a:ext cx="0" cy="4896544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16661" y="692696"/>
            <a:ext cx="362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using advanced 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approaches</a:t>
            </a:r>
            <a:endParaRPr lang="bg-BG" dirty="0">
              <a:solidFill>
                <a:srgbClr val="C00000"/>
              </a:solidFill>
            </a:endParaRPr>
          </a:p>
        </p:txBody>
      </p:sp>
      <p:pic>
        <p:nvPicPr>
          <p:cNvPr id="23" name="Picture 4" descr="Description: C:\Users\IPON\Desktop\e09741bfe81f8ca54c0a33e708ad7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254" y="2132856"/>
            <a:ext cx="204225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092280" y="3574757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Photo of  affected by disease forest is provided by State Forest Agency, Bulgaria</a:t>
            </a:r>
            <a:endParaRPr lang="bg-BG" sz="12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7096689" y="4860449"/>
            <a:ext cx="18245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Talk on 15 Oct 2019</a:t>
            </a:r>
          </a:p>
          <a:p>
            <a:pPr algn="ctr"/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en-US" sz="1400" baseline="30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Salgee</a:t>
            </a:r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workshop  </a:t>
            </a:r>
            <a:endParaRPr lang="bg-BG" sz="1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100392" y="4293096"/>
            <a:ext cx="0" cy="50405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10" descr="Wheat4_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17" y="1484784"/>
            <a:ext cx="2144739" cy="10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Callout 27"/>
          <p:cNvSpPr/>
          <p:nvPr/>
        </p:nvSpPr>
        <p:spPr>
          <a:xfrm>
            <a:off x="4572000" y="2780928"/>
            <a:ext cx="2494254" cy="1293242"/>
          </a:xfrm>
          <a:prstGeom prst="wedgeEllipseCallout">
            <a:avLst>
              <a:gd name="adj1" fmla="val -28225"/>
              <a:gd name="adj2" fmla="val 124481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4200490"/>
              </p:ext>
            </p:extLst>
          </p:nvPr>
        </p:nvGraphicFramePr>
        <p:xfrm>
          <a:off x="4523127" y="4506441"/>
          <a:ext cx="2592000" cy="22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644008" y="1497558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800" dirty="0" smtClean="0">
                <a:latin typeface="Calibri" pitchFamily="34" charset="0"/>
                <a:cs typeface="Calibri" pitchFamily="34" charset="0"/>
              </a:rPr>
              <a:t>3. 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Drought 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assessment and 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crop yield prediction</a:t>
            </a:r>
            <a:endParaRPr lang="bg-BG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784" y="2640831"/>
            <a:ext cx="19812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229" y="5029795"/>
            <a:ext cx="203676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>
            <a:off x="3275856" y="4005064"/>
            <a:ext cx="0" cy="50405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882618" y="2298358"/>
            <a:ext cx="1001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fire activity</a:t>
            </a:r>
            <a:endParaRPr lang="bg-BG" sz="1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15447" y="4581128"/>
            <a:ext cx="208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map of monthly mean LST</a:t>
            </a:r>
            <a:endParaRPr lang="bg-BG" sz="1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Picture 35" descr="Figure 4b_dro50_MultRisk_200707_month-mea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2037600" cy="12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Figure_4f_avEcmwf_MSG_EC_200708_M-mean-LST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3176"/>
            <a:ext cx="2037600" cy="12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/>
          <p:cNvSpPr txBox="1"/>
          <p:nvPr/>
        </p:nvSpPr>
        <p:spPr>
          <a:xfrm>
            <a:off x="42519" y="2298358"/>
            <a:ext cx="2225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map of monthly mean </a:t>
            </a:r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SMAI</a:t>
            </a:r>
            <a:endParaRPr lang="bg-BG" sz="1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191" y="4581128"/>
            <a:ext cx="208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map of monthly mean LST</a:t>
            </a:r>
            <a:endParaRPr lang="bg-BG" sz="1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899592" y="4005064"/>
            <a:ext cx="0" cy="50405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092280" y="14847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4. Forest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disease</a:t>
            </a:r>
            <a:endParaRPr lang="bg-BG" sz="1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0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1844824"/>
            <a:ext cx="3816423" cy="508226"/>
          </a:xfrm>
        </p:spPr>
        <p:txBody>
          <a:bodyPr/>
          <a:lstStyle/>
          <a:p>
            <a:pPr algn="r"/>
            <a:r>
              <a: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Spatial-temporal variability </a:t>
            </a:r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of land surface dry </a:t>
            </a:r>
            <a:r>
              <a: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anomalies</a:t>
            </a:r>
            <a:endParaRPr lang="bg-BG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Figure 4a_dro50_MultRisk_200706_month-mea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8" y="2440197"/>
            <a:ext cx="142875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Figure 4b_dro50_MultRisk_200707_month-mea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40197"/>
            <a:ext cx="142875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Figure 4c_dro50_MultRisk_200708_month-mea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40197"/>
            <a:ext cx="142875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48309"/>
            <a:ext cx="4035425" cy="283845"/>
          </a:xfrm>
          <a:prstGeom prst="rect">
            <a:avLst/>
          </a:prstGeom>
        </p:spPr>
      </p:pic>
      <p:pic>
        <p:nvPicPr>
          <p:cNvPr id="8" name="Picture 7" descr="Figure 4d_avEcmwf_MSG_EC_200706_M-mean-LS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17986"/>
            <a:ext cx="142875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Figure 4e_avEcmwf_MSG_EC_200707_M-mean-LST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33056"/>
            <a:ext cx="142875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Figure_4f_avEcmwf_MSG_EC_200708_M-mean-LST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17986"/>
            <a:ext cx="142875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Figure 4_LST_A4_LST_0-50deg_palette_300DPI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30580"/>
            <a:ext cx="4203700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233904" y="5445224"/>
            <a:ext cx="48421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Spatial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distribution of monthly mean SMAI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over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Bulgaria in 2007 for: (a) June; (b) July; (c) August, and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of 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LSASAF LST for: (d) June; (e) July; (f) August.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2007-2018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 mean values are used. 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993108"/>
              </p:ext>
            </p:extLst>
          </p:nvPr>
        </p:nvGraphicFramePr>
        <p:xfrm>
          <a:off x="6073343" y="2499602"/>
          <a:ext cx="2819137" cy="12894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/>
                <a:gridCol w="1522993"/>
              </a:tblGrid>
              <a:tr h="149419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Category</a:t>
                      </a:r>
                      <a:endParaRPr lang="bg-BG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SMAI color-coding</a:t>
                      </a:r>
                      <a:endParaRPr lang="bg-BG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</a:tr>
              <a:tr h="149419">
                <a:tc>
                  <a:txBody>
                    <a:bodyPr/>
                    <a:lstStyle/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Drought</a:t>
                      </a:r>
                      <a:endParaRPr lang="bg-BG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Red</a:t>
                      </a:r>
                      <a:endParaRPr lang="bg-BG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</a:tr>
              <a:tr h="149419">
                <a:tc>
                  <a:txBody>
                    <a:bodyPr/>
                    <a:lstStyle/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Drought risk</a:t>
                      </a:r>
                      <a:endParaRPr lang="bg-BG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Orange</a:t>
                      </a:r>
                      <a:endParaRPr lang="bg-BG" sz="110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</a:tr>
              <a:tr h="149419">
                <a:tc>
                  <a:txBody>
                    <a:bodyPr/>
                    <a:lstStyle/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Dry</a:t>
                      </a:r>
                      <a:endParaRPr lang="bg-BG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Yellow</a:t>
                      </a:r>
                      <a:endParaRPr lang="bg-BG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</a:tr>
              <a:tr h="149419">
                <a:tc>
                  <a:txBody>
                    <a:bodyPr/>
                    <a:lstStyle/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Optimum</a:t>
                      </a:r>
                      <a:endParaRPr lang="bg-BG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Green</a:t>
                      </a:r>
                      <a:endParaRPr lang="bg-BG" sz="110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</a:tr>
              <a:tr h="149419">
                <a:tc>
                  <a:txBody>
                    <a:bodyPr/>
                    <a:lstStyle/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Wet</a:t>
                      </a:r>
                      <a:endParaRPr lang="bg-BG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light blue</a:t>
                      </a:r>
                      <a:endParaRPr lang="bg-BG" sz="110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</a:tr>
              <a:tr h="298838">
                <a:tc>
                  <a:txBody>
                    <a:bodyPr/>
                    <a:lstStyle/>
                    <a:p>
                      <a:pPr indent="269875"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Overmoistening</a:t>
                      </a:r>
                      <a:endParaRPr lang="bg-BG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dark blue</a:t>
                      </a:r>
                      <a:endParaRPr lang="bg-BG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Palatino Linotype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148064" y="3861048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Calibri" pitchFamily="34" charset="0"/>
                <a:cs typeface="Calibri" pitchFamily="34" charset="0"/>
              </a:rPr>
              <a:t>Color-coded maps for each one of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SMAI and LST indexes 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(monthly means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2007-2018</a:t>
            </a:r>
            <a:r>
              <a:rPr lang="bg-BG" sz="1400" dirty="0">
                <a:latin typeface="Calibri" pitchFamily="34" charset="0"/>
                <a:cs typeface="Calibri" pitchFamily="34" charset="0"/>
              </a:rPr>
              <a:t>) are developed to depict the consistency in 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spati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al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-temporal </a:t>
            </a:r>
            <a:r>
              <a:rPr lang="bg-BG" sz="1400" dirty="0">
                <a:latin typeface="Calibri" pitchFamily="34" charset="0"/>
                <a:cs typeface="Calibri" pitchFamily="34" charset="0"/>
              </a:rPr>
              <a:t>variability between the two </a:t>
            </a:r>
            <a:r>
              <a:rPr lang="bg-BG" sz="1400" dirty="0" smtClean="0">
                <a:latin typeface="Calibri" pitchFamily="34" charset="0"/>
                <a:cs typeface="Calibri" pitchFamily="34" charset="0"/>
              </a:rPr>
              <a:t>indexes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.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486" y="188640"/>
            <a:ext cx="8548978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1. Identifying the most drought prone regions</a:t>
            </a:r>
            <a:endParaRPr lang="en-US" sz="2200" b="1" dirty="0">
              <a:solidFill>
                <a:srgbClr val="99663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944" y="620688"/>
            <a:ext cx="891954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 climatic perspective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means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that a drought needs to be understood in terms of time and space statistics. A knowledge of the causes of a drought cannot provide an a priori description of the specific sequence of dry and wet days or any other similar daily details about a drought. Such day-to-day changes in precipitation, temperature, wind, and so forth are defined as weather, not climate.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3445" y="1916832"/>
            <a:ext cx="4565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Soil moisture availability index (SMAI) 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and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LST</a:t>
            </a:r>
            <a:endParaRPr lang="bg-BG" dirty="0"/>
          </a:p>
        </p:txBody>
      </p:sp>
      <p:sp>
        <p:nvSpPr>
          <p:cNvPr id="20" name="TextBox 19"/>
          <p:cNvSpPr txBox="1"/>
          <p:nvPr/>
        </p:nvSpPr>
        <p:spPr>
          <a:xfrm>
            <a:off x="5148064" y="5085184"/>
            <a:ext cx="39959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bg-BG" sz="1600" dirty="0" smtClean="0">
                <a:latin typeface="Calibri" pitchFamily="34" charset="0"/>
                <a:cs typeface="Calibri" pitchFamily="34" charset="0"/>
              </a:rPr>
              <a:t>Qualitative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comparison of the color maps reveals a good agreement between the spatial distributions of the two indexes: </a:t>
            </a: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bg-BG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he lower SMAI (i.e. increased drought severity) the higher LST. </a:t>
            </a:r>
            <a:endParaRPr lang="bg-B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>
          <a:xfrm>
            <a:off x="36513" y="260350"/>
            <a:ext cx="9144000" cy="503238"/>
          </a:xfrm>
        </p:spPr>
        <p:txBody>
          <a:bodyPr anchor="b"/>
          <a:lstStyle/>
          <a:p>
            <a:pPr eaLnBrk="1" hangingPunct="1"/>
            <a:r>
              <a:rPr lang="en-GB" sz="24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Spectrum of </a:t>
            </a:r>
            <a:r>
              <a:rPr lang="en-GB" sz="24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drought</a:t>
            </a:r>
            <a:r>
              <a:rPr lang="en-US" sz="24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bg-BG" sz="2400" dirty="0" smtClean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71" name="Text Box 20"/>
          <p:cNvSpPr txBox="1">
            <a:spLocks noChangeArrowheads="1"/>
          </p:cNvSpPr>
          <p:nvPr/>
        </p:nvSpPr>
        <p:spPr bwMode="auto">
          <a:xfrm>
            <a:off x="1115690" y="5877272"/>
            <a:ext cx="6984702" cy="64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sz="1400" i="1" dirty="0" smtClean="0">
                <a:solidFill>
                  <a:srgbClr val="663300"/>
                </a:solidFill>
                <a:latin typeface="Calibri" pitchFamily="34" charset="0"/>
                <a:cs typeface="Times New Roman" pitchFamily="18" charset="0"/>
              </a:rPr>
              <a:t>Therefore </a:t>
            </a:r>
            <a:r>
              <a:rPr lang="en-US" sz="1400" i="1" dirty="0">
                <a:solidFill>
                  <a:srgbClr val="663300"/>
                </a:solidFill>
                <a:latin typeface="Calibri" pitchFamily="34" charset="0"/>
                <a:cs typeface="Times New Roman" pitchFamily="18" charset="0"/>
              </a:rPr>
              <a:t>Drought is part of the natural climate variability and </a:t>
            </a:r>
            <a:r>
              <a:rPr lang="en-US" sz="1400" i="1" dirty="0" smtClean="0">
                <a:solidFill>
                  <a:srgbClr val="663300"/>
                </a:solidFill>
                <a:latin typeface="Calibri" pitchFamily="34" charset="0"/>
                <a:cs typeface="Times New Roman" pitchFamily="18" charset="0"/>
              </a:rPr>
              <a:t>can </a:t>
            </a:r>
            <a:r>
              <a:rPr lang="en-US" sz="1400" i="1" dirty="0">
                <a:solidFill>
                  <a:srgbClr val="663300"/>
                </a:solidFill>
                <a:latin typeface="Calibri" pitchFamily="34" charset="0"/>
                <a:cs typeface="Times New Roman" pitchFamily="18" charset="0"/>
              </a:rPr>
              <a:t>be observed in all climate regimes. </a:t>
            </a:r>
            <a:r>
              <a:rPr lang="en-US" sz="1400" i="1" dirty="0" smtClean="0">
                <a:solidFill>
                  <a:srgbClr val="663300"/>
                </a:solidFill>
                <a:latin typeface="Calibri" pitchFamily="34" charset="0"/>
                <a:cs typeface="Times New Roman" pitchFamily="18" charset="0"/>
              </a:rPr>
              <a:t>Unlike </a:t>
            </a:r>
            <a:r>
              <a:rPr lang="en-US" sz="1400" i="1" dirty="0">
                <a:solidFill>
                  <a:srgbClr val="663300"/>
                </a:solidFill>
                <a:latin typeface="Calibri" pitchFamily="34" charset="0"/>
                <a:cs typeface="Times New Roman" pitchFamily="18" charset="0"/>
              </a:rPr>
              <a:t>aridity, drought is a temporary abnormal phenomenon, usually characterized by lower than average water availability for the population or for the environment. </a:t>
            </a:r>
            <a:endParaRPr lang="en-GB" sz="1400" dirty="0">
              <a:solidFill>
                <a:srgbClr val="663300"/>
              </a:solidFill>
              <a:latin typeface="Calibri" pitchFamily="34" charset="0"/>
            </a:endParaRPr>
          </a:p>
        </p:txBody>
      </p:sp>
      <p:grpSp>
        <p:nvGrpSpPr>
          <p:cNvPr id="7172" name="Group 3"/>
          <p:cNvGrpSpPr>
            <a:grpSpLocks/>
          </p:cNvGrpSpPr>
          <p:nvPr/>
        </p:nvGrpSpPr>
        <p:grpSpPr bwMode="auto">
          <a:xfrm>
            <a:off x="1219200" y="1600200"/>
            <a:ext cx="6781800" cy="4114800"/>
            <a:chOff x="1219200" y="1600200"/>
            <a:chExt cx="6781800" cy="4114800"/>
          </a:xfrm>
        </p:grpSpPr>
        <p:sp>
          <p:nvSpPr>
            <p:cNvPr id="7174" name="Rectangle 3"/>
            <p:cNvSpPr>
              <a:spLocks noChangeArrowheads="1"/>
            </p:cNvSpPr>
            <p:nvPr/>
          </p:nvSpPr>
          <p:spPr bwMode="auto">
            <a:xfrm rot="-5400000">
              <a:off x="-76200" y="3657600"/>
              <a:ext cx="33528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5000"/>
                </a:lnSpc>
              </a:pPr>
              <a:r>
                <a:rPr lang="en-US" sz="1400" b="1">
                  <a:latin typeface="Calibri" pitchFamily="34" charset="0"/>
                </a:rPr>
                <a:t>Meteorological drought</a:t>
              </a:r>
            </a:p>
            <a:p>
              <a:pPr>
                <a:lnSpc>
                  <a:spcPct val="85000"/>
                </a:lnSpc>
              </a:pPr>
              <a:r>
                <a:rPr lang="en-US" sz="1400">
                  <a:solidFill>
                    <a:srgbClr val="000000"/>
                  </a:solidFill>
                  <a:latin typeface="Calibri" pitchFamily="34" charset="0"/>
                </a:rPr>
                <a:t>usually defined as a significant negative </a:t>
              </a:r>
            </a:p>
            <a:p>
              <a:pPr>
                <a:lnSpc>
                  <a:spcPct val="85000"/>
                </a:lnSpc>
              </a:pPr>
              <a:r>
                <a:rPr lang="en-US" sz="1400">
                  <a:solidFill>
                    <a:srgbClr val="000000"/>
                  </a:solidFill>
                  <a:latin typeface="Calibri" pitchFamily="34" charset="0"/>
                </a:rPr>
                <a:t>deviation from mean precipitation</a:t>
              </a:r>
              <a:endParaRPr lang="en-GB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7175" name="Line 6"/>
            <p:cNvSpPr>
              <a:spLocks noChangeShapeType="1"/>
            </p:cNvSpPr>
            <p:nvPr/>
          </p:nvSpPr>
          <p:spPr bwMode="auto">
            <a:xfrm>
              <a:off x="1600200" y="1600200"/>
              <a:ext cx="6019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7176" name="Line 8"/>
            <p:cNvSpPr>
              <a:spLocks noChangeShapeType="1"/>
            </p:cNvSpPr>
            <p:nvPr/>
          </p:nvSpPr>
          <p:spPr bwMode="auto">
            <a:xfrm>
              <a:off x="1600200" y="16002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7177" name="Line 11"/>
            <p:cNvSpPr>
              <a:spLocks noChangeShapeType="1"/>
            </p:cNvSpPr>
            <p:nvPr/>
          </p:nvSpPr>
          <p:spPr bwMode="auto">
            <a:xfrm>
              <a:off x="2971800" y="16002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7178" name="Line 13"/>
            <p:cNvSpPr>
              <a:spLocks noChangeShapeType="1"/>
            </p:cNvSpPr>
            <p:nvPr/>
          </p:nvSpPr>
          <p:spPr bwMode="auto">
            <a:xfrm>
              <a:off x="4572000" y="16002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7179" name="Line 15"/>
            <p:cNvSpPr>
              <a:spLocks noChangeShapeType="1"/>
            </p:cNvSpPr>
            <p:nvPr/>
          </p:nvSpPr>
          <p:spPr bwMode="auto">
            <a:xfrm>
              <a:off x="6019800" y="16002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7180" name="Line 19"/>
            <p:cNvSpPr>
              <a:spLocks noChangeShapeType="1"/>
            </p:cNvSpPr>
            <p:nvPr/>
          </p:nvSpPr>
          <p:spPr bwMode="auto">
            <a:xfrm>
              <a:off x="7620000" y="16002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7181" name="Rectangle 21"/>
            <p:cNvSpPr>
              <a:spLocks noChangeArrowheads="1"/>
            </p:cNvSpPr>
            <p:nvPr/>
          </p:nvSpPr>
          <p:spPr bwMode="auto">
            <a:xfrm rot="-5400000">
              <a:off x="1295400" y="3657600"/>
              <a:ext cx="33528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5000"/>
                </a:lnSpc>
              </a:pPr>
              <a:r>
                <a:rPr lang="en-US" sz="1400" b="1">
                  <a:latin typeface="Calibri" pitchFamily="34" charset="0"/>
                </a:rPr>
                <a:t>Hydrological drought</a:t>
              </a:r>
            </a:p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Calibri" pitchFamily="34" charset="0"/>
                </a:rPr>
                <a:t>a deficit in the supply of surface and sub-</a:t>
              </a:r>
            </a:p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Calibri" pitchFamily="34" charset="0"/>
                </a:rPr>
                <a:t>surface water</a:t>
              </a:r>
              <a:r>
                <a:rPr lang="en-GB" sz="1400">
                  <a:solidFill>
                    <a:srgbClr val="000000"/>
                  </a:solidFill>
                  <a:latin typeface="Calibri" pitchFamily="34" charset="0"/>
                </a:rPr>
                <a:t> (run-off,</a:t>
              </a:r>
              <a:r>
                <a:rPr lang="en-US" sz="14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GB" sz="1400">
                  <a:solidFill>
                    <a:srgbClr val="000000"/>
                  </a:solidFill>
                  <a:latin typeface="Calibri" pitchFamily="34" charset="0"/>
                </a:rPr>
                <a:t>water levels)</a:t>
              </a:r>
            </a:p>
          </p:txBody>
        </p:sp>
        <p:sp>
          <p:nvSpPr>
            <p:cNvPr id="7182" name="Rectangle 22"/>
            <p:cNvSpPr>
              <a:spLocks noChangeArrowheads="1"/>
            </p:cNvSpPr>
            <p:nvPr/>
          </p:nvSpPr>
          <p:spPr bwMode="auto">
            <a:xfrm rot="-5400000">
              <a:off x="2895600" y="3657600"/>
              <a:ext cx="33528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</a:pPr>
              <a:r>
                <a:rPr lang="en-US" sz="1400" b="1">
                  <a:latin typeface="Calibri" pitchFamily="34" charset="0"/>
                </a:rPr>
                <a:t>Agricultural drought</a:t>
              </a:r>
            </a:p>
            <a:p>
              <a:pPr eaLnBrk="0" hangingPunct="0">
                <a:lnSpc>
                  <a:spcPct val="85000"/>
                </a:lnSpc>
              </a:pPr>
              <a:r>
                <a:rPr lang="en-US" sz="1400">
                  <a:solidFill>
                    <a:srgbClr val="000000"/>
                  </a:solidFill>
                  <a:latin typeface="Calibri" pitchFamily="34" charset="0"/>
                </a:rPr>
                <a:t>a combination of meteorological and </a:t>
              </a:r>
            </a:p>
            <a:p>
              <a:pPr eaLnBrk="0" hangingPunct="0">
                <a:lnSpc>
                  <a:spcPct val="85000"/>
                </a:lnSpc>
              </a:pPr>
              <a:r>
                <a:rPr lang="en-US" sz="1400">
                  <a:solidFill>
                    <a:srgbClr val="000000"/>
                  </a:solidFill>
                  <a:latin typeface="Calibri" pitchFamily="34" charset="0"/>
                </a:rPr>
                <a:t>hydrological droughts resulting in reduced </a:t>
              </a:r>
            </a:p>
            <a:p>
              <a:pPr eaLnBrk="0" hangingPunct="0">
                <a:lnSpc>
                  <a:spcPct val="85000"/>
                </a:lnSpc>
              </a:pPr>
              <a:r>
                <a:rPr lang="en-US" sz="1400">
                  <a:solidFill>
                    <a:srgbClr val="000000"/>
                  </a:solidFill>
                  <a:latin typeface="Calibri" pitchFamily="34" charset="0"/>
                </a:rPr>
                <a:t>supply of moisture </a:t>
              </a:r>
              <a:r>
                <a:rPr lang="en-GB" sz="1400">
                  <a:solidFill>
                    <a:srgbClr val="000000"/>
                  </a:solidFill>
                  <a:latin typeface="Calibri" pitchFamily="34" charset="0"/>
                </a:rPr>
                <a:t>levels</a:t>
              </a:r>
              <a:r>
                <a:rPr lang="en-US" sz="1400">
                  <a:solidFill>
                    <a:srgbClr val="000000"/>
                  </a:solidFill>
                  <a:latin typeface="Calibri" pitchFamily="34" charset="0"/>
                </a:rPr>
                <a:t> for crops</a:t>
              </a:r>
              <a:r>
                <a:rPr lang="en-GB" sz="140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7183" name="Rectangle 23"/>
            <p:cNvSpPr>
              <a:spLocks noChangeArrowheads="1"/>
            </p:cNvSpPr>
            <p:nvPr/>
          </p:nvSpPr>
          <p:spPr bwMode="auto">
            <a:xfrm rot="-5400000">
              <a:off x="4343400" y="3657600"/>
              <a:ext cx="33528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5000"/>
                </a:lnSpc>
              </a:pPr>
              <a:r>
                <a:rPr lang="en-US" sz="1400" b="1">
                  <a:latin typeface="Calibri" pitchFamily="34" charset="0"/>
                </a:rPr>
                <a:t>Ecological drought</a:t>
              </a:r>
            </a:p>
            <a:p>
              <a:pPr>
                <a:lnSpc>
                  <a:spcPct val="85000"/>
                </a:lnSpc>
              </a:pPr>
              <a:r>
                <a:rPr lang="en-US" sz="1400">
                  <a:solidFill>
                    <a:srgbClr val="000000"/>
                  </a:solidFill>
                  <a:latin typeface="Calibri" pitchFamily="34" charset="0"/>
                </a:rPr>
                <a:t>reflected by </a:t>
              </a:r>
              <a:r>
                <a:rPr lang="en-GB" sz="1400">
                  <a:solidFill>
                    <a:srgbClr val="000000"/>
                  </a:solidFill>
                  <a:latin typeface="Calibri" pitchFamily="34" charset="0"/>
                </a:rPr>
                <a:t>ecosystem functioning</a:t>
              </a:r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7184" name="Rectangle 24"/>
            <p:cNvSpPr>
              <a:spLocks noChangeArrowheads="1"/>
            </p:cNvSpPr>
            <p:nvPr/>
          </p:nvSpPr>
          <p:spPr bwMode="auto">
            <a:xfrm rot="-5400000">
              <a:off x="5943600" y="3657600"/>
              <a:ext cx="33528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5000"/>
                </a:lnSpc>
              </a:pPr>
              <a:r>
                <a:rPr lang="en-US" sz="1400" b="1" dirty="0">
                  <a:latin typeface="Calibri" pitchFamily="34" charset="0"/>
                </a:rPr>
                <a:t>Socioeconomic drought</a:t>
              </a:r>
            </a:p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</a:rPr>
                <a:t>combination of the above droughts leading </a:t>
              </a:r>
            </a:p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</a:rPr>
                <a:t>to undesirable social and economic impacts</a:t>
              </a:r>
              <a:endParaRPr lang="en-GB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7173" name="Rectangle 25"/>
          <p:cNvSpPr>
            <a:spLocks noChangeArrowheads="1"/>
          </p:cNvSpPr>
          <p:nvPr/>
        </p:nvSpPr>
        <p:spPr bwMode="auto">
          <a:xfrm>
            <a:off x="0" y="939354"/>
            <a:ext cx="9144000" cy="545430"/>
          </a:xfrm>
          <a:prstGeom prst="rect">
            <a:avLst/>
          </a:prstGeom>
          <a:solidFill>
            <a:srgbClr val="F2E2C4">
              <a:alpha val="65097"/>
            </a:srgbClr>
          </a:solidFill>
          <a:ln>
            <a:noFill/>
          </a:ln>
          <a:effectLst>
            <a:prstShdw prst="shdw17" dist="17961" dir="2700000">
              <a:srgbClr val="918876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GB" sz="1600" dirty="0">
                <a:latin typeface="Calibri" pitchFamily="34" charset="0"/>
              </a:rPr>
              <a:t>Drought  is an event-driven extreme, which do not necessarily occur every year at a given </a:t>
            </a:r>
            <a:r>
              <a:rPr lang="en-GB" sz="1600" dirty="0" smtClean="0">
                <a:latin typeface="Calibri" pitchFamily="34" charset="0"/>
              </a:rPr>
              <a:t>location. 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bg-BG" sz="16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drought is a complex phenomenon that can be defined from several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perspectives. 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923928" y="2286000"/>
            <a:ext cx="1368152" cy="35912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8" name="Oval 17"/>
          <p:cNvSpPr/>
          <p:nvPr/>
        </p:nvSpPr>
        <p:spPr>
          <a:xfrm>
            <a:off x="5436096" y="2276872"/>
            <a:ext cx="1368152" cy="3591272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492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560"/>
            <a:ext cx="8460432" cy="515144"/>
          </a:xfrm>
        </p:spPr>
        <p:txBody>
          <a:bodyPr/>
          <a:lstStyle/>
          <a:p>
            <a:pPr algn="l">
              <a:tabLst>
                <a:tab pos="361950" algn="l"/>
              </a:tabLst>
            </a:pPr>
            <a:r>
              <a:rPr lang="en-US" sz="2200" b="1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  2.	 </a:t>
            </a:r>
            <a:r>
              <a:rPr lang="bg-BG" sz="2200" b="1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Sensitivity </a:t>
            </a:r>
            <a:r>
              <a:rPr lang="en-GB" sz="2200" b="1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comparative </a:t>
            </a:r>
            <a:r>
              <a:rPr lang="bg-BG" sz="2200" b="1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analyses </a:t>
            </a:r>
            <a:r>
              <a:rPr lang="bg-BG" sz="2200" b="1" kern="1200" dirty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of drought related fire activity 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3" y="1449760"/>
            <a:ext cx="203676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64" y="1453506"/>
            <a:ext cx="21336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21236"/>
            <a:ext cx="19812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17317"/>
            <a:ext cx="21272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90120"/>
            <a:ext cx="203676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80" y="4673501"/>
            <a:ext cx="21336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999" y="1485404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(a)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4768" y="1485404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(b)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502" y="3089325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(c)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4768" y="3089325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(d)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69" y="4725764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(e)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6230" y="4725764"/>
            <a:ext cx="355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(f)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14" y="6093296"/>
            <a:ext cx="8701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Figure 8. </a:t>
            </a:r>
            <a:r>
              <a:rPr lang="bg-BG" sz="1200" dirty="0" smtClean="0">
                <a:latin typeface="Calibri" pitchFamily="34" charset="0"/>
                <a:cs typeface="Calibri" pitchFamily="34" charset="0"/>
              </a:rPr>
              <a:t>Land </a:t>
            </a:r>
            <a:r>
              <a:rPr lang="bg-BG" sz="1200" dirty="0">
                <a:latin typeface="Calibri" pitchFamily="34" charset="0"/>
                <a:cs typeface="Calibri" pitchFamily="34" charset="0"/>
              </a:rPr>
              <a:t>surface state and probable fire occurrence: Monthly mean LSASAF LST 0900 UTC for: </a:t>
            </a:r>
            <a:r>
              <a:rPr lang="bg-BG" sz="1200" b="1" dirty="0">
                <a:latin typeface="Calibri" pitchFamily="34" charset="0"/>
                <a:cs typeface="Calibri" pitchFamily="34" charset="0"/>
              </a:rPr>
              <a:t>(a)</a:t>
            </a:r>
            <a:r>
              <a:rPr lang="bg-BG" sz="1200" dirty="0">
                <a:latin typeface="Calibri" pitchFamily="34" charset="0"/>
                <a:cs typeface="Calibri" pitchFamily="34" charset="0"/>
              </a:rPr>
              <a:t> August 2016; </a:t>
            </a:r>
            <a:r>
              <a:rPr lang="bg-BG" sz="1200" b="1" dirty="0">
                <a:latin typeface="Calibri" pitchFamily="34" charset="0"/>
                <a:cs typeface="Calibri" pitchFamily="34" charset="0"/>
              </a:rPr>
              <a:t>(b)</a:t>
            </a:r>
            <a:r>
              <a:rPr lang="bg-BG" sz="1200" dirty="0">
                <a:latin typeface="Calibri" pitchFamily="34" charset="0"/>
                <a:cs typeface="Calibri" pitchFamily="34" charset="0"/>
              </a:rPr>
              <a:t> August 2017. Accumulated thermal anomalies detections by LSA SAF FRP-Pixel product for: </a:t>
            </a:r>
            <a:r>
              <a:rPr lang="bg-BG" sz="1200" b="1" dirty="0">
                <a:latin typeface="Calibri" pitchFamily="34" charset="0"/>
                <a:cs typeface="Calibri" pitchFamily="34" charset="0"/>
              </a:rPr>
              <a:t>(c)</a:t>
            </a:r>
            <a:r>
              <a:rPr lang="bg-BG" sz="1200" dirty="0">
                <a:latin typeface="Calibri" pitchFamily="34" charset="0"/>
                <a:cs typeface="Calibri" pitchFamily="34" charset="0"/>
              </a:rPr>
              <a:t> June-August 2016; </a:t>
            </a:r>
            <a:r>
              <a:rPr lang="bg-BG" sz="1200" b="1" dirty="0">
                <a:latin typeface="Calibri" pitchFamily="34" charset="0"/>
                <a:cs typeface="Calibri" pitchFamily="34" charset="0"/>
              </a:rPr>
              <a:t>(d)</a:t>
            </a:r>
            <a:r>
              <a:rPr lang="bg-BG" sz="1200" dirty="0">
                <a:latin typeface="Calibri" pitchFamily="34" charset="0"/>
                <a:cs typeface="Calibri" pitchFamily="34" charset="0"/>
              </a:rPr>
              <a:t> June-August 2017. Monthly mean (2007-2018) LSASAF LST 1200 UTC values for: </a:t>
            </a:r>
            <a:r>
              <a:rPr lang="bg-BG" sz="1200" b="1" dirty="0">
                <a:latin typeface="Calibri" pitchFamily="34" charset="0"/>
                <a:cs typeface="Calibri" pitchFamily="34" charset="0"/>
              </a:rPr>
              <a:t>(e)</a:t>
            </a:r>
            <a:r>
              <a:rPr lang="bg-BG" sz="1200" dirty="0">
                <a:latin typeface="Calibri" pitchFamily="34" charset="0"/>
                <a:cs typeface="Calibri" pitchFamily="34" charset="0"/>
              </a:rPr>
              <a:t> July; </a:t>
            </a:r>
            <a:r>
              <a:rPr lang="bg-BG" sz="1200" b="1" dirty="0">
                <a:latin typeface="Calibri" pitchFamily="34" charset="0"/>
                <a:cs typeface="Calibri" pitchFamily="34" charset="0"/>
              </a:rPr>
              <a:t>(f)</a:t>
            </a:r>
            <a:r>
              <a:rPr lang="bg-BG" sz="1200" dirty="0">
                <a:latin typeface="Calibri" pitchFamily="34" charset="0"/>
                <a:cs typeface="Calibri" pitchFamily="34" charset="0"/>
              </a:rPr>
              <a:t> August.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2200" y="1556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5364088" y="1530945"/>
            <a:ext cx="360040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Fires in Mediterranean are mainly caused by human activities related to agricultural practices.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Identification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of regions most vulnerable to biomass burning is of importance regarding some prevention activities.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MSG LST product very well indicates the most sensitive areas to wild fires: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Large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number of fire detections in the northwestern, southwestern and southeastern parts of Bulgaria correspond to areas of highest LST. 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65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552"/>
            <a:ext cx="9144000" cy="659160"/>
          </a:xfrm>
        </p:spPr>
        <p:txBody>
          <a:bodyPr/>
          <a:lstStyle/>
          <a:p>
            <a:pPr lvl="1">
              <a:tabLst>
                <a:tab pos="361950" algn="l"/>
              </a:tabLst>
            </a:pPr>
            <a:r>
              <a:rPr lang="en-US" sz="2200" b="1" kern="1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3.</a:t>
            </a:r>
            <a:r>
              <a:rPr lang="en-US" sz="2200" b="1" kern="12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	 </a:t>
            </a:r>
            <a:r>
              <a:rPr lang="en-GB" sz="2200" b="1" kern="12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Drought assessment and crop yield </a:t>
            </a:r>
            <a:r>
              <a:rPr lang="en-GB" sz="2200" b="1" kern="1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prediction</a:t>
            </a:r>
            <a:endParaRPr lang="bg-BG" sz="2200" dirty="0"/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79512" y="1412776"/>
            <a:ext cx="4130462" cy="5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521" tIns="41761" rIns="83521" bIns="417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1. Scaling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of knowledge:  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from laboratory experiments to environmental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GB" sz="1600" i="1" dirty="0" err="1">
                <a:latin typeface="Calibri" pitchFamily="34" charset="0"/>
                <a:cs typeface="Calibri" pitchFamily="34" charset="0"/>
              </a:rPr>
              <a:t>onditions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 </a:t>
            </a:r>
            <a:endParaRPr lang="en-GB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107504" y="5144125"/>
            <a:ext cx="8843292" cy="877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  <a:spcAft>
                <a:spcPct val="5000"/>
              </a:spcAft>
              <a:tabLst>
                <a:tab pos="481013" algn="l"/>
              </a:tabLst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4. Functional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coupling between Biogeophysical &amp; Biogeochemical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cycles: </a:t>
            </a:r>
            <a:r>
              <a:rPr lang="en-GB" sz="1400" b="1" i="1" dirty="0" smtClean="0">
                <a:latin typeface="Calibri" pitchFamily="34" charset="0"/>
                <a:cs typeface="Calibri" pitchFamily="34" charset="0"/>
              </a:rPr>
              <a:t>Biogeophysical </a:t>
            </a:r>
            <a:r>
              <a:rPr lang="en-GB" sz="1400" b="1" i="1" dirty="0">
                <a:latin typeface="Calibri" pitchFamily="34" charset="0"/>
                <a:cs typeface="Calibri" pitchFamily="34" charset="0"/>
              </a:rPr>
              <a:t>cycle </a:t>
            </a:r>
            <a:r>
              <a:rPr lang="en-GB" sz="1400" i="1" dirty="0">
                <a:latin typeface="Calibri" pitchFamily="34" charset="0"/>
                <a:cs typeface="Calibri" pitchFamily="34" charset="0"/>
              </a:rPr>
              <a:t>is the signature of functioning 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of the </a:t>
            </a:r>
            <a:r>
              <a:rPr lang="en-GB" sz="1400" i="1" dirty="0">
                <a:latin typeface="Calibri" pitchFamily="34" charset="0"/>
                <a:cs typeface="Calibri" pitchFamily="34" charset="0"/>
              </a:rPr>
              <a:t>ecosystems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 a</a:t>
            </a:r>
            <a:r>
              <a:rPr lang="en-GB" sz="1400" i="1" dirty="0">
                <a:latin typeface="Calibri" pitchFamily="34" charset="0"/>
                <a:cs typeface="Calibri" pitchFamily="34" charset="0"/>
              </a:rPr>
              <a:t>s open thermodynamic systems through mass- and energy- exchange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 at the specific site environment (soil, climate, topography, etc.). It is </a:t>
            </a:r>
            <a:r>
              <a:rPr lang="en-US" sz="1400" b="1" i="1" dirty="0">
                <a:latin typeface="Calibri" pitchFamily="34" charset="0"/>
                <a:cs typeface="Calibri" pitchFamily="34" charset="0"/>
              </a:rPr>
              <a:t>the cause 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for the intensity/efficiency of biogeochemical processes at molecular level (</a:t>
            </a:r>
            <a:r>
              <a:rPr lang="en-US" sz="1400" b="1" i="1" dirty="0">
                <a:latin typeface="Calibri" pitchFamily="34" charset="0"/>
                <a:cs typeface="Calibri" pitchFamily="34" charset="0"/>
              </a:rPr>
              <a:t>as a consequence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), </a:t>
            </a:r>
            <a:endParaRPr lang="en-GB" sz="1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764704"/>
            <a:ext cx="914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Background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: Conceptual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scheme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of the f</a:t>
            </a:r>
            <a:r>
              <a:rPr lang="en-GB" sz="1800" dirty="0" err="1" smtClean="0">
                <a:latin typeface="Calibri" pitchFamily="34" charset="0"/>
                <a:cs typeface="Calibri" pitchFamily="34" charset="0"/>
              </a:rPr>
              <a:t>unctional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coupling 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between</a:t>
            </a:r>
          </a:p>
          <a:p>
            <a:pPr algn="ctr"/>
            <a:r>
              <a:rPr lang="en-GB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Biogeophysical &amp; Biogeochemical cycles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endParaRPr lang="bg-BG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148064" y="6074132"/>
            <a:ext cx="35287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A7FB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Yield </a:t>
            </a:r>
            <a:r>
              <a:rPr lang="en-US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</a:t>
            </a:r>
            <a:r>
              <a:rPr lang="en-US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Accumulated </a:t>
            </a:r>
            <a:r>
              <a:rPr lang="en-US" sz="1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solar </a:t>
            </a:r>
            <a:r>
              <a:rPr lang="en-US" sz="14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energy =  f(Dissipated </a:t>
            </a:r>
            <a:r>
              <a:rPr lang="en-US" sz="1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energy like heat, </a:t>
            </a:r>
            <a:r>
              <a:rPr lang="en-US" sz="14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  </a:t>
            </a:r>
            <a:r>
              <a:rPr lang="en-US" sz="14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GB" sz="1400" b="1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-334888" y="6055085"/>
            <a:ext cx="411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Aft>
                <a:spcPct val="10000"/>
              </a:spcAft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5. Biogeochemical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nature of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drought</a:t>
            </a:r>
          </a:p>
          <a:p>
            <a:pPr algn="ctr">
              <a:lnSpc>
                <a:spcPct val="95000"/>
              </a:lnSpc>
              <a:spcAft>
                <a:spcPct val="10000"/>
              </a:spcAft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	Climatic </a:t>
            </a:r>
            <a:r>
              <a:rPr lang="en-US" sz="1600" i="1" dirty="0" err="1">
                <a:latin typeface="Calibri" pitchFamily="34" charset="0"/>
                <a:cs typeface="Calibri" pitchFamily="34" charset="0"/>
              </a:rPr>
              <a:t>bioenergetic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 resources (</a:t>
            </a:r>
            <a:r>
              <a:rPr lang="en-US" sz="1600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)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 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Potential productivity (crop yield)</a:t>
            </a:r>
            <a:endParaRPr lang="en-GB" sz="1600" i="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5000"/>
              </a:lnSpc>
              <a:spcAft>
                <a:spcPct val="10000"/>
              </a:spcAft>
            </a:pP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3" name="Group 5"/>
          <p:cNvGrpSpPr>
            <a:grpSpLocks/>
          </p:cNvGrpSpPr>
          <p:nvPr/>
        </p:nvGrpSpPr>
        <p:grpSpPr bwMode="auto">
          <a:xfrm>
            <a:off x="200472" y="2072051"/>
            <a:ext cx="4114800" cy="1068917"/>
            <a:chOff x="96" y="1440"/>
            <a:chExt cx="2256" cy="576"/>
          </a:xfrm>
        </p:grpSpPr>
        <p:sp>
          <p:nvSpPr>
            <p:cNvPr id="34" name="Line 6"/>
            <p:cNvSpPr>
              <a:spLocks noChangeShapeType="1"/>
            </p:cNvSpPr>
            <p:nvPr/>
          </p:nvSpPr>
          <p:spPr bwMode="auto">
            <a:xfrm>
              <a:off x="432" y="1672"/>
              <a:ext cx="1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1776" y="1815"/>
              <a:ext cx="528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200" b="1"/>
                <a:t>landscape</a:t>
              </a:r>
              <a:endParaRPr lang="bg-BG" sz="1200" b="1"/>
            </a:p>
          </p:txBody>
        </p:sp>
        <p:pic>
          <p:nvPicPr>
            <p:cNvPr id="36" name="Picture 8" descr="dessin_ISBA_til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1575"/>
              <a:ext cx="291" cy="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 Box 9"/>
            <p:cNvSpPr txBox="1">
              <a:spLocks noChangeArrowheads="1"/>
            </p:cNvSpPr>
            <p:nvPr/>
          </p:nvSpPr>
          <p:spPr bwMode="auto">
            <a:xfrm>
              <a:off x="624" y="1758"/>
              <a:ext cx="329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200" b="1" dirty="0"/>
                <a:t>plant</a:t>
              </a:r>
              <a:endParaRPr lang="bg-BG" sz="1200" b="1" dirty="0"/>
            </a:p>
          </p:txBody>
        </p:sp>
        <p:grpSp>
          <p:nvGrpSpPr>
            <p:cNvPr id="38" name="Group 10"/>
            <p:cNvGrpSpPr>
              <a:grpSpLocks/>
            </p:cNvGrpSpPr>
            <p:nvPr/>
          </p:nvGrpSpPr>
          <p:grpSpPr bwMode="auto">
            <a:xfrm>
              <a:off x="1200" y="1555"/>
              <a:ext cx="340" cy="333"/>
              <a:chOff x="2549" y="1842"/>
              <a:chExt cx="602" cy="525"/>
            </a:xfrm>
          </p:grpSpPr>
          <p:sp>
            <p:nvSpPr>
              <p:cNvPr id="47" name="Text Box 11"/>
              <p:cNvSpPr txBox="1">
                <a:spLocks noChangeArrowheads="1"/>
              </p:cNvSpPr>
              <p:nvPr/>
            </p:nvSpPr>
            <p:spPr bwMode="auto">
              <a:xfrm>
                <a:off x="2549" y="2162"/>
                <a:ext cx="602" cy="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 b="1"/>
                  <a:t>stand</a:t>
                </a:r>
                <a:endParaRPr lang="bg-BG" sz="1200" b="1"/>
              </a:p>
            </p:txBody>
          </p:sp>
          <p:grpSp>
            <p:nvGrpSpPr>
              <p:cNvPr id="48" name="Group 12"/>
              <p:cNvGrpSpPr>
                <a:grpSpLocks/>
              </p:cNvGrpSpPr>
              <p:nvPr/>
            </p:nvGrpSpPr>
            <p:grpSpPr bwMode="auto">
              <a:xfrm>
                <a:off x="2653" y="1842"/>
                <a:ext cx="362" cy="273"/>
                <a:chOff x="2653" y="1842"/>
                <a:chExt cx="362" cy="273"/>
              </a:xfrm>
            </p:grpSpPr>
            <p:sp>
              <p:nvSpPr>
                <p:cNvPr id="49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2744" y="1979"/>
                  <a:ext cx="226" cy="136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bg-BG"/>
                </a:p>
              </p:txBody>
            </p:sp>
            <p:grpSp>
              <p:nvGrpSpPr>
                <p:cNvPr id="50" name="Group 14"/>
                <p:cNvGrpSpPr>
                  <a:grpSpLocks/>
                </p:cNvGrpSpPr>
                <p:nvPr/>
              </p:nvGrpSpPr>
              <p:grpSpPr bwMode="auto">
                <a:xfrm>
                  <a:off x="2653" y="1842"/>
                  <a:ext cx="362" cy="182"/>
                  <a:chOff x="2517" y="1842"/>
                  <a:chExt cx="362" cy="182"/>
                </a:xfrm>
              </p:grpSpPr>
              <p:sp>
                <p:nvSpPr>
                  <p:cNvPr id="51" name="Tree"/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2517" y="1888"/>
                    <a:ext cx="226" cy="136"/>
                  </a:xfrm>
                  <a:custGeom>
                    <a:avLst/>
                    <a:gdLst>
                      <a:gd name="G0" fmla="+- 0 0 0"/>
                      <a:gd name="G1" fmla="*/ 18900 1 3"/>
                      <a:gd name="G2" fmla="*/ 18900 2 3"/>
                      <a:gd name="G3" fmla="+- 18900 0 0"/>
                      <a:gd name="T0" fmla="*/ 10800 w 21600"/>
                      <a:gd name="T1" fmla="*/ 0 h 21600"/>
                      <a:gd name="T2" fmla="*/ 6171 w 21600"/>
                      <a:gd name="T3" fmla="*/ 6300 h 21600"/>
                      <a:gd name="T4" fmla="*/ 3086 w 21600"/>
                      <a:gd name="T5" fmla="*/ 12600 h 21600"/>
                      <a:gd name="T6" fmla="*/ 0 w 21600"/>
                      <a:gd name="T7" fmla="*/ 18900 h 21600"/>
                      <a:gd name="T8" fmla="*/ 15429 w 21600"/>
                      <a:gd name="T9" fmla="*/ 6300 h 21600"/>
                      <a:gd name="T10" fmla="*/ 18514 w 21600"/>
                      <a:gd name="T11" fmla="*/ 12600 h 21600"/>
                      <a:gd name="T12" fmla="*/ 21600 w 21600"/>
                      <a:gd name="T13" fmla="*/ 18900 h 21600"/>
                      <a:gd name="T14" fmla="*/ 17694720 60000 65536"/>
                      <a:gd name="T15" fmla="*/ 11796480 60000 65536"/>
                      <a:gd name="T16" fmla="*/ 11796480 60000 65536"/>
                      <a:gd name="T17" fmla="*/ 11796480 60000 65536"/>
                      <a:gd name="T18" fmla="*/ 0 60000 65536"/>
                      <a:gd name="T19" fmla="*/ 0 60000 65536"/>
                      <a:gd name="T20" fmla="*/ 0 60000 65536"/>
                      <a:gd name="T21" fmla="*/ 761 w 21600"/>
                      <a:gd name="T22" fmla="*/ 22454 h 21600"/>
                      <a:gd name="T23" fmla="*/ 21069 w 21600"/>
                      <a:gd name="T24" fmla="*/ 28282 h 2160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1600" h="21600">
                        <a:moveTo>
                          <a:pt x="0" y="18900"/>
                        </a:moveTo>
                        <a:lnTo>
                          <a:pt x="9257" y="18900"/>
                        </a:lnTo>
                        <a:lnTo>
                          <a:pt x="9257" y="21600"/>
                        </a:lnTo>
                        <a:lnTo>
                          <a:pt x="12343" y="21600"/>
                        </a:lnTo>
                        <a:lnTo>
                          <a:pt x="12343" y="18900"/>
                        </a:lnTo>
                        <a:lnTo>
                          <a:pt x="21600" y="18900"/>
                        </a:lnTo>
                        <a:lnTo>
                          <a:pt x="12343" y="12600"/>
                        </a:lnTo>
                        <a:lnTo>
                          <a:pt x="18514" y="12600"/>
                        </a:lnTo>
                        <a:lnTo>
                          <a:pt x="12343" y="6300"/>
                        </a:lnTo>
                        <a:lnTo>
                          <a:pt x="15429" y="6300"/>
                        </a:lnTo>
                        <a:lnTo>
                          <a:pt x="10800" y="0"/>
                        </a:lnTo>
                        <a:lnTo>
                          <a:pt x="6171" y="6300"/>
                        </a:lnTo>
                        <a:lnTo>
                          <a:pt x="9257" y="6300"/>
                        </a:lnTo>
                        <a:lnTo>
                          <a:pt x="3086" y="12600"/>
                        </a:lnTo>
                        <a:lnTo>
                          <a:pt x="9257" y="1260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dist="107763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bg-BG"/>
                  </a:p>
                </p:txBody>
              </p:sp>
              <p:sp>
                <p:nvSpPr>
                  <p:cNvPr id="52" name="Tree"/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2653" y="1842"/>
                    <a:ext cx="226" cy="136"/>
                  </a:xfrm>
                  <a:custGeom>
                    <a:avLst/>
                    <a:gdLst>
                      <a:gd name="G0" fmla="+- 0 0 0"/>
                      <a:gd name="G1" fmla="*/ 18900 1 3"/>
                      <a:gd name="G2" fmla="*/ 18900 2 3"/>
                      <a:gd name="G3" fmla="+- 18900 0 0"/>
                      <a:gd name="T0" fmla="*/ 10800 w 21600"/>
                      <a:gd name="T1" fmla="*/ 0 h 21600"/>
                      <a:gd name="T2" fmla="*/ 6171 w 21600"/>
                      <a:gd name="T3" fmla="*/ 6300 h 21600"/>
                      <a:gd name="T4" fmla="*/ 3086 w 21600"/>
                      <a:gd name="T5" fmla="*/ 12600 h 21600"/>
                      <a:gd name="T6" fmla="*/ 0 w 21600"/>
                      <a:gd name="T7" fmla="*/ 18900 h 21600"/>
                      <a:gd name="T8" fmla="*/ 15429 w 21600"/>
                      <a:gd name="T9" fmla="*/ 6300 h 21600"/>
                      <a:gd name="T10" fmla="*/ 18514 w 21600"/>
                      <a:gd name="T11" fmla="*/ 12600 h 21600"/>
                      <a:gd name="T12" fmla="*/ 21600 w 21600"/>
                      <a:gd name="T13" fmla="*/ 18900 h 21600"/>
                      <a:gd name="T14" fmla="*/ 17694720 60000 65536"/>
                      <a:gd name="T15" fmla="*/ 11796480 60000 65536"/>
                      <a:gd name="T16" fmla="*/ 11796480 60000 65536"/>
                      <a:gd name="T17" fmla="*/ 11796480 60000 65536"/>
                      <a:gd name="T18" fmla="*/ 0 60000 65536"/>
                      <a:gd name="T19" fmla="*/ 0 60000 65536"/>
                      <a:gd name="T20" fmla="*/ 0 60000 65536"/>
                      <a:gd name="T21" fmla="*/ 761 w 21600"/>
                      <a:gd name="T22" fmla="*/ 22454 h 21600"/>
                      <a:gd name="T23" fmla="*/ 21069 w 21600"/>
                      <a:gd name="T24" fmla="*/ 28282 h 2160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1600" h="21600">
                        <a:moveTo>
                          <a:pt x="0" y="18900"/>
                        </a:moveTo>
                        <a:lnTo>
                          <a:pt x="9257" y="18900"/>
                        </a:lnTo>
                        <a:lnTo>
                          <a:pt x="9257" y="21600"/>
                        </a:lnTo>
                        <a:lnTo>
                          <a:pt x="12343" y="21600"/>
                        </a:lnTo>
                        <a:lnTo>
                          <a:pt x="12343" y="18900"/>
                        </a:lnTo>
                        <a:lnTo>
                          <a:pt x="21600" y="18900"/>
                        </a:lnTo>
                        <a:lnTo>
                          <a:pt x="12343" y="12600"/>
                        </a:lnTo>
                        <a:lnTo>
                          <a:pt x="18514" y="12600"/>
                        </a:lnTo>
                        <a:lnTo>
                          <a:pt x="12343" y="6300"/>
                        </a:lnTo>
                        <a:lnTo>
                          <a:pt x="15429" y="6300"/>
                        </a:lnTo>
                        <a:lnTo>
                          <a:pt x="10800" y="0"/>
                        </a:lnTo>
                        <a:lnTo>
                          <a:pt x="6171" y="6300"/>
                        </a:lnTo>
                        <a:lnTo>
                          <a:pt x="9257" y="6300"/>
                        </a:lnTo>
                        <a:lnTo>
                          <a:pt x="3086" y="12600"/>
                        </a:lnTo>
                        <a:lnTo>
                          <a:pt x="9257" y="1260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dist="107763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bg-BG"/>
                  </a:p>
                </p:txBody>
              </p:sp>
            </p:grpSp>
          </p:grpSp>
        </p:grpSp>
        <p:sp>
          <p:nvSpPr>
            <p:cNvPr id="39" name="Line 17"/>
            <p:cNvSpPr>
              <a:spLocks noChangeShapeType="1"/>
            </p:cNvSpPr>
            <p:nvPr/>
          </p:nvSpPr>
          <p:spPr bwMode="auto">
            <a:xfrm>
              <a:off x="960" y="1671"/>
              <a:ext cx="1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40" name="Line 18"/>
            <p:cNvSpPr>
              <a:spLocks noChangeShapeType="1"/>
            </p:cNvSpPr>
            <p:nvPr/>
          </p:nvSpPr>
          <p:spPr bwMode="auto">
            <a:xfrm>
              <a:off x="1584" y="1671"/>
              <a:ext cx="1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grpSp>
          <p:nvGrpSpPr>
            <p:cNvPr id="41" name="Group 19"/>
            <p:cNvGrpSpPr>
              <a:grpSpLocks/>
            </p:cNvGrpSpPr>
            <p:nvPr/>
          </p:nvGrpSpPr>
          <p:grpSpPr bwMode="auto">
            <a:xfrm>
              <a:off x="96" y="1440"/>
              <a:ext cx="2256" cy="576"/>
              <a:chOff x="930" y="2206"/>
              <a:chExt cx="3856" cy="907"/>
            </a:xfrm>
          </p:grpSpPr>
          <p:grpSp>
            <p:nvGrpSpPr>
              <p:cNvPr id="43" name="Group 20"/>
              <p:cNvGrpSpPr>
                <a:grpSpLocks/>
              </p:cNvGrpSpPr>
              <p:nvPr/>
            </p:nvGrpSpPr>
            <p:grpSpPr bwMode="auto">
              <a:xfrm>
                <a:off x="966" y="2433"/>
                <a:ext cx="461" cy="477"/>
                <a:chOff x="966" y="2433"/>
                <a:chExt cx="461" cy="477"/>
              </a:xfrm>
            </p:grpSpPr>
            <p:sp>
              <p:nvSpPr>
                <p:cNvPr id="45" name="plant"/>
                <p:cNvSpPr>
                  <a:spLocks noEditPoints="1" noChangeArrowheads="1"/>
                </p:cNvSpPr>
                <p:nvPr/>
              </p:nvSpPr>
              <p:spPr bwMode="auto">
                <a:xfrm>
                  <a:off x="999" y="2433"/>
                  <a:ext cx="333" cy="207"/>
                </a:xfrm>
                <a:custGeom>
                  <a:avLst/>
                  <a:gdLst>
                    <a:gd name="T0" fmla="*/ 0 w 21600"/>
                    <a:gd name="T1" fmla="*/ 0 h 21600"/>
                    <a:gd name="T2" fmla="*/ 10800 w 21600"/>
                    <a:gd name="T3" fmla="*/ 0 h 21600"/>
                    <a:gd name="T4" fmla="*/ 21600 w 21600"/>
                    <a:gd name="T5" fmla="*/ 0 h 21600"/>
                    <a:gd name="T6" fmla="*/ 21600 w 21600"/>
                    <a:gd name="T7" fmla="*/ 10800 h 21600"/>
                    <a:gd name="T8" fmla="*/ 21600 w 21600"/>
                    <a:gd name="T9" fmla="*/ 21600 h 21600"/>
                    <a:gd name="T10" fmla="*/ 10800 w 21600"/>
                    <a:gd name="T11" fmla="*/ 21600 h 21600"/>
                    <a:gd name="T12" fmla="*/ 0 w 21600"/>
                    <a:gd name="T13" fmla="*/ 21600 h 21600"/>
                    <a:gd name="T14" fmla="*/ 0 w 21600"/>
                    <a:gd name="T15" fmla="*/ 10800 h 21600"/>
                    <a:gd name="T16" fmla="*/ 7100 w 21600"/>
                    <a:gd name="T17" fmla="*/ 10092 h 21600"/>
                    <a:gd name="T18" fmla="*/ 14545 w 21600"/>
                    <a:gd name="T19" fmla="*/ 1357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9368" y="9002"/>
                      </a:moveTo>
                      <a:lnTo>
                        <a:pt x="9254" y="8422"/>
                      </a:lnTo>
                      <a:lnTo>
                        <a:pt x="9139" y="7935"/>
                      </a:lnTo>
                      <a:lnTo>
                        <a:pt x="8819" y="7355"/>
                      </a:lnTo>
                      <a:lnTo>
                        <a:pt x="8475" y="6728"/>
                      </a:lnTo>
                      <a:lnTo>
                        <a:pt x="8040" y="6287"/>
                      </a:lnTo>
                      <a:lnTo>
                        <a:pt x="7421" y="5707"/>
                      </a:lnTo>
                      <a:lnTo>
                        <a:pt x="6574" y="5429"/>
                      </a:lnTo>
                      <a:lnTo>
                        <a:pt x="5452" y="5313"/>
                      </a:lnTo>
                      <a:lnTo>
                        <a:pt x="4856" y="5220"/>
                      </a:lnTo>
                      <a:lnTo>
                        <a:pt x="4169" y="5220"/>
                      </a:lnTo>
                      <a:lnTo>
                        <a:pt x="3665" y="5104"/>
                      </a:lnTo>
                      <a:lnTo>
                        <a:pt x="3001" y="4872"/>
                      </a:lnTo>
                      <a:lnTo>
                        <a:pt x="2497" y="4756"/>
                      </a:lnTo>
                      <a:lnTo>
                        <a:pt x="2062" y="4408"/>
                      </a:lnTo>
                      <a:lnTo>
                        <a:pt x="1603" y="4083"/>
                      </a:lnTo>
                      <a:lnTo>
                        <a:pt x="1283" y="3689"/>
                      </a:lnTo>
                      <a:lnTo>
                        <a:pt x="1283" y="4315"/>
                      </a:lnTo>
                      <a:lnTo>
                        <a:pt x="1489" y="5104"/>
                      </a:lnTo>
                      <a:lnTo>
                        <a:pt x="1832" y="6055"/>
                      </a:lnTo>
                      <a:lnTo>
                        <a:pt x="2382" y="6914"/>
                      </a:lnTo>
                      <a:lnTo>
                        <a:pt x="2680" y="7471"/>
                      </a:lnTo>
                      <a:lnTo>
                        <a:pt x="3115" y="7935"/>
                      </a:lnTo>
                      <a:lnTo>
                        <a:pt x="3573" y="8213"/>
                      </a:lnTo>
                      <a:lnTo>
                        <a:pt x="4077" y="8654"/>
                      </a:lnTo>
                      <a:lnTo>
                        <a:pt x="4627" y="9002"/>
                      </a:lnTo>
                      <a:lnTo>
                        <a:pt x="5245" y="9234"/>
                      </a:lnTo>
                      <a:lnTo>
                        <a:pt x="6024" y="9443"/>
                      </a:lnTo>
                      <a:lnTo>
                        <a:pt x="6757" y="9628"/>
                      </a:lnTo>
                      <a:lnTo>
                        <a:pt x="5177" y="10069"/>
                      </a:lnTo>
                      <a:lnTo>
                        <a:pt x="3963" y="10649"/>
                      </a:lnTo>
                      <a:lnTo>
                        <a:pt x="3344" y="11044"/>
                      </a:lnTo>
                      <a:lnTo>
                        <a:pt x="2886" y="11600"/>
                      </a:lnTo>
                      <a:lnTo>
                        <a:pt x="2497" y="12041"/>
                      </a:lnTo>
                      <a:lnTo>
                        <a:pt x="1947" y="12343"/>
                      </a:lnTo>
                      <a:lnTo>
                        <a:pt x="1168" y="12668"/>
                      </a:lnTo>
                      <a:lnTo>
                        <a:pt x="0" y="12900"/>
                      </a:lnTo>
                      <a:lnTo>
                        <a:pt x="435" y="13248"/>
                      </a:lnTo>
                      <a:lnTo>
                        <a:pt x="779" y="13456"/>
                      </a:lnTo>
                      <a:lnTo>
                        <a:pt x="1283" y="13642"/>
                      </a:lnTo>
                      <a:lnTo>
                        <a:pt x="1718" y="13758"/>
                      </a:lnTo>
                      <a:lnTo>
                        <a:pt x="2680" y="13851"/>
                      </a:lnTo>
                      <a:lnTo>
                        <a:pt x="3573" y="13758"/>
                      </a:lnTo>
                      <a:lnTo>
                        <a:pt x="4512" y="13526"/>
                      </a:lnTo>
                      <a:lnTo>
                        <a:pt x="5360" y="13248"/>
                      </a:lnTo>
                      <a:lnTo>
                        <a:pt x="6139" y="12900"/>
                      </a:lnTo>
                      <a:lnTo>
                        <a:pt x="6757" y="12552"/>
                      </a:lnTo>
                      <a:lnTo>
                        <a:pt x="6459" y="13132"/>
                      </a:lnTo>
                      <a:lnTo>
                        <a:pt x="6139" y="13642"/>
                      </a:lnTo>
                      <a:lnTo>
                        <a:pt x="5910" y="14199"/>
                      </a:lnTo>
                      <a:lnTo>
                        <a:pt x="5681" y="14663"/>
                      </a:lnTo>
                      <a:lnTo>
                        <a:pt x="5681" y="15150"/>
                      </a:lnTo>
                      <a:lnTo>
                        <a:pt x="5681" y="15730"/>
                      </a:lnTo>
                      <a:lnTo>
                        <a:pt x="5681" y="16241"/>
                      </a:lnTo>
                      <a:lnTo>
                        <a:pt x="5795" y="16913"/>
                      </a:lnTo>
                      <a:lnTo>
                        <a:pt x="5910" y="17586"/>
                      </a:lnTo>
                      <a:lnTo>
                        <a:pt x="5910" y="18213"/>
                      </a:lnTo>
                      <a:lnTo>
                        <a:pt x="5795" y="18885"/>
                      </a:lnTo>
                      <a:lnTo>
                        <a:pt x="5566" y="19396"/>
                      </a:lnTo>
                      <a:lnTo>
                        <a:pt x="5245" y="19976"/>
                      </a:lnTo>
                      <a:lnTo>
                        <a:pt x="4971" y="20370"/>
                      </a:lnTo>
                      <a:lnTo>
                        <a:pt x="4512" y="20811"/>
                      </a:lnTo>
                      <a:lnTo>
                        <a:pt x="4077" y="21043"/>
                      </a:lnTo>
                      <a:lnTo>
                        <a:pt x="5177" y="20927"/>
                      </a:lnTo>
                      <a:lnTo>
                        <a:pt x="6253" y="20486"/>
                      </a:lnTo>
                      <a:lnTo>
                        <a:pt x="7421" y="19976"/>
                      </a:lnTo>
                      <a:lnTo>
                        <a:pt x="8361" y="19187"/>
                      </a:lnTo>
                      <a:lnTo>
                        <a:pt x="8819" y="18769"/>
                      </a:lnTo>
                      <a:lnTo>
                        <a:pt x="9139" y="18213"/>
                      </a:lnTo>
                      <a:lnTo>
                        <a:pt x="9437" y="17772"/>
                      </a:lnTo>
                      <a:lnTo>
                        <a:pt x="9643" y="17261"/>
                      </a:lnTo>
                      <a:lnTo>
                        <a:pt x="9872" y="16681"/>
                      </a:lnTo>
                      <a:lnTo>
                        <a:pt x="9872" y="16171"/>
                      </a:lnTo>
                      <a:lnTo>
                        <a:pt x="9872" y="15614"/>
                      </a:lnTo>
                      <a:lnTo>
                        <a:pt x="9758" y="15057"/>
                      </a:lnTo>
                      <a:lnTo>
                        <a:pt x="10216" y="15498"/>
                      </a:lnTo>
                      <a:lnTo>
                        <a:pt x="10537" y="16241"/>
                      </a:lnTo>
                      <a:lnTo>
                        <a:pt x="10834" y="17145"/>
                      </a:lnTo>
                      <a:lnTo>
                        <a:pt x="11041" y="18213"/>
                      </a:lnTo>
                      <a:lnTo>
                        <a:pt x="11155" y="19187"/>
                      </a:lnTo>
                      <a:lnTo>
                        <a:pt x="11155" y="20185"/>
                      </a:lnTo>
                      <a:lnTo>
                        <a:pt x="11155" y="20579"/>
                      </a:lnTo>
                      <a:lnTo>
                        <a:pt x="11041" y="21043"/>
                      </a:lnTo>
                      <a:lnTo>
                        <a:pt x="10926" y="21391"/>
                      </a:lnTo>
                      <a:lnTo>
                        <a:pt x="10766" y="21600"/>
                      </a:lnTo>
                      <a:lnTo>
                        <a:pt x="11499" y="21484"/>
                      </a:lnTo>
                      <a:lnTo>
                        <a:pt x="12323" y="21043"/>
                      </a:lnTo>
                      <a:lnTo>
                        <a:pt x="13102" y="20370"/>
                      </a:lnTo>
                      <a:lnTo>
                        <a:pt x="13606" y="19628"/>
                      </a:lnTo>
                      <a:lnTo>
                        <a:pt x="13950" y="19071"/>
                      </a:lnTo>
                      <a:lnTo>
                        <a:pt x="14064" y="18677"/>
                      </a:lnTo>
                      <a:lnTo>
                        <a:pt x="14179" y="18097"/>
                      </a:lnTo>
                      <a:lnTo>
                        <a:pt x="14293" y="17586"/>
                      </a:lnTo>
                      <a:lnTo>
                        <a:pt x="14179" y="16913"/>
                      </a:lnTo>
                      <a:lnTo>
                        <a:pt x="14064" y="16241"/>
                      </a:lnTo>
                      <a:lnTo>
                        <a:pt x="13835" y="15614"/>
                      </a:lnTo>
                      <a:lnTo>
                        <a:pt x="13560" y="14872"/>
                      </a:lnTo>
                      <a:lnTo>
                        <a:pt x="13950" y="14941"/>
                      </a:lnTo>
                      <a:lnTo>
                        <a:pt x="14408" y="15150"/>
                      </a:lnTo>
                      <a:lnTo>
                        <a:pt x="14843" y="15266"/>
                      </a:lnTo>
                      <a:lnTo>
                        <a:pt x="15232" y="15614"/>
                      </a:lnTo>
                      <a:lnTo>
                        <a:pt x="15576" y="15846"/>
                      </a:lnTo>
                      <a:lnTo>
                        <a:pt x="15897" y="16171"/>
                      </a:lnTo>
                      <a:lnTo>
                        <a:pt x="16126" y="16473"/>
                      </a:lnTo>
                      <a:lnTo>
                        <a:pt x="16240" y="16913"/>
                      </a:lnTo>
                      <a:lnTo>
                        <a:pt x="16515" y="17261"/>
                      </a:lnTo>
                      <a:lnTo>
                        <a:pt x="17088" y="17586"/>
                      </a:lnTo>
                      <a:lnTo>
                        <a:pt x="17798" y="17865"/>
                      </a:lnTo>
                      <a:lnTo>
                        <a:pt x="18576" y="18097"/>
                      </a:lnTo>
                      <a:lnTo>
                        <a:pt x="19424" y="18213"/>
                      </a:lnTo>
                      <a:lnTo>
                        <a:pt x="20317" y="18213"/>
                      </a:lnTo>
                      <a:lnTo>
                        <a:pt x="21050" y="18213"/>
                      </a:lnTo>
                      <a:lnTo>
                        <a:pt x="21600" y="17865"/>
                      </a:lnTo>
                      <a:lnTo>
                        <a:pt x="21165" y="17656"/>
                      </a:lnTo>
                      <a:lnTo>
                        <a:pt x="20592" y="17470"/>
                      </a:lnTo>
                      <a:lnTo>
                        <a:pt x="20088" y="17029"/>
                      </a:lnTo>
                      <a:lnTo>
                        <a:pt x="19653" y="16681"/>
                      </a:lnTo>
                      <a:lnTo>
                        <a:pt x="19195" y="16241"/>
                      </a:lnTo>
                      <a:lnTo>
                        <a:pt x="18920" y="15962"/>
                      </a:lnTo>
                      <a:lnTo>
                        <a:pt x="18576" y="15498"/>
                      </a:lnTo>
                      <a:lnTo>
                        <a:pt x="18576" y="15057"/>
                      </a:lnTo>
                      <a:lnTo>
                        <a:pt x="18485" y="14756"/>
                      </a:lnTo>
                      <a:lnTo>
                        <a:pt x="18256" y="14199"/>
                      </a:lnTo>
                      <a:lnTo>
                        <a:pt x="17912" y="13526"/>
                      </a:lnTo>
                      <a:lnTo>
                        <a:pt x="17523" y="13016"/>
                      </a:lnTo>
                      <a:lnTo>
                        <a:pt x="16973" y="12436"/>
                      </a:lnTo>
                      <a:lnTo>
                        <a:pt x="16355" y="12041"/>
                      </a:lnTo>
                      <a:lnTo>
                        <a:pt x="16011" y="11832"/>
                      </a:lnTo>
                      <a:lnTo>
                        <a:pt x="15690" y="11716"/>
                      </a:lnTo>
                      <a:lnTo>
                        <a:pt x="15232" y="11716"/>
                      </a:lnTo>
                      <a:lnTo>
                        <a:pt x="14843" y="11716"/>
                      </a:lnTo>
                      <a:lnTo>
                        <a:pt x="15461" y="11252"/>
                      </a:lnTo>
                      <a:lnTo>
                        <a:pt x="16126" y="10858"/>
                      </a:lnTo>
                      <a:lnTo>
                        <a:pt x="16973" y="10649"/>
                      </a:lnTo>
                      <a:lnTo>
                        <a:pt x="17798" y="10417"/>
                      </a:lnTo>
                      <a:lnTo>
                        <a:pt x="18806" y="10301"/>
                      </a:lnTo>
                      <a:lnTo>
                        <a:pt x="19653" y="10301"/>
                      </a:lnTo>
                      <a:lnTo>
                        <a:pt x="20478" y="10417"/>
                      </a:lnTo>
                      <a:lnTo>
                        <a:pt x="21256" y="10533"/>
                      </a:lnTo>
                      <a:lnTo>
                        <a:pt x="20707" y="9837"/>
                      </a:lnTo>
                      <a:lnTo>
                        <a:pt x="19859" y="9234"/>
                      </a:lnTo>
                      <a:lnTo>
                        <a:pt x="18806" y="8538"/>
                      </a:lnTo>
                      <a:lnTo>
                        <a:pt x="17637" y="8144"/>
                      </a:lnTo>
                      <a:lnTo>
                        <a:pt x="16973" y="8027"/>
                      </a:lnTo>
                      <a:lnTo>
                        <a:pt x="16355" y="7935"/>
                      </a:lnTo>
                      <a:lnTo>
                        <a:pt x="15805" y="7935"/>
                      </a:lnTo>
                      <a:lnTo>
                        <a:pt x="15118" y="8027"/>
                      </a:lnTo>
                      <a:lnTo>
                        <a:pt x="14614" y="8144"/>
                      </a:lnTo>
                      <a:lnTo>
                        <a:pt x="14064" y="8422"/>
                      </a:lnTo>
                      <a:lnTo>
                        <a:pt x="13606" y="8886"/>
                      </a:lnTo>
                      <a:lnTo>
                        <a:pt x="13217" y="9327"/>
                      </a:lnTo>
                      <a:lnTo>
                        <a:pt x="13606" y="8538"/>
                      </a:lnTo>
                      <a:lnTo>
                        <a:pt x="13950" y="7935"/>
                      </a:lnTo>
                      <a:lnTo>
                        <a:pt x="14293" y="7123"/>
                      </a:lnTo>
                      <a:lnTo>
                        <a:pt x="14499" y="6519"/>
                      </a:lnTo>
                      <a:lnTo>
                        <a:pt x="14614" y="5823"/>
                      </a:lnTo>
                      <a:lnTo>
                        <a:pt x="14614" y="5220"/>
                      </a:lnTo>
                      <a:lnTo>
                        <a:pt x="14408" y="4524"/>
                      </a:lnTo>
                      <a:lnTo>
                        <a:pt x="14064" y="3898"/>
                      </a:lnTo>
                      <a:lnTo>
                        <a:pt x="13606" y="3225"/>
                      </a:lnTo>
                      <a:lnTo>
                        <a:pt x="13331" y="2598"/>
                      </a:lnTo>
                      <a:lnTo>
                        <a:pt x="13102" y="2042"/>
                      </a:lnTo>
                      <a:lnTo>
                        <a:pt x="12896" y="1485"/>
                      </a:lnTo>
                      <a:lnTo>
                        <a:pt x="12781" y="1090"/>
                      </a:lnTo>
                      <a:lnTo>
                        <a:pt x="12667" y="626"/>
                      </a:lnTo>
                      <a:lnTo>
                        <a:pt x="12667" y="278"/>
                      </a:lnTo>
                      <a:lnTo>
                        <a:pt x="12667" y="0"/>
                      </a:lnTo>
                      <a:lnTo>
                        <a:pt x="12163" y="394"/>
                      </a:lnTo>
                      <a:lnTo>
                        <a:pt x="11728" y="974"/>
                      </a:lnTo>
                      <a:lnTo>
                        <a:pt x="11155" y="1601"/>
                      </a:lnTo>
                      <a:lnTo>
                        <a:pt x="10766" y="2390"/>
                      </a:lnTo>
                      <a:lnTo>
                        <a:pt x="10330" y="3109"/>
                      </a:lnTo>
                      <a:lnTo>
                        <a:pt x="10101" y="3898"/>
                      </a:lnTo>
                      <a:lnTo>
                        <a:pt x="9987" y="4524"/>
                      </a:lnTo>
                      <a:lnTo>
                        <a:pt x="10101" y="5220"/>
                      </a:lnTo>
                      <a:lnTo>
                        <a:pt x="10216" y="5823"/>
                      </a:lnTo>
                      <a:lnTo>
                        <a:pt x="10330" y="6403"/>
                      </a:lnTo>
                      <a:lnTo>
                        <a:pt x="10330" y="6914"/>
                      </a:lnTo>
                      <a:lnTo>
                        <a:pt x="10216" y="7471"/>
                      </a:lnTo>
                      <a:lnTo>
                        <a:pt x="10101" y="7935"/>
                      </a:lnTo>
                      <a:lnTo>
                        <a:pt x="9872" y="8329"/>
                      </a:lnTo>
                      <a:lnTo>
                        <a:pt x="9643" y="8654"/>
                      </a:lnTo>
                      <a:lnTo>
                        <a:pt x="9368" y="9002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4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966" y="2705"/>
                  <a:ext cx="461" cy="2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1200" b="1"/>
                    <a:t>leaf</a:t>
                  </a:r>
                  <a:endParaRPr lang="bg-BG" sz="1200" b="1"/>
                </a:p>
              </p:txBody>
            </p:sp>
          </p:grpSp>
          <p:sp>
            <p:nvSpPr>
              <p:cNvPr id="44" name="Rectangle 23"/>
              <p:cNvSpPr>
                <a:spLocks noChangeArrowheads="1"/>
              </p:cNvSpPr>
              <p:nvPr/>
            </p:nvSpPr>
            <p:spPr bwMode="auto">
              <a:xfrm>
                <a:off x="930" y="2206"/>
                <a:ext cx="3856" cy="90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bg-BG"/>
              </a:p>
            </p:txBody>
          </p:sp>
        </p:grpSp>
        <p:pic>
          <p:nvPicPr>
            <p:cNvPr id="42" name="Picture 24" descr="Flow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" y="1555"/>
              <a:ext cx="130" cy="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AutoShape 25"/>
          <p:cNvSpPr>
            <a:spLocks/>
          </p:cNvSpPr>
          <p:nvPr/>
        </p:nvSpPr>
        <p:spPr bwMode="auto">
          <a:xfrm rot="16200000">
            <a:off x="771972" y="2705099"/>
            <a:ext cx="228600" cy="1219200"/>
          </a:xfrm>
          <a:prstGeom prst="leftBrace">
            <a:avLst>
              <a:gd name="adj1" fmla="val 44444"/>
              <a:gd name="adj2" fmla="val 50000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>
              <a:solidFill>
                <a:srgbClr val="C00000"/>
              </a:solidFill>
            </a:endParaRPr>
          </a:p>
        </p:txBody>
      </p: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1274921" y="3382775"/>
            <a:ext cx="4449207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200" dirty="0">
                <a:solidFill>
                  <a:srgbClr val="C00000"/>
                </a:solidFill>
                <a:latin typeface="Calibri" pitchFamily="34" charset="0"/>
              </a:rPr>
              <a:t>thermodynamic description of soil-vegetation-atmosphere interface/biophysical processes at natural environment </a:t>
            </a:r>
            <a:endParaRPr lang="en-GB" sz="12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6" name="AutoShape 28"/>
          <p:cNvSpPr>
            <a:spLocks/>
          </p:cNvSpPr>
          <p:nvPr/>
        </p:nvSpPr>
        <p:spPr bwMode="auto">
          <a:xfrm rot="16200000">
            <a:off x="3057972" y="2404492"/>
            <a:ext cx="152400" cy="1752600"/>
          </a:xfrm>
          <a:prstGeom prst="leftBrace">
            <a:avLst>
              <a:gd name="adj1" fmla="val 95833"/>
              <a:gd name="adj2" fmla="val 50000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>
              <a:solidFill>
                <a:srgbClr val="C00000"/>
              </a:solidFill>
            </a:endParaRPr>
          </a:p>
        </p:txBody>
      </p:sp>
      <p:sp>
        <p:nvSpPr>
          <p:cNvPr id="61" name="Text Box 26"/>
          <p:cNvSpPr txBox="1">
            <a:spLocks noChangeArrowheads="1"/>
          </p:cNvSpPr>
          <p:nvPr/>
        </p:nvSpPr>
        <p:spPr bwMode="auto">
          <a:xfrm>
            <a:off x="-36512" y="3382775"/>
            <a:ext cx="1676400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dirty="0">
                <a:solidFill>
                  <a:srgbClr val="C00000"/>
                </a:solidFill>
                <a:latin typeface="Calibri" pitchFamily="34" charset="0"/>
              </a:rPr>
              <a:t>controlled microclimate / </a:t>
            </a:r>
            <a:r>
              <a:rPr lang="en-US" sz="1200" dirty="0" err="1">
                <a:solidFill>
                  <a:srgbClr val="C00000"/>
                </a:solidFill>
                <a:latin typeface="Calibri" pitchFamily="34" charset="0"/>
              </a:rPr>
              <a:t>biogeophysical</a:t>
            </a:r>
            <a:r>
              <a:rPr lang="en-US" sz="1200" dirty="0">
                <a:solidFill>
                  <a:srgbClr val="C00000"/>
                </a:solidFill>
                <a:latin typeface="Calibri" pitchFamily="34" charset="0"/>
              </a:rPr>
              <a:t> cycle</a:t>
            </a:r>
            <a:endParaRPr lang="en-GB" sz="12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7504" y="4242574"/>
            <a:ext cx="8488927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5019675" algn="l"/>
              </a:tabLst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3.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Thermodynamic model of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ecosystems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Ecosystems 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as open thermodynamic 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systems</a:t>
            </a:r>
          </a:p>
          <a:p>
            <a:pPr lvl="8">
              <a:lnSpc>
                <a:spcPct val="80000"/>
              </a:lnSpc>
            </a:pP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	           Entropy 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production 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in canopy 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leaves</a:t>
            </a:r>
          </a:p>
          <a:p>
            <a:pPr>
              <a:tabLst>
                <a:tab pos="5019675" algn="l"/>
              </a:tabLst>
            </a:pPr>
            <a:endParaRPr lang="bg-BG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4139952" y="4437112"/>
            <a:ext cx="792088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107504" y="3861048"/>
            <a:ext cx="4536504" cy="33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521" tIns="41761" rIns="83521" bIns="417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 smtClean="0">
                <a:latin typeface="Calibri" pitchFamily="34" charset="0"/>
                <a:cs typeface="Calibri" pitchFamily="34" charset="0"/>
              </a:rPr>
              <a:t>2.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Cybernetic insight in ecosystem functioning </a:t>
            </a:r>
          </a:p>
        </p:txBody>
      </p:sp>
      <p:sp>
        <p:nvSpPr>
          <p:cNvPr id="66" name="Text Box 26"/>
          <p:cNvSpPr txBox="1">
            <a:spLocks noChangeArrowheads="1"/>
          </p:cNvSpPr>
          <p:nvPr/>
        </p:nvSpPr>
        <p:spPr bwMode="auto">
          <a:xfrm>
            <a:off x="5148063" y="3789040"/>
            <a:ext cx="4104457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79615B"/>
              </a:buClr>
            </a:pPr>
            <a:r>
              <a:rPr lang="en-US" sz="1400" i="1" dirty="0">
                <a:latin typeface="Calibri" pitchFamily="34" charset="0"/>
                <a:cs typeface="Calibri" pitchFamily="34" charset="0"/>
              </a:rPr>
              <a:t>Wiener’s cybernetics (1948) and the mathematical communication theory of Shannon (1948).</a:t>
            </a:r>
            <a:endParaRPr lang="en-GB" sz="1400" i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4139952" y="4050252"/>
            <a:ext cx="792088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Box 17"/>
          <p:cNvSpPr txBox="1">
            <a:spLocks noChangeArrowheads="1"/>
          </p:cNvSpPr>
          <p:nvPr/>
        </p:nvSpPr>
        <p:spPr bwMode="auto">
          <a:xfrm>
            <a:off x="3203848" y="4509120"/>
            <a:ext cx="19812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81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381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381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381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381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200" i="1" dirty="0">
                <a:solidFill>
                  <a:schemeClr val="bg2"/>
                </a:solidFill>
              </a:rPr>
              <a:t>(</a:t>
            </a:r>
            <a:r>
              <a:rPr lang="en-US" sz="1200" i="1" dirty="0" err="1">
                <a:solidFill>
                  <a:schemeClr val="bg2"/>
                </a:solidFill>
              </a:rPr>
              <a:t>Florov</a:t>
            </a:r>
            <a:r>
              <a:rPr lang="en-US" sz="1200" i="1" dirty="0">
                <a:solidFill>
                  <a:schemeClr val="bg2"/>
                </a:solidFill>
              </a:rPr>
              <a:t>,  1983; 1988; 2002)</a:t>
            </a: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387618"/>
              </p:ext>
            </p:extLst>
          </p:nvPr>
        </p:nvGraphicFramePr>
        <p:xfrm>
          <a:off x="597472" y="4570691"/>
          <a:ext cx="16764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" name="Equation" r:id="rId5" imgW="1714500" imgH="393700" progId="Equation.3">
                  <p:embed/>
                </p:oleObj>
              </mc:Choice>
              <mc:Fallback>
                <p:oleObj name="Equation" r:id="rId5" imgW="1714500" imgH="3937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472" y="4570691"/>
                        <a:ext cx="1676400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 Box 17"/>
          <p:cNvSpPr txBox="1">
            <a:spLocks noChangeArrowheads="1"/>
          </p:cNvSpPr>
          <p:nvPr/>
        </p:nvSpPr>
        <p:spPr bwMode="auto">
          <a:xfrm>
            <a:off x="3707904" y="5733256"/>
            <a:ext cx="2952328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81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381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381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381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381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200" i="1" dirty="0" smtClean="0">
                <a:solidFill>
                  <a:schemeClr val="bg2"/>
                </a:solidFill>
              </a:rPr>
              <a:t>(</a:t>
            </a:r>
            <a:r>
              <a:rPr lang="en-US" sz="1200" i="1" dirty="0" err="1">
                <a:solidFill>
                  <a:schemeClr val="bg2"/>
                </a:solidFill>
              </a:rPr>
              <a:t>Stoyanova</a:t>
            </a:r>
            <a:r>
              <a:rPr lang="en-US" sz="1200" i="1" dirty="0">
                <a:solidFill>
                  <a:schemeClr val="bg2"/>
                </a:solidFill>
              </a:rPr>
              <a:t>, 1985; 1996; 1998; 2013a,b)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4139952" y="6381328"/>
            <a:ext cx="792088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220073" y="1696974"/>
            <a:ext cx="39239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Presented in:</a:t>
            </a:r>
          </a:p>
          <a:p>
            <a:pPr>
              <a:lnSpc>
                <a:spcPct val="90000"/>
              </a:lnSpc>
            </a:pPr>
            <a:r>
              <a:rPr lang="en-US" sz="1200" i="1" dirty="0" err="1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Stoyanova</a:t>
            </a:r>
            <a:r>
              <a:rPr lang="en-US" sz="1200" i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et al., 4th </a:t>
            </a:r>
            <a:r>
              <a:rPr lang="en-US" sz="12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SALGEE </a:t>
            </a:r>
            <a:r>
              <a:rPr lang="en-US" sz="1200" i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Workshop </a:t>
            </a:r>
          </a:p>
          <a:p>
            <a:pPr>
              <a:lnSpc>
                <a:spcPct val="90000"/>
              </a:lnSpc>
            </a:pPr>
            <a:r>
              <a:rPr lang="en-US" sz="1200" i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‘</a:t>
            </a:r>
            <a:r>
              <a:rPr lang="en-US" sz="12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MSG Land Surface Applications: </a:t>
            </a:r>
            <a:r>
              <a:rPr lang="en-US" sz="1200" i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Drought </a:t>
            </a:r>
            <a:r>
              <a:rPr lang="en-US" sz="12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and </a:t>
            </a:r>
            <a:endParaRPr lang="en-US" sz="1200" i="1" dirty="0" smtClean="0">
              <a:solidFill>
                <a:srgbClr val="C00000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200" i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Environmental Response’, 1-3 </a:t>
            </a:r>
            <a:r>
              <a:rPr lang="en-US" sz="12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September 2015, Matera, Italy</a:t>
            </a:r>
            <a:endParaRPr lang="en-GB" sz="1200" i="1" dirty="0">
              <a:solidFill>
                <a:srgbClr val="C00000"/>
              </a:solidFill>
              <a:latin typeface="Calibri" pitchFamily="34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660232" y="1196752"/>
            <a:ext cx="0" cy="648072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7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295" y="404664"/>
            <a:ext cx="5339389" cy="5671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6512" y="1772816"/>
            <a:ext cx="38164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Test sites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winter wheat field from the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agrometeorological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network of NIMH</a:t>
            </a:r>
          </a:p>
          <a:p>
            <a:pPr marL="444500" lvl="1" indent="-2667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NUTS BG 33 (sample region Dobrich)</a:t>
            </a:r>
          </a:p>
          <a:p>
            <a:pPr marL="444500" lvl="1" indent="-2667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NUTS BG 31 (sample region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Kneza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7432" y="1393031"/>
            <a:ext cx="6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alibri" pitchFamily="34" charset="0"/>
                <a:cs typeface="Calibri" pitchFamily="34" charset="0"/>
              </a:rPr>
              <a:t>Kneza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6336" y="105273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alibri" pitchFamily="34" charset="0"/>
                <a:cs typeface="Calibri" pitchFamily="34" charset="0"/>
              </a:rPr>
              <a:t>Dobrich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289971" y="908720"/>
            <a:ext cx="386485" cy="432048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004048" y="1222796"/>
            <a:ext cx="504057" cy="500058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48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7552"/>
            <a:ext cx="7772400" cy="659160"/>
          </a:xfrm>
        </p:spPr>
        <p:txBody>
          <a:bodyPr/>
          <a:lstStyle/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Climatic characteristics of site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environment</a:t>
            </a:r>
            <a:endParaRPr lang="bg-BG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949280"/>
            <a:ext cx="543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9. Climatic environment at the two experimental sites Dobrich and </a:t>
            </a:r>
            <a:r>
              <a:rPr lang="en-US" sz="1200" dirty="0" err="1" smtClean="0"/>
              <a:t>Kneza</a:t>
            </a:r>
            <a:r>
              <a:rPr lang="en-US" sz="1200" dirty="0" smtClean="0"/>
              <a:t> for wheat  yield formation of 2007-2018 : a)  Accumulated evapotranspiration after LSA SAF ET at 1200 UTC; b) Accumulated land surface temperature after LSA SAF LST at 0900 UTC; c) SMA at 100 cm depth (based on SVAT output).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605595"/>
              </p:ext>
            </p:extLst>
          </p:nvPr>
        </p:nvGraphicFramePr>
        <p:xfrm>
          <a:off x="395536" y="980728"/>
          <a:ext cx="3671928" cy="241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7820073"/>
              </p:ext>
            </p:extLst>
          </p:nvPr>
        </p:nvGraphicFramePr>
        <p:xfrm>
          <a:off x="395536" y="3495917"/>
          <a:ext cx="3672000" cy="24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030259"/>
              </p:ext>
            </p:extLst>
          </p:nvPr>
        </p:nvGraphicFramePr>
        <p:xfrm>
          <a:off x="4716016" y="980728"/>
          <a:ext cx="3672000" cy="24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0" y="3573016"/>
            <a:ext cx="42944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Dobrich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region is characterized by higher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SMA (Fig.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9c), while </a:t>
            </a:r>
            <a:r>
              <a:rPr lang="en-US" sz="1600" dirty="0" err="1" smtClean="0">
                <a:solidFill>
                  <a:srgbClr val="0099CC"/>
                </a:solidFill>
                <a:latin typeface="Calibri" pitchFamily="34" charset="0"/>
                <a:cs typeface="Calibri" pitchFamily="34" charset="0"/>
              </a:rPr>
              <a:t>Kneza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shows  higher evapotranspiration (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Fig.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9a) and  higher land surface temperature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(Fig.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9b)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This trend is consistent for all years 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Implies more favorable conditions for crops growth in </a:t>
            </a:r>
            <a:r>
              <a:rPr lang="en-US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Dobrich. </a:t>
            </a:r>
            <a:endParaRPr lang="bg-BG" sz="16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031" y="980728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(a)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3501008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(b)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6016" y="981203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(c)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4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849"/>
            <a:ext cx="4499992" cy="371128"/>
          </a:xfrm>
        </p:spPr>
        <p:txBody>
          <a:bodyPr/>
          <a:lstStyle/>
          <a:p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Modeling 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of ecosystem </a:t>
            </a: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functioning</a:t>
            </a:r>
            <a:endParaRPr lang="bg-BG" sz="18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519" y="3868305"/>
            <a:ext cx="4899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Fig. 10. Entropy production (dissipation function, </a:t>
            </a:r>
            <a:r>
              <a:rPr lang="bg-BG" sz="1200" dirty="0" smtClean="0"/>
              <a:t>Ф</a:t>
            </a:r>
            <a:r>
              <a:rPr lang="en-US" sz="1200" dirty="0" smtClean="0"/>
              <a:t>)</a:t>
            </a:r>
            <a:r>
              <a:rPr lang="bg-BG" sz="1200" dirty="0" smtClean="0"/>
              <a:t> </a:t>
            </a:r>
            <a:r>
              <a:rPr lang="en-US" sz="1200" dirty="0" smtClean="0"/>
              <a:t>accumulated during wheat ecosystem functioning for 2007-2018.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849487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 fontAlgn="b"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Entropy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production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in canopy leaves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at different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sites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60032" y="620688"/>
            <a:ext cx="0" cy="5904656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519" y="4702785"/>
            <a:ext cx="457648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Dobrich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 is characterized by lower dissipated energy, i.e. more energy is involved in growth substances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(Fig. 10). </a:t>
            </a:r>
          </a:p>
          <a:p>
            <a:pPr marL="180975" lvl="1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This trend is consistent for all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12 years  (from 2007 to 2018). 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5080223" y="189666"/>
            <a:ext cx="3740249" cy="63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521" tIns="41761" rIns="83521" bIns="417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  <a:ea typeface="+mj-ea"/>
                <a:cs typeface="Calibri" pitchFamily="34" charset="0"/>
              </a:rPr>
              <a:t>Quantification 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  <a:ea typeface="+mj-ea"/>
                <a:cs typeface="Calibri" pitchFamily="34" charset="0"/>
              </a:rPr>
              <a:t>of ecosystem functioning by MSG </a:t>
            </a:r>
            <a:endParaRPr lang="en-GB" sz="1800" dirty="0">
              <a:solidFill>
                <a:srgbClr val="C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09349" y="828001"/>
            <a:ext cx="3927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fontAlgn="b"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Entropy production in canopy leaves using MSG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information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8064" y="378904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Fig.11. Dissipated energy in wheat canopy  at different climate environment approximated by simplified heat flux estimate using MSG data. </a:t>
            </a:r>
          </a:p>
        </p:txBody>
      </p:sp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183889"/>
              </p:ext>
            </p:extLst>
          </p:nvPr>
        </p:nvGraphicFramePr>
        <p:xfrm>
          <a:off x="5220072" y="1449016"/>
          <a:ext cx="3672000" cy="21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860032" y="4653136"/>
            <a:ext cx="417723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(LSASAF LST–T2m) </a:t>
            </a:r>
            <a:endParaRPr lang="en-US" sz="1400" b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approximates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heat flux exchange wheat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canopy-atmosphere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used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as a proxy of energetic climatic resources,</a:t>
            </a:r>
            <a:r>
              <a:rPr lang="bg-BG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bg-BG" sz="1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Ф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.  </a:t>
            </a:r>
          </a:p>
        </p:txBody>
      </p:sp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4612599"/>
              </p:ext>
            </p:extLst>
          </p:nvPr>
        </p:nvGraphicFramePr>
        <p:xfrm>
          <a:off x="467544" y="1478265"/>
          <a:ext cx="3672000" cy="21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920" y="3068960"/>
            <a:ext cx="2053456" cy="20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0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4718" y="692696"/>
            <a:ext cx="383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"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Entropy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production &amp; Yield prediction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443" y="5194881"/>
            <a:ext cx="4248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Fig. 12. Relations between climate recourses, </a:t>
            </a:r>
            <a:r>
              <a:rPr lang="bg-BG" sz="12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Ф </a:t>
            </a:r>
            <a:r>
              <a:rPr lang="en-US" sz="1200" dirty="0" smtClean="0"/>
              <a:t>and wheat yield 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492249"/>
              </p:ext>
            </p:extLst>
          </p:nvPr>
        </p:nvGraphicFramePr>
        <p:xfrm>
          <a:off x="322987" y="1116013"/>
          <a:ext cx="3362672" cy="1960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4748635"/>
              </p:ext>
            </p:extLst>
          </p:nvPr>
        </p:nvGraphicFramePr>
        <p:xfrm>
          <a:off x="251520" y="2914575"/>
          <a:ext cx="3024336" cy="2185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4718" y="5642084"/>
            <a:ext cx="462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Analytical description of functional relation between yield and dissipated energy allows to forecast yield.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48064" y="786190"/>
            <a:ext cx="3639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"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Entropy production &amp; Yield prediction</a:t>
            </a:r>
            <a:endParaRPr lang="en-US" sz="1800" b="1" dirty="0" smtClean="0"/>
          </a:p>
        </p:txBody>
      </p:sp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9528063"/>
              </p:ext>
            </p:extLst>
          </p:nvPr>
        </p:nvGraphicFramePr>
        <p:xfrm>
          <a:off x="5240853" y="1189856"/>
          <a:ext cx="3546326" cy="259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004048" y="3861048"/>
            <a:ext cx="3995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Fig. 13. Analytical description of mean wheat yield vs. entropy production in canopy derived by satellite information.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91137" y="4747210"/>
            <a:ext cx="3908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There is a high correlation between  dissipated energy as a complex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bioenergetic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climatic indicator defined by (LSASAF LST –T2m) and wheat yield production. </a:t>
            </a:r>
            <a:endParaRPr lang="bg-BG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240849"/>
            <a:ext cx="4499992" cy="37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180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Modeling of ecosystem functioning</a:t>
            </a:r>
            <a:endParaRPr lang="bg-BG" sz="18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716016" y="773088"/>
            <a:ext cx="0" cy="5904656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080223" y="189666"/>
            <a:ext cx="3740249" cy="63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521" tIns="41761" rIns="83521" bIns="417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  <a:ea typeface="+mj-ea"/>
                <a:cs typeface="Calibri" pitchFamily="34" charset="0"/>
              </a:rPr>
              <a:t>Quantification 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  <a:ea typeface="+mj-ea"/>
                <a:cs typeface="Calibri" pitchFamily="34" charset="0"/>
              </a:rPr>
              <a:t>of ecosystem functioning by MSG </a:t>
            </a:r>
            <a:endParaRPr lang="en-GB" sz="1800" dirty="0">
              <a:solidFill>
                <a:srgbClr val="C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9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8032"/>
            <a:ext cx="9144000" cy="836712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Comparison 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of entropy production derived by modeling </a:t>
            </a:r>
            <a:br>
              <a:rPr lang="en-US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vs. alternatively derived using MSG information</a:t>
            </a:r>
            <a:endParaRPr lang="en-GB" sz="2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465313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Fig. 14. Scatterplots of  dissipated energy </a:t>
            </a:r>
            <a:r>
              <a:rPr lang="bg-BG" sz="12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Ф </a:t>
            </a:r>
            <a:r>
              <a:rPr lang="en-US" sz="1200" dirty="0" smtClean="0">
                <a:latin typeface="+mj-lt"/>
              </a:rPr>
              <a:t>during wheat yield formation quantified by modeling vs. MSG data application: a) </a:t>
            </a:r>
            <a:r>
              <a:rPr lang="en-US" sz="1200" dirty="0" err="1" smtClean="0">
                <a:latin typeface="+mj-lt"/>
              </a:rPr>
              <a:t>Dobrich</a:t>
            </a:r>
            <a:r>
              <a:rPr lang="en-US" sz="1200" dirty="0" smtClean="0">
                <a:latin typeface="+mj-lt"/>
              </a:rPr>
              <a:t>; b) </a:t>
            </a:r>
            <a:r>
              <a:rPr lang="en-US" sz="1200" dirty="0" err="1" smtClean="0">
                <a:latin typeface="+mj-lt"/>
              </a:rPr>
              <a:t>Kneza</a:t>
            </a:r>
            <a:endParaRPr lang="en-US" sz="1200" dirty="0" smtClean="0">
              <a:latin typeface="+mj-lt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865568"/>
              </p:ext>
            </p:extLst>
          </p:nvPr>
        </p:nvGraphicFramePr>
        <p:xfrm>
          <a:off x="251520" y="1628800"/>
          <a:ext cx="4320000" cy="27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848964"/>
              </p:ext>
            </p:extLst>
          </p:nvPr>
        </p:nvGraphicFramePr>
        <p:xfrm>
          <a:off x="4680012" y="1628800"/>
          <a:ext cx="4320000" cy="27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5023" y="1628800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(a)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1628799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(b)</a:t>
            </a:r>
            <a:endParaRPr lang="bg-BG" sz="1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3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ChangeArrowheads="1"/>
          </p:cNvSpPr>
          <p:nvPr/>
        </p:nvSpPr>
        <p:spPr bwMode="auto">
          <a:xfrm>
            <a:off x="304800" y="2743200"/>
            <a:ext cx="8534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sz="1800" b="1" dirty="0" smtClean="0">
                <a:latin typeface="Calibri" pitchFamily="34" charset="0"/>
              </a:rPr>
              <a:t>Acknowledgements: </a:t>
            </a:r>
            <a:r>
              <a:rPr lang="en-US" sz="1500" dirty="0" smtClean="0">
                <a:latin typeface="Calibri" pitchFamily="34" charset="0"/>
              </a:rPr>
              <a:t>This </a:t>
            </a:r>
            <a:r>
              <a:rPr lang="en-US" sz="1500" dirty="0">
                <a:latin typeface="Calibri" pitchFamily="34" charset="0"/>
              </a:rPr>
              <a:t>study is </a:t>
            </a:r>
            <a:r>
              <a:rPr lang="en-US" sz="1500" dirty="0" smtClean="0">
                <a:latin typeface="Calibri" pitchFamily="34" charset="0"/>
              </a:rPr>
              <a:t>partially funded </a:t>
            </a:r>
            <a:r>
              <a:rPr lang="en-US" sz="1500" dirty="0">
                <a:latin typeface="Calibri" pitchFamily="34" charset="0"/>
              </a:rPr>
              <a:t>by EUMETSAT, the </a:t>
            </a:r>
            <a:r>
              <a:rPr lang="en-GB" sz="1500" dirty="0">
                <a:latin typeface="Calibri" pitchFamily="34" charset="0"/>
              </a:rPr>
              <a:t>European Organisation for the </a:t>
            </a:r>
            <a:r>
              <a:rPr lang="en-GB" sz="1500" dirty="0" smtClean="0">
                <a:latin typeface="Calibri" pitchFamily="34" charset="0"/>
              </a:rPr>
              <a:t>			    Exploitation </a:t>
            </a:r>
            <a:r>
              <a:rPr lang="en-GB" sz="1500" dirty="0">
                <a:latin typeface="Calibri" pitchFamily="34" charset="0"/>
              </a:rPr>
              <a:t>of </a:t>
            </a:r>
            <a:r>
              <a:rPr lang="en-GB" sz="1500" dirty="0" smtClean="0">
                <a:latin typeface="Calibri" pitchFamily="34" charset="0"/>
              </a:rPr>
              <a:t>Meteorological </a:t>
            </a:r>
            <a:r>
              <a:rPr lang="en-GB" sz="1500" dirty="0">
                <a:latin typeface="Calibri" pitchFamily="34" charset="0"/>
              </a:rPr>
              <a:t>Satellites</a:t>
            </a:r>
            <a:r>
              <a:rPr lang="en-US" sz="1500" dirty="0">
                <a:latin typeface="Calibri" pitchFamily="34" charset="0"/>
              </a:rPr>
              <a:t> in the frame of SALGEE Project </a:t>
            </a:r>
            <a:r>
              <a:rPr lang="en-US" sz="1500" dirty="0" smtClean="0">
                <a:latin typeface="Calibri" pitchFamily="34" charset="0"/>
              </a:rPr>
              <a:t>2019.</a:t>
            </a:r>
            <a:r>
              <a:rPr lang="en-US" sz="1400" b="1" dirty="0" smtClean="0">
                <a:latin typeface="Arial" charset="0"/>
                <a:cs typeface="Times New Roman" charset="0"/>
              </a:rPr>
              <a:t> </a:t>
            </a:r>
            <a:endParaRPr lang="en-US" sz="15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</a:pPr>
            <a:endParaRPr lang="en-US" sz="15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500" dirty="0" smtClean="0">
                <a:latin typeface="Calibri" pitchFamily="34" charset="0"/>
              </a:rPr>
              <a:t>State </a:t>
            </a:r>
            <a:r>
              <a:rPr lang="en-GB" sz="1500" dirty="0">
                <a:latin typeface="Calibri" pitchFamily="34" charset="0"/>
              </a:rPr>
              <a:t>Forest Agency of Bulgaria </a:t>
            </a:r>
            <a:r>
              <a:rPr lang="en-GB" sz="1500" dirty="0" smtClean="0">
                <a:latin typeface="Calibri" pitchFamily="34" charset="0"/>
              </a:rPr>
              <a:t>and Ministry of inner Affairs </a:t>
            </a:r>
            <a:r>
              <a:rPr lang="en-US" sz="1500" dirty="0" smtClean="0">
                <a:latin typeface="Calibri" pitchFamily="34" charset="0"/>
              </a:rPr>
              <a:t>have </a:t>
            </a:r>
            <a:r>
              <a:rPr lang="en-GB" sz="1500" dirty="0">
                <a:latin typeface="Calibri" pitchFamily="34" charset="0"/>
              </a:rPr>
              <a:t>provided information for actual</a:t>
            </a:r>
            <a:r>
              <a:rPr lang="en-US" sz="1500" dirty="0">
                <a:latin typeface="Calibri" pitchFamily="34" charset="0"/>
              </a:rPr>
              <a:t> forest</a:t>
            </a:r>
            <a:r>
              <a:rPr lang="en-GB" sz="1500" dirty="0">
                <a:latin typeface="Calibri" pitchFamily="34" charset="0"/>
              </a:rPr>
              <a:t> </a:t>
            </a:r>
            <a:r>
              <a:rPr lang="en-GB" sz="1500" dirty="0" smtClean="0">
                <a:latin typeface="Calibri" pitchFamily="34" charset="0"/>
              </a:rPr>
              <a:t>fires / grass fires</a:t>
            </a:r>
            <a:r>
              <a:rPr lang="en-US" sz="1500" dirty="0" smtClean="0">
                <a:latin typeface="Calibri" pitchFamily="34" charset="0"/>
              </a:rPr>
              <a:t> </a:t>
            </a:r>
            <a:r>
              <a:rPr lang="en-US" sz="1500" dirty="0">
                <a:latin typeface="Calibri" pitchFamily="34" charset="0"/>
              </a:rPr>
              <a:t>and their characteristics </a:t>
            </a:r>
            <a:r>
              <a:rPr lang="en-US" sz="1500" dirty="0" smtClean="0">
                <a:latin typeface="Calibri" pitchFamily="34" charset="0"/>
              </a:rPr>
              <a:t>for the test years 2016 and 2017. 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500" dirty="0">
                <a:latin typeface="Calibri" pitchFamily="34" charset="0"/>
              </a:rPr>
              <a:t>For the purposes of this study, </a:t>
            </a:r>
            <a:r>
              <a:rPr lang="en-US" sz="1500" dirty="0" smtClean="0">
                <a:latin typeface="Calibri" pitchFamily="34" charset="0"/>
              </a:rPr>
              <a:t>the new </a:t>
            </a:r>
            <a:r>
              <a:rPr lang="en-US" sz="1500" dirty="0">
                <a:latin typeface="Calibri" pitchFamily="34" charset="0"/>
              </a:rPr>
              <a:t>O1280 version of ECMWF model is introduced for use at NIMH, Bulgaria. </a:t>
            </a:r>
            <a:endParaRPr lang="en-US" sz="15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500" dirty="0" smtClean="0">
                <a:latin typeface="Calibri" pitchFamily="34" charset="0"/>
              </a:rPr>
              <a:t>Data for yield production are from NIMH </a:t>
            </a:r>
            <a:r>
              <a:rPr lang="en-US" sz="1500" dirty="0" err="1" smtClean="0">
                <a:latin typeface="Calibri" pitchFamily="34" charset="0"/>
              </a:rPr>
              <a:t>agrometeorological</a:t>
            </a:r>
            <a:r>
              <a:rPr lang="en-US" sz="1500" dirty="0" smtClean="0">
                <a:latin typeface="Calibri" pitchFamily="34" charset="0"/>
              </a:rPr>
              <a:t> network.</a:t>
            </a:r>
            <a:endParaRPr lang="en-GB" sz="1500" dirty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</a:pPr>
            <a:endParaRPr lang="en-US" sz="1500" dirty="0" smtClean="0">
              <a:latin typeface="Calibri" pitchFamily="34" charset="0"/>
            </a:endParaRPr>
          </a:p>
        </p:txBody>
      </p:sp>
      <p:pic>
        <p:nvPicPr>
          <p:cNvPr id="54276" name="Picture 5" descr="EUMETSATLogo_h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4" y="3429000"/>
            <a:ext cx="1600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E:\SALGEE\12-16 Sep2016_Thessaloniki\Lecture_JS\Dry-Wet so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914400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6181725" y="3224783"/>
            <a:ext cx="242272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1825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err="1">
                <a:cs typeface="Calibri" pitchFamily="34" charset="0"/>
              </a:rPr>
              <a:t>Seneviratne</a:t>
            </a:r>
            <a:r>
              <a:rPr lang="en-US" sz="1200" i="1" dirty="0">
                <a:cs typeface="Calibri" pitchFamily="34" charset="0"/>
              </a:rPr>
              <a:t> et al. (2011)</a:t>
            </a:r>
            <a:endParaRPr lang="en-GB" sz="1200" i="1" dirty="0">
              <a:cs typeface="Calibri" pitchFamily="34" charset="0"/>
            </a:endParaRPr>
          </a:p>
        </p:txBody>
      </p:sp>
      <p:sp>
        <p:nvSpPr>
          <p:cNvPr id="1741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4288" y="44624"/>
            <a:ext cx="9144000" cy="719534"/>
          </a:xfrm>
        </p:spPr>
        <p:txBody>
          <a:bodyPr anchor="b"/>
          <a:lstStyle/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Land-atmosphere </a:t>
            </a:r>
            <a:r>
              <a:rPr lang="en-US" sz="2400" dirty="0" smtClean="0">
                <a:latin typeface="Calibri" pitchFamily="34" charset="0"/>
                <a:cs typeface="Times New Roman" pitchFamily="18" charset="0"/>
              </a:rPr>
              <a:t>coupling</a:t>
            </a:r>
            <a:endParaRPr lang="en-US" altLang="en-US" sz="24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1509" name="Rectangle 6"/>
          <p:cNvSpPr txBox="1">
            <a:spLocks noChangeArrowheads="1"/>
          </p:cNvSpPr>
          <p:nvPr/>
        </p:nvSpPr>
        <p:spPr bwMode="auto">
          <a:xfrm>
            <a:off x="899592" y="1196752"/>
            <a:ext cx="7272337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262626"/>
                </a:solidFill>
                <a:latin typeface="Calibri" pitchFamily="34" charset="0"/>
                <a:cs typeface="Times New Roman" pitchFamily="18" charset="0"/>
              </a:rPr>
              <a:t>As a sort of land surface state, </a:t>
            </a:r>
            <a:r>
              <a:rPr lang="en-US" altLang="en-US" sz="1600" b="1" dirty="0" smtClean="0">
                <a:solidFill>
                  <a:srgbClr val="262626"/>
                </a:solidFill>
                <a:latin typeface="Calibri" pitchFamily="34" charset="0"/>
                <a:cs typeface="Times New Roman" pitchFamily="18" charset="0"/>
              </a:rPr>
              <a:t>drought is a result of land-atmosphere coupling</a:t>
            </a:r>
            <a:r>
              <a:rPr lang="en-US" altLang="en-US" sz="1600" dirty="0" smtClean="0">
                <a:solidFill>
                  <a:srgbClr val="262626"/>
                </a:solidFill>
                <a:latin typeface="Calibri" pitchFamily="34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262626"/>
                </a:solidFill>
                <a:latin typeface="Calibri" pitchFamily="34" charset="0"/>
                <a:cs typeface="Times New Roman" pitchFamily="18" charset="0"/>
              </a:rPr>
              <a:t>Coupling </a:t>
            </a:r>
            <a:r>
              <a:rPr lang="en-US" altLang="en-US" sz="1600" dirty="0">
                <a:solidFill>
                  <a:srgbClr val="262626"/>
                </a:solidFill>
                <a:latin typeface="Calibri" pitchFamily="34" charset="0"/>
                <a:cs typeface="Times New Roman" pitchFamily="18" charset="0"/>
              </a:rPr>
              <a:t>of energy-water cycles is the bases of ecosystem functioning that is resulting in transformation of solar energy into the energetic fluxes of latent heat, </a:t>
            </a:r>
            <a:r>
              <a:rPr lang="en-US" altLang="en-US" sz="1600" b="1" dirty="0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LE</a:t>
            </a:r>
            <a:r>
              <a:rPr lang="en-US" altLang="en-US" sz="1600" dirty="0">
                <a:solidFill>
                  <a:srgbClr val="262626"/>
                </a:solidFill>
                <a:latin typeface="Calibri" pitchFamily="34" charset="0"/>
                <a:cs typeface="Times New Roman" pitchFamily="18" charset="0"/>
              </a:rPr>
              <a:t> and sensible heat, </a:t>
            </a:r>
            <a:r>
              <a:rPr lang="en-US" altLang="en-US" sz="1600" b="1" dirty="0">
                <a:solidFill>
                  <a:srgbClr val="FF9900"/>
                </a:solidFill>
                <a:latin typeface="Calibri" pitchFamily="34" charset="0"/>
                <a:cs typeface="Times New Roman" pitchFamily="18" charset="0"/>
              </a:rPr>
              <a:t>H</a:t>
            </a:r>
            <a:r>
              <a:rPr lang="en-US" altLang="en-US" sz="1600" dirty="0">
                <a:solidFill>
                  <a:srgbClr val="262626"/>
                </a:solidFill>
                <a:latin typeface="Calibri" pitchFamily="34" charset="0"/>
                <a:cs typeface="Times New Roman" pitchFamily="18" charset="0"/>
              </a:rPr>
              <a:t> towards atmosphere, and in the soil, </a:t>
            </a:r>
            <a:r>
              <a:rPr lang="en-US" altLang="en-US" sz="16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G</a:t>
            </a:r>
            <a:r>
              <a:rPr lang="en-US" altLang="en-US" sz="1600" dirty="0" smtClean="0">
                <a:solidFill>
                  <a:srgbClr val="262626"/>
                </a:solidFill>
                <a:latin typeface="Calibri" pitchFamily="34" charset="0"/>
                <a:cs typeface="Times New Roman" pitchFamily="18" charset="0"/>
              </a:rPr>
              <a:t>;</a:t>
            </a:r>
          </a:p>
          <a:p>
            <a:pPr lvl="1" eaLnBrk="1" hangingPunct="1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1600" dirty="0" smtClean="0">
                <a:solidFill>
                  <a:srgbClr val="262626"/>
                </a:solidFill>
                <a:latin typeface="Calibri" pitchFamily="34" charset="0"/>
                <a:cs typeface="Times New Roman" pitchFamily="18" charset="0"/>
              </a:rPr>
              <a:t>from the other side influences the vegetation functioning (intensity, efficiency).</a:t>
            </a:r>
            <a:endParaRPr lang="en-GB" sz="1600" dirty="0">
              <a:solidFill>
                <a:srgbClr val="262626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8072" name="Text Box 1032"/>
          <p:cNvSpPr txBox="1">
            <a:spLocks noChangeArrowheads="1"/>
          </p:cNvSpPr>
          <p:nvPr/>
        </p:nvSpPr>
        <p:spPr bwMode="auto">
          <a:xfrm>
            <a:off x="6158061" y="3573016"/>
            <a:ext cx="1730375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latin typeface="Calibri" pitchFamily="34" charset="0"/>
                <a:cs typeface="+mn-cs"/>
              </a:rPr>
              <a:t>dry climate regime</a:t>
            </a:r>
            <a:endParaRPr lang="en-GB" sz="1600" dirty="0">
              <a:latin typeface="Calibri" pitchFamily="34" charset="0"/>
              <a:cs typeface="+mn-cs"/>
            </a:endParaRPr>
          </a:p>
        </p:txBody>
      </p:sp>
      <p:sp>
        <p:nvSpPr>
          <p:cNvPr id="88073" name="Text Box 1033"/>
          <p:cNvSpPr txBox="1">
            <a:spLocks noChangeArrowheads="1"/>
          </p:cNvSpPr>
          <p:nvPr/>
        </p:nvSpPr>
        <p:spPr bwMode="auto">
          <a:xfrm>
            <a:off x="1763688" y="3596506"/>
            <a:ext cx="1776413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latin typeface="Calibri" pitchFamily="34" charset="0"/>
                <a:cs typeface="+mn-cs"/>
              </a:rPr>
              <a:t>wet climate regime</a:t>
            </a:r>
            <a:endParaRPr lang="en-GB" sz="1600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0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228600" y="44624"/>
            <a:ext cx="8736013" cy="90011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en-US" sz="20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CC0000"/>
                </a:solidFill>
                <a:latin typeface="Calibri" pitchFamily="34" charset="0"/>
              </a:rPr>
              <a:t>Biogeophysical</a:t>
            </a:r>
            <a:r>
              <a:rPr lang="en-GB" sz="2400" dirty="0">
                <a:solidFill>
                  <a:srgbClr val="CC0000"/>
                </a:solidFill>
                <a:latin typeface="Calibri" pitchFamily="34" charset="0"/>
              </a:rPr>
              <a:t> cycles regulating fluxes of</a:t>
            </a:r>
            <a:r>
              <a:rPr lang="en-US" sz="2400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altLang="en-US" sz="2400" dirty="0">
                <a:solidFill>
                  <a:srgbClr val="CC0000"/>
                </a:solidFill>
                <a:latin typeface="Calibri" pitchFamily="34" charset="0"/>
              </a:rPr>
              <a:t>energy-water 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61975" y="2057400"/>
            <a:ext cx="2462213" cy="312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 sz="3600">
              <a:latin typeface="Times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33400" y="4495800"/>
            <a:ext cx="2462213" cy="6858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 sz="3600">
              <a:latin typeface="Times" pitchFamily="18" charset="0"/>
            </a:endParaRPr>
          </a:p>
        </p:txBody>
      </p:sp>
      <p:grpSp>
        <p:nvGrpSpPr>
          <p:cNvPr id="22533" name="Group 3"/>
          <p:cNvGrpSpPr>
            <a:grpSpLocks/>
          </p:cNvGrpSpPr>
          <p:nvPr/>
        </p:nvGrpSpPr>
        <p:grpSpPr bwMode="auto">
          <a:xfrm>
            <a:off x="1020763" y="2276475"/>
            <a:ext cx="1406525" cy="1600200"/>
            <a:chOff x="990600" y="2286000"/>
            <a:chExt cx="1524000" cy="1600200"/>
          </a:xfrm>
        </p:grpSpPr>
        <p:sp>
          <p:nvSpPr>
            <p:cNvPr id="7" name="Down Arrow 6"/>
            <p:cNvSpPr/>
            <p:nvPr/>
          </p:nvSpPr>
          <p:spPr bwMode="auto">
            <a:xfrm>
              <a:off x="990600" y="2819400"/>
              <a:ext cx="457544" cy="1066800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latin typeface="Times" charset="0"/>
                <a:cs typeface="+mn-cs"/>
              </a:endParaRPr>
            </a:p>
          </p:txBody>
        </p:sp>
        <p:sp>
          <p:nvSpPr>
            <p:cNvPr id="22567" name="TextBox 7"/>
            <p:cNvSpPr txBox="1">
              <a:spLocks noChangeArrowheads="1"/>
            </p:cNvSpPr>
            <p:nvPr/>
          </p:nvSpPr>
          <p:spPr bwMode="auto">
            <a:xfrm>
              <a:off x="1028442" y="2286000"/>
              <a:ext cx="40078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P</a:t>
              </a:r>
            </a:p>
          </p:txBody>
        </p:sp>
        <p:sp>
          <p:nvSpPr>
            <p:cNvPr id="9" name="Up Arrow 8"/>
            <p:cNvSpPr/>
            <p:nvPr/>
          </p:nvSpPr>
          <p:spPr bwMode="auto">
            <a:xfrm>
              <a:off x="2057056" y="2819400"/>
              <a:ext cx="457544" cy="685800"/>
            </a:xfrm>
            <a:prstGeom prst="upArrow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latin typeface="Times" charset="0"/>
                <a:cs typeface="+mn-cs"/>
              </a:endParaRPr>
            </a:p>
          </p:txBody>
        </p:sp>
        <p:sp>
          <p:nvSpPr>
            <p:cNvPr id="22569" name="TextBox 10"/>
            <p:cNvSpPr txBox="1">
              <a:spLocks noChangeArrowheads="1"/>
            </p:cNvSpPr>
            <p:nvPr/>
          </p:nvSpPr>
          <p:spPr bwMode="auto">
            <a:xfrm>
              <a:off x="2039855" y="2286000"/>
              <a:ext cx="41970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E</a:t>
              </a:r>
            </a:p>
          </p:txBody>
        </p:sp>
      </p:grpSp>
      <p:sp>
        <p:nvSpPr>
          <p:cNvPr id="22534" name="Rectangle 13"/>
          <p:cNvSpPr>
            <a:spLocks noChangeArrowheads="1"/>
          </p:cNvSpPr>
          <p:nvPr/>
        </p:nvSpPr>
        <p:spPr bwMode="auto">
          <a:xfrm>
            <a:off x="3235325" y="2057400"/>
            <a:ext cx="2462213" cy="3124200"/>
          </a:xfrm>
          <a:prstGeom prst="rect">
            <a:avLst/>
          </a:prstGeom>
          <a:solidFill>
            <a:srgbClr val="FCE1B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 sz="3600">
              <a:latin typeface="Times" pitchFamily="18" charset="0"/>
            </a:endParaRPr>
          </a:p>
        </p:txBody>
      </p:sp>
      <p:sp>
        <p:nvSpPr>
          <p:cNvPr id="22535" name="Rectangle 14"/>
          <p:cNvSpPr>
            <a:spLocks noChangeArrowheads="1"/>
          </p:cNvSpPr>
          <p:nvPr/>
        </p:nvSpPr>
        <p:spPr bwMode="auto">
          <a:xfrm>
            <a:off x="3235325" y="4495800"/>
            <a:ext cx="2462213" cy="6858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 sz="3600">
              <a:latin typeface="Times" pitchFamily="18" charset="0"/>
            </a:endParaRPr>
          </a:p>
        </p:txBody>
      </p:sp>
      <p:sp>
        <p:nvSpPr>
          <p:cNvPr id="22536" name="Down Arrow 16"/>
          <p:cNvSpPr>
            <a:spLocks noChangeArrowheads="1"/>
          </p:cNvSpPr>
          <p:nvPr/>
        </p:nvSpPr>
        <p:spPr bwMode="auto">
          <a:xfrm>
            <a:off x="3376613" y="2819400"/>
            <a:ext cx="422275" cy="1066800"/>
          </a:xfrm>
          <a:prstGeom prst="downArrow">
            <a:avLst>
              <a:gd name="adj1" fmla="val 50000"/>
              <a:gd name="adj2" fmla="val 5414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 sz="3600">
              <a:latin typeface="Times" pitchFamily="18" charset="0"/>
            </a:endParaRPr>
          </a:p>
        </p:txBody>
      </p:sp>
      <p:sp>
        <p:nvSpPr>
          <p:cNvPr id="22537" name="TextBox 17"/>
          <p:cNvSpPr txBox="1">
            <a:spLocks noChangeArrowheads="1"/>
          </p:cNvSpPr>
          <p:nvPr/>
        </p:nvSpPr>
        <p:spPr bwMode="auto">
          <a:xfrm>
            <a:off x="3346450" y="2286000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Rn</a:t>
            </a:r>
          </a:p>
        </p:txBody>
      </p:sp>
      <p:sp>
        <p:nvSpPr>
          <p:cNvPr id="19" name="Up Arrow 18"/>
          <p:cNvSpPr/>
          <p:nvPr/>
        </p:nvSpPr>
        <p:spPr bwMode="auto">
          <a:xfrm>
            <a:off x="4291013" y="2819400"/>
            <a:ext cx="422275" cy="685800"/>
          </a:xfrm>
          <a:prstGeom prst="up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latin typeface="Times" charset="0"/>
              <a:cs typeface="+mn-cs"/>
            </a:endParaRPr>
          </a:p>
        </p:txBody>
      </p:sp>
      <p:sp>
        <p:nvSpPr>
          <p:cNvPr id="22539" name="TextBox 19"/>
          <p:cNvSpPr txBox="1">
            <a:spLocks noChangeArrowheads="1"/>
          </p:cNvSpPr>
          <p:nvPr/>
        </p:nvSpPr>
        <p:spPr bwMode="auto">
          <a:xfrm>
            <a:off x="4010025" y="2286000"/>
            <a:ext cx="105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latin typeface="Symbol" pitchFamily="18" charset="2"/>
              </a:rPr>
              <a:t>l</a:t>
            </a:r>
            <a:r>
              <a:rPr lang="en-US" altLang="en-US" b="1"/>
              <a:t>E</a:t>
            </a:r>
          </a:p>
        </p:txBody>
      </p:sp>
      <p:sp>
        <p:nvSpPr>
          <p:cNvPr id="22540" name="Rectangle 22"/>
          <p:cNvSpPr>
            <a:spLocks noChangeArrowheads="1"/>
          </p:cNvSpPr>
          <p:nvPr/>
        </p:nvSpPr>
        <p:spPr bwMode="auto">
          <a:xfrm>
            <a:off x="5908675" y="4495800"/>
            <a:ext cx="2462213" cy="6858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 sz="3600">
              <a:latin typeface="Times" pitchFamily="18" charset="0"/>
            </a:endParaRPr>
          </a:p>
        </p:txBody>
      </p:sp>
      <p:sp>
        <p:nvSpPr>
          <p:cNvPr id="22541" name="TextBox 25"/>
          <p:cNvSpPr txBox="1">
            <a:spLocks noChangeArrowheads="1"/>
          </p:cNvSpPr>
          <p:nvPr/>
        </p:nvSpPr>
        <p:spPr bwMode="auto">
          <a:xfrm>
            <a:off x="6075363" y="2286000"/>
            <a:ext cx="828675" cy="457200"/>
          </a:xfrm>
          <a:prstGeom prst="rect">
            <a:avLst/>
          </a:prstGeom>
          <a:solidFill>
            <a:srgbClr val="FFFA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/>
              <a:t>SW</a:t>
            </a:r>
            <a:r>
              <a:rPr lang="en-US" altLang="en-US" b="1" baseline="-25000"/>
              <a:t>in</a:t>
            </a:r>
          </a:p>
        </p:txBody>
      </p:sp>
      <p:sp>
        <p:nvSpPr>
          <p:cNvPr id="22542" name="TextBox 28"/>
          <p:cNvSpPr txBox="1">
            <a:spLocks noChangeArrowheads="1"/>
          </p:cNvSpPr>
          <p:nvPr/>
        </p:nvSpPr>
        <p:spPr bwMode="auto">
          <a:xfrm>
            <a:off x="1300163" y="1160463"/>
            <a:ext cx="846137" cy="396875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2"/>
                </a:solidFill>
                <a:latin typeface="Calibri" pitchFamily="34" charset="0"/>
              </a:rPr>
              <a:t>Water</a:t>
            </a:r>
          </a:p>
        </p:txBody>
      </p:sp>
      <p:sp>
        <p:nvSpPr>
          <p:cNvPr id="22543" name="TextBox 29"/>
          <p:cNvSpPr txBox="1">
            <a:spLocks noChangeArrowheads="1"/>
          </p:cNvSpPr>
          <p:nvPr/>
        </p:nvSpPr>
        <p:spPr bwMode="auto">
          <a:xfrm>
            <a:off x="5354638" y="1160463"/>
            <a:ext cx="904875" cy="39687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2"/>
                </a:solidFill>
                <a:latin typeface="Calibri" pitchFamily="34" charset="0"/>
              </a:rPr>
              <a:t>Energy</a:t>
            </a:r>
          </a:p>
        </p:txBody>
      </p:sp>
      <p:sp>
        <p:nvSpPr>
          <p:cNvPr id="22544" name="Up Arrow 30"/>
          <p:cNvSpPr>
            <a:spLocks noChangeArrowheads="1"/>
          </p:cNvSpPr>
          <p:nvPr/>
        </p:nvSpPr>
        <p:spPr bwMode="auto">
          <a:xfrm>
            <a:off x="5205413" y="2819400"/>
            <a:ext cx="422275" cy="685800"/>
          </a:xfrm>
          <a:prstGeom prst="upArrow">
            <a:avLst>
              <a:gd name="adj1" fmla="val 50000"/>
              <a:gd name="adj2" fmla="val 54135"/>
            </a:avLst>
          </a:prstGeom>
          <a:solidFill>
            <a:srgbClr val="DD4D5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 sz="3600">
              <a:latin typeface="Times" pitchFamily="18" charset="0"/>
            </a:endParaRPr>
          </a:p>
        </p:txBody>
      </p:sp>
      <p:sp>
        <p:nvSpPr>
          <p:cNvPr id="22545" name="TextBox 31"/>
          <p:cNvSpPr txBox="1">
            <a:spLocks noChangeArrowheads="1"/>
          </p:cNvSpPr>
          <p:nvPr/>
        </p:nvSpPr>
        <p:spPr bwMode="auto">
          <a:xfrm>
            <a:off x="5173663" y="2286000"/>
            <a:ext cx="42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/>
              <a:t>H</a:t>
            </a:r>
          </a:p>
        </p:txBody>
      </p:sp>
      <p:sp>
        <p:nvSpPr>
          <p:cNvPr id="22546" name="TextBox 29"/>
          <p:cNvSpPr txBox="1">
            <a:spLocks noChangeArrowheads="1"/>
          </p:cNvSpPr>
          <p:nvPr/>
        </p:nvSpPr>
        <p:spPr bwMode="auto">
          <a:xfrm>
            <a:off x="6100763" y="1557338"/>
            <a:ext cx="194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2"/>
                </a:solidFill>
                <a:latin typeface="Calibri" pitchFamily="34" charset="0"/>
              </a:rPr>
              <a:t>Radiative budget</a:t>
            </a:r>
          </a:p>
        </p:txBody>
      </p:sp>
      <p:sp>
        <p:nvSpPr>
          <p:cNvPr id="22547" name="Down Arrow 24"/>
          <p:cNvSpPr>
            <a:spLocks noChangeArrowheads="1"/>
          </p:cNvSpPr>
          <p:nvPr/>
        </p:nvSpPr>
        <p:spPr bwMode="auto">
          <a:xfrm rot="-1540819">
            <a:off x="6394450" y="2838450"/>
            <a:ext cx="369888" cy="993775"/>
          </a:xfrm>
          <a:prstGeom prst="downArrow">
            <a:avLst>
              <a:gd name="adj1" fmla="val 50000"/>
              <a:gd name="adj2" fmla="val 54393"/>
            </a:avLst>
          </a:prstGeom>
          <a:solidFill>
            <a:srgbClr val="FF9B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 sz="3600">
              <a:latin typeface="Times" pitchFamily="18" charset="0"/>
            </a:endParaRPr>
          </a:p>
        </p:txBody>
      </p:sp>
      <p:sp>
        <p:nvSpPr>
          <p:cNvPr id="22548" name="TextBox 31"/>
          <p:cNvSpPr txBox="1">
            <a:spLocks noChangeArrowheads="1"/>
          </p:cNvSpPr>
          <p:nvPr/>
        </p:nvSpPr>
        <p:spPr bwMode="auto">
          <a:xfrm>
            <a:off x="1293813" y="5257800"/>
            <a:ext cx="1012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2"/>
                </a:solidFill>
                <a:latin typeface="Calibri" pitchFamily="34" charset="0"/>
              </a:rPr>
              <a:t>E=60%P</a:t>
            </a:r>
          </a:p>
        </p:txBody>
      </p:sp>
      <p:sp>
        <p:nvSpPr>
          <p:cNvPr id="22549" name="TextBox 32"/>
          <p:cNvSpPr txBox="1">
            <a:spLocks noChangeArrowheads="1"/>
          </p:cNvSpPr>
          <p:nvPr/>
        </p:nvSpPr>
        <p:spPr bwMode="auto">
          <a:xfrm>
            <a:off x="3587750" y="5257800"/>
            <a:ext cx="1635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Symbol" pitchFamily="18" charset="2"/>
                <a:sym typeface="Symbol" pitchFamily="18" charset="2"/>
              </a:rPr>
              <a:t></a:t>
            </a:r>
            <a:r>
              <a:rPr lang="en-US" altLang="en-US" sz="2000">
                <a:solidFill>
                  <a:schemeClr val="tx2"/>
                </a:solidFill>
                <a:latin typeface="Calibri" pitchFamily="34" charset="0"/>
              </a:rPr>
              <a:t>E=50-60%Rn</a:t>
            </a:r>
          </a:p>
        </p:txBody>
      </p:sp>
      <p:sp>
        <p:nvSpPr>
          <p:cNvPr id="22550" name="TextBox 33"/>
          <p:cNvSpPr txBox="1">
            <a:spLocks noChangeArrowheads="1"/>
          </p:cNvSpPr>
          <p:nvPr/>
        </p:nvSpPr>
        <p:spPr bwMode="auto">
          <a:xfrm>
            <a:off x="5715000" y="5257800"/>
            <a:ext cx="2771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2"/>
                </a:solidFill>
                <a:latin typeface="Calibri" pitchFamily="34" charset="0"/>
              </a:rPr>
              <a:t>Variations of </a:t>
            </a:r>
            <a:r>
              <a:rPr lang="en-US" altLang="en-US" sz="2000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</a:t>
            </a:r>
            <a:r>
              <a:rPr lang="en-US" altLang="en-US" sz="2000">
                <a:solidFill>
                  <a:schemeClr val="tx2"/>
                </a:solidFill>
                <a:latin typeface="Calibri" pitchFamily="34" charset="0"/>
              </a:rPr>
              <a:t>: 0.1-0.2  </a:t>
            </a:r>
          </a:p>
        </p:txBody>
      </p:sp>
      <p:sp>
        <p:nvSpPr>
          <p:cNvPr id="22551" name="TextBox 29"/>
          <p:cNvSpPr txBox="1">
            <a:spLocks noChangeArrowheads="1"/>
          </p:cNvSpPr>
          <p:nvPr/>
        </p:nvSpPr>
        <p:spPr bwMode="auto">
          <a:xfrm>
            <a:off x="3324225" y="1557338"/>
            <a:ext cx="2259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2"/>
                </a:solidFill>
                <a:latin typeface="Calibri" pitchFamily="34" charset="0"/>
              </a:rPr>
              <a:t>Evaporative cooling</a:t>
            </a:r>
          </a:p>
        </p:txBody>
      </p:sp>
      <p:sp>
        <p:nvSpPr>
          <p:cNvPr id="22552" name="TextBox 25"/>
          <p:cNvSpPr txBox="1">
            <a:spLocks noChangeArrowheads="1"/>
          </p:cNvSpPr>
          <p:nvPr/>
        </p:nvSpPr>
        <p:spPr bwMode="auto">
          <a:xfrm>
            <a:off x="7397750" y="2276475"/>
            <a:ext cx="941388" cy="457200"/>
          </a:xfrm>
          <a:prstGeom prst="rect">
            <a:avLst/>
          </a:prstGeom>
          <a:solidFill>
            <a:srgbClr val="FFFA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/>
              <a:t>SW</a:t>
            </a:r>
            <a:r>
              <a:rPr lang="en-US" altLang="en-US" b="1" baseline="-25000"/>
              <a:t>out</a:t>
            </a:r>
          </a:p>
        </p:txBody>
      </p:sp>
      <p:sp>
        <p:nvSpPr>
          <p:cNvPr id="22553" name="Down Arrow 24"/>
          <p:cNvSpPr>
            <a:spLocks noChangeArrowheads="1"/>
          </p:cNvSpPr>
          <p:nvPr/>
        </p:nvSpPr>
        <p:spPr bwMode="auto">
          <a:xfrm rot="12668558" flipH="1">
            <a:off x="7572375" y="2784475"/>
            <a:ext cx="182563" cy="654050"/>
          </a:xfrm>
          <a:prstGeom prst="downArrow">
            <a:avLst>
              <a:gd name="adj1" fmla="val 50000"/>
              <a:gd name="adj2" fmla="val 54353"/>
            </a:avLst>
          </a:prstGeom>
          <a:solidFill>
            <a:srgbClr val="FF9B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algn="ctr"/>
            <a:endParaRPr lang="en-US" altLang="en-US" sz="3600">
              <a:latin typeface="Times" pitchFamily="18" charset="0"/>
            </a:endParaRPr>
          </a:p>
        </p:txBody>
      </p:sp>
      <p:grpSp>
        <p:nvGrpSpPr>
          <p:cNvPr id="22554" name="Group 2"/>
          <p:cNvGrpSpPr>
            <a:grpSpLocks/>
          </p:cNvGrpSpPr>
          <p:nvPr/>
        </p:nvGrpSpPr>
        <p:grpSpPr bwMode="auto">
          <a:xfrm>
            <a:off x="3810000" y="3733800"/>
            <a:ext cx="1570038" cy="993775"/>
            <a:chOff x="992560" y="3717032"/>
            <a:chExt cx="1701681" cy="992560"/>
          </a:xfrm>
        </p:grpSpPr>
        <p:pic>
          <p:nvPicPr>
            <p:cNvPr id="22564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672" y="3717032"/>
              <a:ext cx="693569" cy="80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5" name="Picture 1" descr="abstract_crops_wheat-555px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60" y="3845496"/>
              <a:ext cx="864096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55" name="Group 34"/>
          <p:cNvGrpSpPr>
            <a:grpSpLocks/>
          </p:cNvGrpSpPr>
          <p:nvPr/>
        </p:nvGrpSpPr>
        <p:grpSpPr bwMode="auto">
          <a:xfrm>
            <a:off x="1049338" y="3716338"/>
            <a:ext cx="1570037" cy="993775"/>
            <a:chOff x="992560" y="3717032"/>
            <a:chExt cx="1701681" cy="992560"/>
          </a:xfrm>
        </p:grpSpPr>
        <p:pic>
          <p:nvPicPr>
            <p:cNvPr id="22562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672" y="3717032"/>
              <a:ext cx="693569" cy="80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3" name="Picture 36" descr="abstract_crops_wheat-555px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60" y="3845496"/>
              <a:ext cx="864096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56" name="Group 37"/>
          <p:cNvGrpSpPr>
            <a:grpSpLocks/>
          </p:cNvGrpSpPr>
          <p:nvPr/>
        </p:nvGrpSpPr>
        <p:grpSpPr bwMode="auto">
          <a:xfrm>
            <a:off x="6367463" y="3716338"/>
            <a:ext cx="1570037" cy="993775"/>
            <a:chOff x="992560" y="3717032"/>
            <a:chExt cx="1701681" cy="992560"/>
          </a:xfrm>
        </p:grpSpPr>
        <p:pic>
          <p:nvPicPr>
            <p:cNvPr id="22560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672" y="3717032"/>
              <a:ext cx="693569" cy="80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1" name="Picture 39" descr="abstract_crops_wheat-555px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60" y="3845496"/>
              <a:ext cx="864096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58" name="Rectangle 13"/>
          <p:cNvSpPr>
            <a:spLocks noChangeArrowheads="1"/>
          </p:cNvSpPr>
          <p:nvPr/>
        </p:nvSpPr>
        <p:spPr bwMode="auto">
          <a:xfrm>
            <a:off x="5919788" y="2057400"/>
            <a:ext cx="2462212" cy="3124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CE1BE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altLang="en-US" sz="3600">
              <a:latin typeface="Times" pitchFamily="18" charset="0"/>
            </a:endParaRPr>
          </a:p>
        </p:txBody>
      </p:sp>
      <p:sp>
        <p:nvSpPr>
          <p:cNvPr id="22559" name="Rectangle 1"/>
          <p:cNvSpPr>
            <a:spLocks noChangeArrowheads="1"/>
          </p:cNvSpPr>
          <p:nvPr/>
        </p:nvSpPr>
        <p:spPr bwMode="auto">
          <a:xfrm>
            <a:off x="7305675" y="6432550"/>
            <a:ext cx="14763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i="1">
                <a:cs typeface="Calibri" pitchFamily="34" charset="0"/>
              </a:rPr>
              <a:t> Teuling et al (2010)</a:t>
            </a:r>
            <a:endParaRPr lang="en-GB" sz="1200" i="1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SALGEE\12-16 Sep2016_Thessaloniki\Lecture_JS\Dry-Wet so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447800"/>
            <a:ext cx="89154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052513"/>
            <a:ext cx="8153400" cy="936625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The role of </a:t>
            </a:r>
            <a:r>
              <a:rPr lang="en-US" sz="1800" b="1" dirty="0" smtClean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soil moisture </a:t>
            </a:r>
            <a:r>
              <a:rPr lang="en-US" sz="1800" dirty="0" smtClean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in propagation of Mediterranean drought</a:t>
            </a:r>
            <a:r>
              <a:rPr lang="en-US" altLang="en-US" sz="1800" dirty="0" smtClean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: </a:t>
            </a:r>
            <a:br>
              <a:rPr lang="en-US" altLang="en-US" sz="1800" dirty="0" smtClean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altLang="en-US" sz="1800" dirty="0" smtClean="0">
                <a:solidFill>
                  <a:srgbClr val="008000"/>
                </a:solidFill>
                <a:latin typeface="Calibri" pitchFamily="34" charset="0"/>
                <a:cs typeface="Times New Roman" pitchFamily="18" charset="0"/>
              </a:rPr>
              <a:t>Coupling of energy-water cycles at ‘Dry’- ‘Wet’ soil</a:t>
            </a:r>
            <a:endParaRPr lang="en-GB" sz="1800" dirty="0" smtClean="0">
              <a:solidFill>
                <a:srgbClr val="008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3556" name="Oval 7"/>
          <p:cNvSpPr>
            <a:spLocks noChangeArrowheads="1"/>
          </p:cNvSpPr>
          <p:nvPr/>
        </p:nvSpPr>
        <p:spPr bwMode="auto">
          <a:xfrm>
            <a:off x="2971800" y="2286000"/>
            <a:ext cx="1447800" cy="2514600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23557" name="Oval 8"/>
          <p:cNvSpPr>
            <a:spLocks noChangeArrowheads="1"/>
          </p:cNvSpPr>
          <p:nvPr/>
        </p:nvSpPr>
        <p:spPr bwMode="auto">
          <a:xfrm>
            <a:off x="6934200" y="2286000"/>
            <a:ext cx="1447800" cy="2514600"/>
          </a:xfrm>
          <a:prstGeom prst="ellipse">
            <a:avLst/>
          </a:prstGeom>
          <a:noFill/>
          <a:ln w="19050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0" y="196850"/>
            <a:ext cx="9144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200" dirty="0">
                <a:latin typeface="Calibri" pitchFamily="34" charset="0"/>
                <a:cs typeface="Times New Roman" pitchFamily="18" charset="0"/>
              </a:rPr>
              <a:t>Terrestrial drought </a:t>
            </a: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in terms of </a:t>
            </a:r>
            <a:r>
              <a:rPr lang="en-US" sz="2200" dirty="0" err="1" smtClean="0">
                <a:latin typeface="Calibri" pitchFamily="34" charset="0"/>
                <a:cs typeface="Times New Roman" pitchFamily="18" charset="0"/>
              </a:rPr>
              <a:t>biogeophysical</a:t>
            </a: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 cycling</a:t>
            </a:r>
            <a:endParaRPr lang="en-US" sz="2200" dirty="0">
              <a:latin typeface="Calibri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2000" dirty="0" smtClean="0">
                <a:solidFill>
                  <a:srgbClr val="CC0000"/>
                </a:solidFill>
                <a:latin typeface="Calibri" pitchFamily="34" charset="0"/>
              </a:rPr>
              <a:t>meteorological </a:t>
            </a:r>
            <a:r>
              <a:rPr lang="en-US" sz="2000" dirty="0">
                <a:solidFill>
                  <a:srgbClr val="CC0000"/>
                </a:solidFill>
                <a:latin typeface="Calibri" pitchFamily="34" charset="0"/>
              </a:rPr>
              <a:t>processes that shape the land surface state </a:t>
            </a:r>
            <a:endParaRPr lang="en-GB" sz="2000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23559" name="Text Box 3"/>
          <p:cNvSpPr txBox="1">
            <a:spLocks noChangeArrowheads="1"/>
          </p:cNvSpPr>
          <p:nvPr/>
        </p:nvSpPr>
        <p:spPr bwMode="auto">
          <a:xfrm>
            <a:off x="323850" y="5521325"/>
            <a:ext cx="85344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Aft>
                <a:spcPts val="300"/>
              </a:spcAft>
              <a:buFont typeface="Courier New" pitchFamily="49" charset="0"/>
              <a:buChar char="o"/>
            </a:pPr>
            <a:r>
              <a:rPr lang="en-US" sz="1600">
                <a:solidFill>
                  <a:srgbClr val="262626"/>
                </a:solidFill>
                <a:latin typeface="Calibri" pitchFamily="34" charset="0"/>
                <a:cs typeface="Times New Roman" pitchFamily="18" charset="0"/>
              </a:rPr>
              <a:t>The role of soil moisture in propagation of Mediterranean drought</a:t>
            </a:r>
            <a:r>
              <a:rPr lang="en-US" altLang="en-US" sz="1600">
                <a:solidFill>
                  <a:srgbClr val="262626"/>
                </a:solidFill>
                <a:latin typeface="Calibri" pitchFamily="34" charset="0"/>
                <a:cs typeface="Times New Roman" pitchFamily="18" charset="0"/>
              </a:rPr>
              <a:t>:  Coupling of energy-water cycles at ‘Dry’- ‘Wet’ soil is reflected by the proportion between </a:t>
            </a:r>
            <a:r>
              <a:rPr lang="en-US" altLang="en-US" sz="1600" b="1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LE</a:t>
            </a:r>
            <a:r>
              <a:rPr lang="en-US" altLang="en-US" sz="1600">
                <a:solidFill>
                  <a:srgbClr val="262626"/>
                </a:solidFill>
                <a:latin typeface="Calibri" pitchFamily="34" charset="0"/>
                <a:cs typeface="Times New Roman" pitchFamily="18" charset="0"/>
              </a:rPr>
              <a:t> and </a:t>
            </a:r>
            <a:r>
              <a:rPr lang="en-US" altLang="en-US" sz="1600" b="1">
                <a:solidFill>
                  <a:srgbClr val="FF9900"/>
                </a:solidFill>
                <a:latin typeface="Calibri" pitchFamily="34" charset="0"/>
                <a:cs typeface="Times New Roman" pitchFamily="18" charset="0"/>
              </a:rPr>
              <a:t>H</a:t>
            </a:r>
            <a:r>
              <a:rPr lang="en-US" altLang="en-US" sz="1600">
                <a:solidFill>
                  <a:srgbClr val="262626"/>
                </a:solidFill>
                <a:latin typeface="Calibri" pitchFamily="34" charset="0"/>
                <a:cs typeface="Times New Roman" pitchFamily="18" charset="0"/>
              </a:rPr>
              <a:t>.</a:t>
            </a:r>
          </a:p>
          <a:p>
            <a:pPr>
              <a:spcAft>
                <a:spcPts val="300"/>
              </a:spcAft>
              <a:buFont typeface="Courier New" pitchFamily="49" charset="0"/>
              <a:buChar char="o"/>
            </a:pPr>
            <a:r>
              <a:rPr lang="en-GB" sz="1600" b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 better description, understanding and</a:t>
            </a:r>
            <a:r>
              <a:rPr lang="en-US" sz="1600" b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1600" b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modelling of </a:t>
            </a:r>
            <a:r>
              <a:rPr lang="en-GB" sz="1600" b="1">
                <a:latin typeface="Calibri" pitchFamily="34" charset="0"/>
                <a:cs typeface="Calibri" pitchFamily="34" charset="0"/>
              </a:rPr>
              <a:t>soil moisture</a:t>
            </a:r>
            <a:r>
              <a:rPr lang="en-US" sz="1600" b="1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and associated </a:t>
            </a:r>
            <a:r>
              <a:rPr lang="en-GB" sz="1600" b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land-atmosphere interaction would improve the predictability at both daily</a:t>
            </a:r>
            <a:r>
              <a:rPr lang="en-US" sz="1600" b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and sub</a:t>
            </a:r>
            <a:r>
              <a:rPr lang="en-US" sz="1600" b="1">
                <a:solidFill>
                  <a:srgbClr val="33CC33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seasonal scale.</a:t>
            </a:r>
          </a:p>
        </p:txBody>
      </p:sp>
    </p:spTree>
    <p:extLst>
      <p:ext uri="{BB962C8B-B14F-4D97-AF65-F5344CB8AC3E}">
        <p14:creationId xmlns:p14="http://schemas.microsoft.com/office/powerpoint/2010/main" val="222184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1" name="Text Box 3"/>
          <p:cNvSpPr txBox="1">
            <a:spLocks noChangeArrowheads="1"/>
          </p:cNvSpPr>
          <p:nvPr/>
        </p:nvSpPr>
        <p:spPr bwMode="auto">
          <a:xfrm>
            <a:off x="1203325" y="4689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bg-BG"/>
          </a:p>
        </p:txBody>
      </p:sp>
      <p:pic>
        <p:nvPicPr>
          <p:cNvPr id="334852" name="Picture 4" descr="E:\SALGEE\ESA_LST\4th ESA-LST_7-8 June2016\Presentation2016\L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16832"/>
            <a:ext cx="5257800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853" name="Text Box 4"/>
          <p:cNvSpPr txBox="1">
            <a:spLocks noChangeArrowheads="1"/>
          </p:cNvSpPr>
          <p:nvPr/>
        </p:nvSpPr>
        <p:spPr bwMode="auto">
          <a:xfrm>
            <a:off x="228600" y="980728"/>
            <a:ext cx="8686800" cy="857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118800" rIns="126000" bIns="118800">
            <a:spAutoFit/>
          </a:bodyPr>
          <a:lstStyle>
            <a:lvl1pPr marL="95250" indent="-23813"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63600" indent="-292100"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Aft>
                <a:spcPct val="30000"/>
              </a:spcAft>
            </a:pPr>
            <a:r>
              <a:rPr lang="en-GB" sz="1500" b="1" dirty="0">
                <a:solidFill>
                  <a:srgbClr val="0000CC"/>
                </a:solidFill>
                <a:latin typeface="Calibri" pitchFamily="34" charset="0"/>
              </a:rPr>
              <a:t>Land </a:t>
            </a:r>
            <a:r>
              <a:rPr lang="en-US" sz="1500" b="1" dirty="0">
                <a:solidFill>
                  <a:srgbClr val="0000CC"/>
                </a:solidFill>
                <a:latin typeface="Calibri" pitchFamily="34" charset="0"/>
              </a:rPr>
              <a:t>S</a:t>
            </a:r>
            <a:r>
              <a:rPr lang="en-GB" sz="1500" b="1" dirty="0" err="1">
                <a:solidFill>
                  <a:srgbClr val="0000CC"/>
                </a:solidFill>
                <a:latin typeface="Calibri" pitchFamily="34" charset="0"/>
              </a:rPr>
              <a:t>urface</a:t>
            </a:r>
            <a:r>
              <a:rPr lang="en-GB" sz="1500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sz="1500" b="1" dirty="0">
                <a:solidFill>
                  <a:srgbClr val="0000CC"/>
                </a:solidFill>
                <a:latin typeface="Calibri" pitchFamily="34" charset="0"/>
              </a:rPr>
              <a:t>T</a:t>
            </a:r>
            <a:r>
              <a:rPr lang="en-GB" sz="1500" b="1" dirty="0" err="1">
                <a:solidFill>
                  <a:srgbClr val="0000CC"/>
                </a:solidFill>
                <a:latin typeface="Calibri" pitchFamily="34" charset="0"/>
              </a:rPr>
              <a:t>emperature</a:t>
            </a:r>
            <a:r>
              <a:rPr lang="en-GB" sz="1500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sz="1500" b="1" dirty="0">
                <a:solidFill>
                  <a:srgbClr val="0000CC"/>
                </a:solidFill>
                <a:latin typeface="Calibri" pitchFamily="34" charset="0"/>
              </a:rPr>
              <a:t>(LST)</a:t>
            </a:r>
            <a:r>
              <a:rPr lang="en-US" sz="1500" dirty="0">
                <a:latin typeface="Calibri" pitchFamily="34" charset="0"/>
              </a:rPr>
              <a:t> </a:t>
            </a:r>
            <a:r>
              <a:rPr lang="en-GB" sz="1500" dirty="0">
                <a:latin typeface="Calibri" pitchFamily="34" charset="0"/>
              </a:rPr>
              <a:t>is one of the </a:t>
            </a:r>
            <a:r>
              <a:rPr lang="en-GB" sz="1500" b="1" dirty="0">
                <a:solidFill>
                  <a:srgbClr val="0000CC"/>
                </a:solidFill>
                <a:latin typeface="Calibri" pitchFamily="34" charset="0"/>
              </a:rPr>
              <a:t>key variable</a:t>
            </a:r>
            <a:r>
              <a:rPr lang="en-GB" sz="1500" dirty="0">
                <a:latin typeface="Calibri" pitchFamily="34" charset="0"/>
              </a:rPr>
              <a:t>s in the physics of land-surface processes on regional</a:t>
            </a:r>
            <a:r>
              <a:rPr lang="en-US" sz="1500" dirty="0">
                <a:latin typeface="Calibri" pitchFamily="34" charset="0"/>
              </a:rPr>
              <a:t>/</a:t>
            </a:r>
            <a:r>
              <a:rPr lang="en-GB" sz="1500" dirty="0">
                <a:latin typeface="Calibri" pitchFamily="34" charset="0"/>
              </a:rPr>
              <a:t>global scales</a:t>
            </a:r>
            <a:r>
              <a:rPr lang="en-US" sz="1500" dirty="0">
                <a:latin typeface="Calibri" pitchFamily="34" charset="0"/>
              </a:rPr>
              <a:t>; As</a:t>
            </a:r>
            <a:r>
              <a:rPr lang="en-GB" sz="1500" dirty="0">
                <a:latin typeface="Calibri" pitchFamily="34" charset="0"/>
              </a:rPr>
              <a:t> </a:t>
            </a:r>
            <a:r>
              <a:rPr lang="en-US" sz="1500" dirty="0">
                <a:latin typeface="Calibri" pitchFamily="34" charset="0"/>
              </a:rPr>
              <a:t>a functional parameter in main </a:t>
            </a:r>
            <a:r>
              <a:rPr lang="en-US" sz="1500" dirty="0" err="1">
                <a:latin typeface="Calibri" pitchFamily="34" charset="0"/>
              </a:rPr>
              <a:t>biogeophysical</a:t>
            </a:r>
            <a:r>
              <a:rPr lang="en-US" sz="1500" dirty="0">
                <a:latin typeface="Calibri" pitchFamily="34" charset="0"/>
              </a:rPr>
              <a:t> processes of energy-water-carbon balances it </a:t>
            </a:r>
            <a:r>
              <a:rPr lang="en-GB" sz="1500" dirty="0">
                <a:latin typeface="Calibri" pitchFamily="34" charset="0"/>
              </a:rPr>
              <a:t>combine</a:t>
            </a:r>
            <a:r>
              <a:rPr lang="en-US" sz="1500" dirty="0">
                <a:latin typeface="Calibri" pitchFamily="34" charset="0"/>
              </a:rPr>
              <a:t>s</a:t>
            </a:r>
            <a:r>
              <a:rPr lang="en-GB" sz="1500" dirty="0">
                <a:latin typeface="Calibri" pitchFamily="34" charset="0"/>
              </a:rPr>
              <a:t> the effects of all surface-atmosphere interactions</a:t>
            </a:r>
            <a:r>
              <a:rPr lang="en-US" sz="1500" dirty="0">
                <a:latin typeface="Calibri" pitchFamily="34" charset="0"/>
              </a:rPr>
              <a:t>.</a:t>
            </a:r>
          </a:p>
        </p:txBody>
      </p:sp>
      <p:sp>
        <p:nvSpPr>
          <p:cNvPr id="334854" name="Text Box 4"/>
          <p:cNvSpPr txBox="1">
            <a:spLocks noChangeArrowheads="1"/>
          </p:cNvSpPr>
          <p:nvPr/>
        </p:nvSpPr>
        <p:spPr bwMode="auto">
          <a:xfrm>
            <a:off x="228600" y="5255011"/>
            <a:ext cx="8519864" cy="112631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000" tIns="118800" rIns="126000" bIns="118800">
            <a:spAutoFit/>
          </a:bodyPr>
          <a:lstStyle>
            <a:lvl1pPr marL="252413" indent="-180975"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63600" indent="-292100"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7313" algn="l"/>
                <a:tab pos="666750" algn="l"/>
                <a:tab pos="1333500" algn="l"/>
                <a:tab pos="1524000" algn="l"/>
                <a:tab pos="1625600" algn="l"/>
                <a:tab pos="2476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90000"/>
              </a:lnSpc>
              <a:spcAft>
                <a:spcPct val="25000"/>
              </a:spcAft>
              <a:buFontTx/>
              <a:buChar char="•"/>
            </a:pPr>
            <a:r>
              <a:rPr lang="en-GB" sz="1600" dirty="0">
                <a:latin typeface="Calibri" pitchFamily="34" charset="0"/>
                <a:cs typeface="Arial" charset="0"/>
              </a:rPr>
              <a:t>Surface skin temperature knowledge </a:t>
            </a:r>
            <a:r>
              <a:rPr lang="en-GB" sz="16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on regional and global scales are of importance for Global Circulation Models, for estimation and</a:t>
            </a:r>
            <a:r>
              <a:rPr lang="en-GB" sz="1600" dirty="0">
                <a:latin typeface="Calibri" pitchFamily="34" charset="0"/>
                <a:cs typeface="Arial" charset="0"/>
              </a:rPr>
              <a:t> </a:t>
            </a:r>
            <a:r>
              <a:rPr lang="en-GB" sz="1600" dirty="0" err="1">
                <a:latin typeface="Calibri" pitchFamily="34" charset="0"/>
                <a:cs typeface="Arial" charset="0"/>
              </a:rPr>
              <a:t>parametrization</a:t>
            </a:r>
            <a:r>
              <a:rPr lang="en-GB" sz="1600" dirty="0">
                <a:latin typeface="Calibri" pitchFamily="34" charset="0"/>
                <a:cs typeface="Arial" charset="0"/>
              </a:rPr>
              <a:t> of surface fluxes (</a:t>
            </a:r>
            <a:r>
              <a:rPr lang="en-GB" sz="1400" i="1" dirty="0">
                <a:latin typeface="Calibri" pitchFamily="34" charset="0"/>
                <a:cs typeface="Arial" charset="0"/>
              </a:rPr>
              <a:t>e.g. </a:t>
            </a:r>
            <a:r>
              <a:rPr lang="en-GB" sz="1400" i="1" dirty="0" err="1">
                <a:latin typeface="Calibri" pitchFamily="34" charset="0"/>
                <a:cs typeface="Arial" charset="0"/>
              </a:rPr>
              <a:t>Brutsaert</a:t>
            </a:r>
            <a:r>
              <a:rPr lang="en-GB" sz="1400" i="1" dirty="0">
                <a:latin typeface="Calibri" pitchFamily="34" charset="0"/>
                <a:cs typeface="Arial" charset="0"/>
              </a:rPr>
              <a:t> et al, 1993</a:t>
            </a:r>
            <a:r>
              <a:rPr lang="en-GB" sz="1600" dirty="0">
                <a:latin typeface="Calibri" pitchFamily="34" charset="0"/>
                <a:cs typeface="Arial" charset="0"/>
              </a:rPr>
              <a:t>), to monitor </a:t>
            </a:r>
            <a:r>
              <a:rPr lang="en-GB" sz="1600" dirty="0" smtClean="0">
                <a:latin typeface="Calibri" pitchFamily="34" charset="0"/>
                <a:cs typeface="Arial" charset="0"/>
              </a:rPr>
              <a:t>drought, </a:t>
            </a:r>
            <a:r>
              <a:rPr lang="en-GB" sz="1600" dirty="0">
                <a:latin typeface="Calibri" pitchFamily="34" charset="0"/>
                <a:cs typeface="Arial" charset="0"/>
              </a:rPr>
              <a:t>and estimate soil moisture (</a:t>
            </a:r>
            <a:r>
              <a:rPr lang="en-GB" sz="1400" i="1" dirty="0">
                <a:latin typeface="Calibri" pitchFamily="34" charset="0"/>
                <a:cs typeface="Arial" charset="0"/>
              </a:rPr>
              <a:t>e.g. </a:t>
            </a:r>
            <a:r>
              <a:rPr lang="en-GB" sz="1400" i="1" dirty="0" err="1">
                <a:latin typeface="Calibri" pitchFamily="34" charset="0"/>
                <a:cs typeface="Arial" charset="0"/>
              </a:rPr>
              <a:t>Feldhake</a:t>
            </a:r>
            <a:r>
              <a:rPr lang="en-GB" sz="1400" i="1" dirty="0">
                <a:latin typeface="Calibri" pitchFamily="34" charset="0"/>
                <a:cs typeface="Arial" charset="0"/>
              </a:rPr>
              <a:t> et al., 1996</a:t>
            </a:r>
            <a:r>
              <a:rPr lang="en-GB" sz="1600" dirty="0" smtClean="0">
                <a:latin typeface="Calibri" pitchFamily="34" charset="0"/>
                <a:cs typeface="Arial" charset="0"/>
              </a:rPr>
              <a:t>), </a:t>
            </a:r>
            <a:r>
              <a:rPr lang="en-GB" sz="1600" dirty="0">
                <a:latin typeface="Calibri" pitchFamily="34" charset="0"/>
                <a:cs typeface="Arial" charset="0"/>
              </a:rPr>
              <a:t>and water budget components (Park et al., 2005), fire risk (</a:t>
            </a:r>
            <a:r>
              <a:rPr lang="en-GB" sz="1400" i="1" dirty="0">
                <a:latin typeface="Calibri" pitchFamily="34" charset="0"/>
                <a:cs typeface="Arial" charset="0"/>
              </a:rPr>
              <a:t>e.g. </a:t>
            </a:r>
            <a:r>
              <a:rPr lang="en-GB" sz="1400" i="1" dirty="0" err="1">
                <a:latin typeface="Calibri" pitchFamily="34" charset="0"/>
                <a:cs typeface="Arial" charset="0"/>
              </a:rPr>
              <a:t>Stoyanova</a:t>
            </a:r>
            <a:r>
              <a:rPr lang="en-GB" sz="1400" i="1" dirty="0">
                <a:latin typeface="Calibri" pitchFamily="34" charset="0"/>
                <a:cs typeface="Arial" charset="0"/>
              </a:rPr>
              <a:t> and </a:t>
            </a:r>
            <a:r>
              <a:rPr lang="en-GB" sz="1400" i="1" dirty="0" err="1">
                <a:latin typeface="Calibri" pitchFamily="34" charset="0"/>
                <a:cs typeface="Arial" charset="0"/>
              </a:rPr>
              <a:t>Georgiev</a:t>
            </a:r>
            <a:r>
              <a:rPr lang="en-GB" sz="1400" i="1" dirty="0">
                <a:latin typeface="Calibri" pitchFamily="34" charset="0"/>
                <a:cs typeface="Arial" charset="0"/>
              </a:rPr>
              <a:t>, 2010</a:t>
            </a:r>
            <a:r>
              <a:rPr lang="en-GB" sz="1600" dirty="0">
                <a:latin typeface="Calibri" pitchFamily="34" charset="0"/>
                <a:cs typeface="Arial" charset="0"/>
              </a:rPr>
              <a:t>), and many others</a:t>
            </a:r>
            <a:r>
              <a:rPr lang="en-GB" sz="16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. </a:t>
            </a:r>
            <a:endParaRPr lang="en-US" sz="1600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048"/>
            <a:ext cx="9144000" cy="875680"/>
          </a:xfrm>
        </p:spPr>
        <p:txBody>
          <a:bodyPr/>
          <a:lstStyle/>
          <a:p>
            <a:pPr lvl="1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Why LST is a 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key </a:t>
            </a:r>
            <a:r>
              <a:rPr lang="en-GB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biogeophysical</a:t>
            </a:r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 variable in land 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surface processes</a:t>
            </a:r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?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2813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008"/>
            <a:ext cx="9180512" cy="105273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SimSun-ExtB" pitchFamily="49" charset="-122"/>
                <a:cs typeface="Calibri" pitchFamily="34" charset="0"/>
              </a:rPr>
              <a:t>2. Approach</a:t>
            </a:r>
            <a:endParaRPr lang="bg-BG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23528" y="1052736"/>
            <a:ext cx="856895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342900" indent="-342900" algn="l">
              <a:buAutoNum type="arabicParenR"/>
            </a:pP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Selected drought indicators linked to the coupling between the energy and water cycles (and thus considered as </a:t>
            </a:r>
            <a:r>
              <a:rPr lang="en-US" sz="18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biogeophysical</a:t>
            </a: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indexes)</a:t>
            </a:r>
          </a:p>
          <a:p>
            <a:pPr marL="742950" lvl="1" indent="-285750" algn="l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sz="1600" b="1" dirty="0">
                <a:latin typeface="Calibri" pitchFamily="34" charset="0"/>
                <a:cs typeface="Calibri" pitchFamily="34" charset="0"/>
              </a:rPr>
              <a:t>Soil Moisture Availability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(SMA)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to vegetation land cover (source: meteorological modeling)</a:t>
            </a:r>
          </a:p>
          <a:p>
            <a:pPr marL="742950" lvl="1" indent="-285750" algn="l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Skin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temperature retrieval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based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on IR satellite information from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Meteosat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Second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Generation.</a:t>
            </a:r>
          </a:p>
          <a:p>
            <a:pPr marL="342900" indent="-342900" algn="l" defTabSz="361950">
              <a:spcBef>
                <a:spcPts val="600"/>
              </a:spcBef>
              <a:spcAft>
                <a:spcPts val="300"/>
              </a:spcAft>
              <a:buAutoNum type="arabicParenR" startAt="2"/>
            </a:pP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Numerical 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comparative analyses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of satellite information from </a:t>
            </a:r>
            <a:r>
              <a:rPr lang="en-US" sz="1800" dirty="0" err="1">
                <a:latin typeface="Calibri" pitchFamily="34" charset="0"/>
                <a:cs typeface="Calibri" pitchFamily="34" charset="0"/>
              </a:rPr>
              <a:t>Meteosat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and numerical modeling of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SMA (as a reference)</a:t>
            </a: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algn="l" defTabSz="361950">
              <a:spcBef>
                <a:spcPts val="600"/>
              </a:spcBef>
              <a:spcAft>
                <a:spcPts val="300"/>
              </a:spcAft>
            </a:pPr>
            <a:r>
              <a:rPr lang="en-US" sz="1700" b="1" dirty="0" smtClean="0">
                <a:latin typeface="Calibri" pitchFamily="34" charset="0"/>
                <a:cs typeface="Calibri" pitchFamily="34" charset="0"/>
              </a:rPr>
              <a:t>	Test </a:t>
            </a:r>
            <a:r>
              <a:rPr lang="en-US" sz="1700" b="1" dirty="0">
                <a:latin typeface="Calibri" pitchFamily="34" charset="0"/>
                <a:cs typeface="Calibri" pitchFamily="34" charset="0"/>
              </a:rPr>
              <a:t>scheme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: The</a:t>
            </a:r>
            <a:r>
              <a:rPr lang="en-US" sz="17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consistency in the behavior of the two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indexes is evaluated by a 								stochastic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graphical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analysis using two approaches: </a:t>
            </a:r>
          </a:p>
          <a:p>
            <a:pPr marL="1200150" lvl="2" indent="-285750" algn="l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quantitative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site-scale comparison and </a:t>
            </a:r>
            <a:endParaRPr lang="en-US" sz="1700" dirty="0" smtClean="0">
              <a:latin typeface="Calibri" pitchFamily="34" charset="0"/>
              <a:cs typeface="Calibri" pitchFamily="34" charset="0"/>
            </a:endParaRPr>
          </a:p>
          <a:p>
            <a:pPr marL="1200150" lvl="2" indent="-285750" algn="l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spatial-temporal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variability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lvl="2" algn="l" defTabSz="361950">
              <a:spcBef>
                <a:spcPts val="0"/>
              </a:spcBef>
              <a:spcAft>
                <a:spcPts val="600"/>
              </a:spcAft>
            </a:pPr>
            <a:endParaRPr lang="bg-BG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39552" y="1052736"/>
            <a:ext cx="8136903" cy="496289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b="1" dirty="0" smtClean="0">
                <a:latin typeface="Calibri" pitchFamily="34" charset="0"/>
                <a:cs typeface="Calibri" pitchFamily="34" charset="0"/>
              </a:rPr>
              <a:t>Dataset: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Long-term records, March-October (2007-2018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) </a:t>
            </a:r>
            <a:endParaRPr lang="en-US" sz="17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700" b="1" dirty="0" smtClean="0">
                <a:latin typeface="Calibri" pitchFamily="34" charset="0"/>
                <a:cs typeface="Calibri" pitchFamily="34" charset="0"/>
              </a:rPr>
              <a:t>LSASAF </a:t>
            </a:r>
            <a:r>
              <a:rPr lang="en-US" sz="1700" b="1" dirty="0">
                <a:latin typeface="Calibri" pitchFamily="34" charset="0"/>
                <a:cs typeface="Calibri" pitchFamily="34" charset="0"/>
              </a:rPr>
              <a:t>LST </a:t>
            </a:r>
            <a:endParaRPr lang="en-US" sz="1700" b="1" dirty="0" smtClean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Courier New" pitchFamily="49" charset="0"/>
              <a:buChar char="o"/>
            </a:pPr>
            <a:r>
              <a:rPr lang="bg-BG" sz="1600" dirty="0" smtClean="0">
                <a:latin typeface="Calibri" pitchFamily="34" charset="0"/>
                <a:cs typeface="Calibri" pitchFamily="34" charset="0"/>
              </a:rPr>
              <a:t>0900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UTC and 1200 UTC time slots (±30 min to avoid the limitations of cloudy pixels) are inferred at MSG pixel resolution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Courier New" pitchFamily="49" charset="0"/>
              <a:buChar char="o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only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values in the 1400 grid points of the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ECMWF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global NWP model IFS version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that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cover the region of Bulgaria are used.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SMAI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(referred to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the root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zone depth horizons)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ts val="300"/>
              </a:spcBef>
              <a:buFont typeface="Courier New" pitchFamily="49" charset="0"/>
              <a:buChar char="o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produced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operationally at NIMH since 2010 as a post-processing of the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SVAT_bg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ts val="300"/>
              </a:spcBef>
              <a:buFont typeface="Courier New" pitchFamily="49" charset="0"/>
              <a:buChar char="o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inputs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from meteorological measurements at 36 synoptic stations of the NIMH operational network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ts val="300"/>
              </a:spcBef>
              <a:buFont typeface="Courier New" pitchFamily="49" charset="0"/>
              <a:buChar char="o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SMAI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is calculated at 20 cm, 50 cm, 100 cm, and the mean between 05-100 cm soil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layers.</a:t>
            </a:r>
          </a:p>
          <a:p>
            <a:pPr marL="742950" lvl="1" indent="-285750">
              <a:spcBef>
                <a:spcPts val="300"/>
              </a:spcBef>
              <a:buFont typeface="Courier New" pitchFamily="49" charset="0"/>
              <a:buChar char="o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used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as a reference to identify dry anomalies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bg-BG" sz="1600" b="1" dirty="0" smtClean="0">
                <a:latin typeface="Calibri" pitchFamily="34" charset="0"/>
                <a:cs typeface="Calibri" pitchFamily="34" charset="0"/>
              </a:rPr>
              <a:t>GDAL_grid </a:t>
            </a:r>
            <a:r>
              <a:rPr lang="bg-BG" sz="1600" b="1" dirty="0">
                <a:latin typeface="Calibri" pitchFamily="34" charset="0"/>
                <a:cs typeface="Calibri" pitchFamily="34" charset="0"/>
              </a:rPr>
              <a:t>library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is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used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Courier New" pitchFamily="49" charset="0"/>
              <a:buChar char="o"/>
            </a:pPr>
            <a:r>
              <a:rPr lang="bg-BG" sz="1600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interpolate soil moisture in the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mesoregions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and producing maps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for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georeferenced gridded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LST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datasets </a:t>
            </a:r>
            <a:r>
              <a:rPr lang="bg-BG" sz="1600" dirty="0">
                <a:latin typeface="Calibri" pitchFamily="34" charset="0"/>
                <a:cs typeface="Calibri" pitchFamily="34" charset="0"/>
              </a:rPr>
              <a:t>for the region of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Bulgaria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to produce and </a:t>
            </a:r>
            <a:r>
              <a:rPr lang="bg-BG" sz="1600" dirty="0" smtClean="0">
                <a:latin typeface="Calibri" pitchFamily="34" charset="0"/>
                <a:cs typeface="Calibri" pitchFamily="34" charset="0"/>
              </a:rPr>
              <a:t>visualized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maps.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4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30009</TotalTime>
  <Words>4674</Words>
  <Application>Microsoft Office PowerPoint</Application>
  <PresentationFormat>On-screen Show (4:3)</PresentationFormat>
  <Paragraphs>477</Paragraphs>
  <Slides>37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Default Design</vt:lpstr>
      <vt:lpstr>Equation</vt:lpstr>
      <vt:lpstr>LST as a climatic index of drought monitoring and impact assessment</vt:lpstr>
      <vt:lpstr>The aim</vt:lpstr>
      <vt:lpstr>Spectrum of drought </vt:lpstr>
      <vt:lpstr>Land-atmosphere coupling</vt:lpstr>
      <vt:lpstr> Biogeophysical cycles regulating fluxes of energy-water </vt:lpstr>
      <vt:lpstr> The role of soil moisture in propagation of Mediterranean drought:  Coupling of energy-water cycles at ‘Dry’- ‘Wet’ soil</vt:lpstr>
      <vt:lpstr>Why LST is a key biogeophysical variable in land surface processes?</vt:lpstr>
      <vt:lpstr>2. Approach</vt:lpstr>
      <vt:lpstr>PowerPoint Presentation</vt:lpstr>
      <vt:lpstr>The Soil Moisture Availability (SMA) concept</vt:lpstr>
      <vt:lpstr>The Soil Moisture Availability Index (SMAI) </vt:lpstr>
      <vt:lpstr>The LSASAF LST product</vt:lpstr>
      <vt:lpstr>LSA SAF Land Surface Temperature (LST) the physical temperature of the Earth’s surface</vt:lpstr>
      <vt:lpstr>Results LSASAF LST sensitivity as a soil moisture indicator /climatic context/</vt:lpstr>
      <vt:lpstr>1) Temporal variability of biogeophysical indexes seasonal course of SMAI and LST for the region of Bulgaria (monthly mean, 2007-2018)</vt:lpstr>
      <vt:lpstr>2) Spatial variability of biogeophysical indexes in ‘dry’ and ‘wet’ conditions</vt:lpstr>
      <vt:lpstr>SMAI and LST during dry conditions</vt:lpstr>
      <vt:lpstr>SMAI and LST during dry conditions </vt:lpstr>
      <vt:lpstr>SMAI and LST during wet conditions </vt:lpstr>
      <vt:lpstr>SMAI and LST during wet conditions </vt:lpstr>
      <vt:lpstr>        3) SMA anomalies versus LST anomalies</vt:lpstr>
      <vt:lpstr>        3) SMA anomalies versus LST anomalies  Quantitative analyses</vt:lpstr>
      <vt:lpstr>        4) Spatial distribution of SMA - LST anomalies   Qualitative analyses</vt:lpstr>
      <vt:lpstr>        4) Spatial distribution of SMA - LST anomalies</vt:lpstr>
      <vt:lpstr>Results utility of LSASAF LST to characterize spatio-temporal variability of dry land surface state anomalies</vt:lpstr>
      <vt:lpstr>Quantitative analyses </vt:lpstr>
      <vt:lpstr>Needs from advanced understanding and approaches that allow</vt:lpstr>
      <vt:lpstr>Applicability of LSASAF LST product as a drought index </vt:lpstr>
      <vt:lpstr>Spatial-temporal variability of land surface dry anomalies</vt:lpstr>
      <vt:lpstr>  2.  Sensitivity comparative analyses of drought related fire activity </vt:lpstr>
      <vt:lpstr>3.  Drought assessment and crop yield prediction</vt:lpstr>
      <vt:lpstr>PowerPoint Presentation</vt:lpstr>
      <vt:lpstr>Climatic characteristics of site environment</vt:lpstr>
      <vt:lpstr>Modeling of ecosystem functioning</vt:lpstr>
      <vt:lpstr>PowerPoint Presentation</vt:lpstr>
      <vt:lpstr>Comparison of entropy production derived by modeling  vs. alternatively derived using MSG information</vt:lpstr>
      <vt:lpstr>PowerPoint Presentation</vt:lpstr>
    </vt:vector>
  </TitlesOfParts>
  <Company>NIMH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JS</dc:creator>
  <cp:lastModifiedBy>julia</cp:lastModifiedBy>
  <cp:revision>2625</cp:revision>
  <dcterms:created xsi:type="dcterms:W3CDTF">2015-05-08T07:24:37Z</dcterms:created>
  <dcterms:modified xsi:type="dcterms:W3CDTF">2019-10-13T19:06:16Z</dcterms:modified>
</cp:coreProperties>
</file>