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871" r:id="rId11"/>
  </p:sldMasterIdLst>
  <p:notesMasterIdLst>
    <p:notesMasterId r:id="rId40"/>
  </p:notesMasterIdLst>
  <p:handoutMasterIdLst>
    <p:handoutMasterId r:id="rId41"/>
  </p:handoutMasterIdLst>
  <p:sldIdLst>
    <p:sldId id="527" r:id="rId12"/>
    <p:sldId id="431" r:id="rId13"/>
    <p:sldId id="457" r:id="rId14"/>
    <p:sldId id="472" r:id="rId15"/>
    <p:sldId id="506" r:id="rId16"/>
    <p:sldId id="479" r:id="rId17"/>
    <p:sldId id="480" r:id="rId18"/>
    <p:sldId id="514" r:id="rId19"/>
    <p:sldId id="511" r:id="rId20"/>
    <p:sldId id="513" r:id="rId21"/>
    <p:sldId id="555" r:id="rId22"/>
    <p:sldId id="551" r:id="rId23"/>
    <p:sldId id="563" r:id="rId24"/>
    <p:sldId id="565" r:id="rId25"/>
    <p:sldId id="562" r:id="rId26"/>
    <p:sldId id="556" r:id="rId27"/>
    <p:sldId id="554" r:id="rId28"/>
    <p:sldId id="489" r:id="rId29"/>
    <p:sldId id="488" r:id="rId30"/>
    <p:sldId id="490" r:id="rId31"/>
    <p:sldId id="505" r:id="rId32"/>
    <p:sldId id="485" r:id="rId33"/>
    <p:sldId id="477" r:id="rId34"/>
    <p:sldId id="459" r:id="rId35"/>
    <p:sldId id="493" r:id="rId36"/>
    <p:sldId id="515" r:id="rId37"/>
    <p:sldId id="530" r:id="rId38"/>
    <p:sldId id="495" r:id="rId39"/>
  </p:sldIdLst>
  <p:sldSz cx="9144000" cy="5143500" type="screen16x9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ome Barre" initials="JB" lastIdx="1" clrIdx="0">
    <p:extLst>
      <p:ext uri="{19B8F6BF-5375-455C-9EA6-DF929625EA0E}">
        <p15:presenceInfo xmlns:p15="http://schemas.microsoft.com/office/powerpoint/2012/main" userId="S-1-5-21-171678682-3845115016-305999489-1223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16DA6"/>
    <a:srgbClr val="5AC5DD"/>
    <a:srgbClr val="ED7D30"/>
    <a:srgbClr val="00FF00"/>
    <a:srgbClr val="4472C4"/>
    <a:srgbClr val="6A508C"/>
    <a:srgbClr val="A73F3C"/>
    <a:srgbClr val="82A144"/>
    <a:srgbClr val="DA7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8788"/>
  </p:normalViewPr>
  <p:slideViewPr>
    <p:cSldViewPr>
      <p:cViewPr varScale="1">
        <p:scale>
          <a:sx n="101" d="100"/>
          <a:sy n="101" d="100"/>
        </p:scale>
        <p:origin x="120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F83DE1-CDF3-443C-BFA5-40D557453C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764C1-EE50-4158-908C-047837CB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47A8-88B0-4A9B-9800-7756C64506E6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CE0A4-2EEA-4F0A-9455-F639523AA6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6C5FE-4A11-42B6-B042-0D7687F2C6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91966-3D68-4959-B671-CE32FF11B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08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52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1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7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tif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tiff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1F070-CD01-4425-A0CF-08A4325C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99591-F28B-4C1B-B0C2-1738CDCB29FF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2C1B0-BD35-4233-B502-8BCEED42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E92A-50F7-494D-B969-2A23E3BC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508E-CA62-4C7E-ABFF-69F200E860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18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8909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7F85-DD2A-4A53-88E5-8FD55F4A5A4D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3.tiff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3.tif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CB656-A936-48EE-8328-2E44106413C6}" type="datetime1">
              <a:rPr lang="en-GB" smtClean="0"/>
              <a:t>17/11/2020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B6E6-7D66-416D-B7B1-B4198A2177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870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" Type="http://schemas.openxmlformats.org/officeDocument/2006/relationships/video" Target="../media/media1.mp4"/><Relationship Id="rId16" Type="http://schemas.openxmlformats.org/officeDocument/2006/relationships/image" Target="../media/image59.png"/><Relationship Id="rId1" Type="http://schemas.microsoft.com/office/2007/relationships/media" Target="../media/media1.mp4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619672" y="1737122"/>
            <a:ext cx="72728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Assimilation for Atmospheric Composition: Applications and Challenges </a:t>
            </a:r>
            <a:r>
              <a:rPr lang="en-GB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/ </a:t>
            </a:r>
            <a:r>
              <a:rPr lang="en-GB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Antje Inness &amp; Jérôme Barré (ECMWF)</a:t>
            </a:r>
          </a:p>
          <a:p>
            <a:r>
              <a:rPr lang="en-GB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39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"/>
    </mc:Choice>
    <mc:Fallback xmlns="">
      <p:transition spd="slow" advTm="63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489D-689D-4385-A5D0-61F3DD0F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assimilation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/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BE9119-D932-4AB6-BA32-0DEC7B73B1EE}"/>
              </a:ext>
            </a:extLst>
          </p:cNvPr>
          <p:cNvSpPr txBox="1"/>
          <p:nvPr/>
        </p:nvSpPr>
        <p:spPr>
          <a:xfrm>
            <a:off x="3868180" y="922911"/>
            <a:ext cx="476538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013" b="1" dirty="0">
                <a:solidFill>
                  <a:schemeClr val="tx2"/>
                </a:solidFill>
              </a:rPr>
              <a:t>Data assimilation for atmospheric composition is in principle no different from NWP data assimilation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4868E2-D98B-45DA-BE63-7E1E3A227C1F}"/>
              </a:ext>
            </a:extLst>
          </p:cNvPr>
          <p:cNvGraphicFramePr>
            <a:graphicFrameLocks noGrp="1"/>
          </p:cNvGraphicFramePr>
          <p:nvPr/>
        </p:nvGraphicFramePr>
        <p:xfrm>
          <a:off x="2391618" y="2134620"/>
          <a:ext cx="2069976" cy="29896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6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19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NWP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vorticity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divergence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temperature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surface</a:t>
                      </a:r>
                      <a:r>
                        <a:rPr lang="en-US" sz="900" baseline="0" dirty="0"/>
                        <a:t> pressure (logarithm)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specific humidity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Atmospheric Composition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ozone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monoxide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nitrogen dioxide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formaldehyde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sulphur</a:t>
                      </a:r>
                      <a:r>
                        <a:rPr lang="en-US" sz="900" baseline="0" dirty="0"/>
                        <a:t> dioxide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dioxide</a:t>
                      </a:r>
                    </a:p>
                    <a:p>
                      <a:pPr algn="ctr"/>
                      <a:r>
                        <a:rPr lang="en-US" sz="900" baseline="0" dirty="0"/>
                        <a:t>methane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aerosol</a:t>
                      </a:r>
                      <a:r>
                        <a:rPr lang="en-US" sz="900" baseline="0" dirty="0"/>
                        <a:t> mixing ratio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741115-5AB4-4705-BE57-AEA88C827506}"/>
              </a:ext>
            </a:extLst>
          </p:cNvPr>
          <p:cNvSpPr txBox="1"/>
          <p:nvPr/>
        </p:nvSpPr>
        <p:spPr>
          <a:xfrm>
            <a:off x="2678958" y="1902336"/>
            <a:ext cx="1296144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Control variables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1906DAED-AC43-4A7E-8750-0FF75C1536A0}"/>
              </a:ext>
            </a:extLst>
          </p:cNvPr>
          <p:cNvSpPr/>
          <p:nvPr/>
        </p:nvSpPr>
        <p:spPr>
          <a:xfrm>
            <a:off x="1315114" y="348996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GHG module</a:t>
            </a: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6248B841-0A41-4611-9D22-8FF3090665D7}"/>
              </a:ext>
            </a:extLst>
          </p:cNvPr>
          <p:cNvSpPr/>
          <p:nvPr/>
        </p:nvSpPr>
        <p:spPr>
          <a:xfrm>
            <a:off x="1315115" y="300888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Chemical module</a:t>
            </a:r>
          </a:p>
        </p:txBody>
      </p:sp>
      <p:sp>
        <p:nvSpPr>
          <p:cNvPr id="9" name="Rounded Rectangle 41">
            <a:extLst>
              <a:ext uri="{FF2B5EF4-FFF2-40B4-BE49-F238E27FC236}">
                <a16:creationId xmlns:a16="http://schemas.microsoft.com/office/drawing/2014/main" id="{CEF3AA11-AE73-4EDA-AB42-11FEC079B0A2}"/>
              </a:ext>
            </a:extLst>
          </p:cNvPr>
          <p:cNvSpPr/>
          <p:nvPr/>
        </p:nvSpPr>
        <p:spPr>
          <a:xfrm>
            <a:off x="1315115" y="3860991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Aerosol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00A9C-25C2-44C8-9110-4CDE688298AF}"/>
              </a:ext>
            </a:extLst>
          </p:cNvPr>
          <p:cNvCxnSpPr>
            <a:cxnSpLocks/>
          </p:cNvCxnSpPr>
          <p:nvPr/>
        </p:nvCxnSpPr>
        <p:spPr>
          <a:xfrm flipH="1" flipV="1">
            <a:off x="1423907" y="2044628"/>
            <a:ext cx="896353" cy="428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61CAFAE0-2CDC-4D86-AB2F-8956FD798E3C}"/>
              </a:ext>
            </a:extLst>
          </p:cNvPr>
          <p:cNvSpPr/>
          <p:nvPr/>
        </p:nvSpPr>
        <p:spPr>
          <a:xfrm>
            <a:off x="-86021" y="2806755"/>
            <a:ext cx="2521808" cy="1725106"/>
          </a:xfrm>
          <a:prstGeom prst="round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B04B3-7338-4E9D-A895-19E1DA0FACFB}"/>
              </a:ext>
            </a:extLst>
          </p:cNvPr>
          <p:cNvCxnSpPr>
            <a:cxnSpLocks/>
          </p:cNvCxnSpPr>
          <p:nvPr/>
        </p:nvCxnSpPr>
        <p:spPr>
          <a:xfrm flipV="1">
            <a:off x="2451671" y="3900346"/>
            <a:ext cx="2025881" cy="10658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67FCC5-8C89-4DED-A5B4-92A69D103D7A}"/>
              </a:ext>
            </a:extLst>
          </p:cNvPr>
          <p:cNvSpPr txBox="1"/>
          <p:nvPr/>
        </p:nvSpPr>
        <p:spPr>
          <a:xfrm>
            <a:off x="8105948" y="2395397"/>
            <a:ext cx="45626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 b="1" dirty="0">
                <a:solidFill>
                  <a:schemeClr val="tx2"/>
                </a:solidFill>
              </a:rPr>
              <a:t>IFS</a:t>
            </a:r>
          </a:p>
        </p:txBody>
      </p:sp>
      <p:sp>
        <p:nvSpPr>
          <p:cNvPr id="16" name="Rounded Rectangle 40">
            <a:extLst>
              <a:ext uri="{FF2B5EF4-FFF2-40B4-BE49-F238E27FC236}">
                <a16:creationId xmlns:a16="http://schemas.microsoft.com/office/drawing/2014/main" id="{BE4FEDCD-052D-4178-8233-E8AE98B911F5}"/>
              </a:ext>
            </a:extLst>
          </p:cNvPr>
          <p:cNvSpPr/>
          <p:nvPr/>
        </p:nvSpPr>
        <p:spPr>
          <a:xfrm>
            <a:off x="4666449" y="2932393"/>
            <a:ext cx="4070034" cy="20622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t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white"/>
                </a:solidFill>
              </a:rPr>
              <a:t>Aerosol bin scheme</a:t>
            </a:r>
          </a:p>
          <a:p>
            <a:pPr algn="ctr"/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14 aerosol-related prognostic variables: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3 bins sea-salt, 3 bins dust, Black carbon, Organic matter, Sulphate,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2 bins Nitrate, Ammonium</a:t>
            </a:r>
          </a:p>
          <a:p>
            <a:pPr algn="ctr"/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 Emissions, dry and wet deposition, sedimentation</a:t>
            </a:r>
          </a:p>
        </p:txBody>
      </p:sp>
    </p:spTree>
    <p:extLst>
      <p:ext uri="{BB962C8B-B14F-4D97-AF65-F5344CB8AC3E}">
        <p14:creationId xmlns:p14="http://schemas.microsoft.com/office/powerpoint/2010/main" val="9337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"/>
    </mc:Choice>
    <mc:Fallback xmlns="">
      <p:transition spd="slow" advTm="3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51EA1C-5696-49CD-B0F7-092F026199F6}"/>
              </a:ext>
            </a:extLst>
          </p:cNvPr>
          <p:cNvSpPr txBox="1"/>
          <p:nvPr/>
        </p:nvSpPr>
        <p:spPr>
          <a:xfrm>
            <a:off x="2339752" y="2094697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Some issues when assimilating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215981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CBDFF2-6E15-46C4-9679-40E868F77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5"/>
          <a:stretch/>
        </p:blipFill>
        <p:spPr>
          <a:xfrm>
            <a:off x="4355976" y="2877753"/>
            <a:ext cx="3810000" cy="2003479"/>
          </a:xfrm>
          <a:prstGeom prst="rect">
            <a:avLst/>
          </a:prstGeom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67BE8A27-D393-44AB-AE37-DDE86FEDE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26900" r="4178"/>
          <a:stretch/>
        </p:blipFill>
        <p:spPr>
          <a:xfrm>
            <a:off x="683568" y="2991381"/>
            <a:ext cx="3521887" cy="1970472"/>
          </a:xfrm>
          <a:prstGeom prst="rect">
            <a:avLst/>
          </a:prstGeom>
        </p:spPr>
      </p:pic>
      <p:pic>
        <p:nvPicPr>
          <p:cNvPr id="43" name="Picture 42" descr="A picture containing chart, diagram&#10;&#10;Description automatically generated">
            <a:extLst>
              <a:ext uri="{FF2B5EF4-FFF2-40B4-BE49-F238E27FC236}">
                <a16:creationId xmlns:a16="http://schemas.microsoft.com/office/drawing/2014/main" id="{4D3C4EB4-119E-4FC2-907E-82A35E9913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27247" r="4180"/>
          <a:stretch/>
        </p:blipFill>
        <p:spPr>
          <a:xfrm>
            <a:off x="4452110" y="873922"/>
            <a:ext cx="3521887" cy="1961091"/>
          </a:xfrm>
          <a:prstGeom prst="rect">
            <a:avLst/>
          </a:prstGeom>
        </p:spPr>
      </p:pic>
      <p:pic>
        <p:nvPicPr>
          <p:cNvPr id="47" name="Picture 46" descr="A circuit board&#10;&#10;Description automatically generated">
            <a:extLst>
              <a:ext uri="{FF2B5EF4-FFF2-40B4-BE49-F238E27FC236}">
                <a16:creationId xmlns:a16="http://schemas.microsoft.com/office/drawing/2014/main" id="{664DE822-30FB-4CB2-AB2A-CAB21CC7A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27144" r="2971"/>
          <a:stretch/>
        </p:blipFill>
        <p:spPr>
          <a:xfrm>
            <a:off x="662115" y="896774"/>
            <a:ext cx="3521887" cy="1963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5196-2FCD-4516-AB3A-CC4B08CB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of coverage for reactive gases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D595F-D321-45FD-914C-4CE22A40E724}"/>
              </a:ext>
            </a:extLst>
          </p:cNvPr>
          <p:cNvGrpSpPr/>
          <p:nvPr/>
        </p:nvGrpSpPr>
        <p:grpSpPr>
          <a:xfrm>
            <a:off x="4041304" y="1096341"/>
            <a:ext cx="5025458" cy="1810886"/>
            <a:chOff x="4041304" y="1096341"/>
            <a:chExt cx="5025458" cy="181088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A8EEAD-31BA-4612-AB99-49BF65AF606E}"/>
                </a:ext>
              </a:extLst>
            </p:cNvPr>
            <p:cNvSpPr/>
            <p:nvPr/>
          </p:nvSpPr>
          <p:spPr>
            <a:xfrm>
              <a:off x="4041304" y="1096341"/>
              <a:ext cx="1422779" cy="1167637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2F966E-F08B-4FB2-B777-3074A14D997E}"/>
                </a:ext>
              </a:extLst>
            </p:cNvPr>
            <p:cNvSpPr txBox="1"/>
            <p:nvPr/>
          </p:nvSpPr>
          <p:spPr>
            <a:xfrm>
              <a:off x="7447827" y="2168563"/>
              <a:ext cx="161893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400" dirty="0">
                  <a:solidFill>
                    <a:schemeClr val="tx2"/>
                  </a:solidFill>
                </a:rPr>
                <a:t>Global coverage in a few days (LEO) – fixed overpass time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B2FA28-2C09-4508-8C30-A76A090F7C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9438" y="1806991"/>
              <a:ext cx="1828389" cy="526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E08C79-E585-4FC7-B17C-45A2EAF88FEA}"/>
              </a:ext>
            </a:extLst>
          </p:cNvPr>
          <p:cNvGrpSpPr/>
          <p:nvPr/>
        </p:nvGrpSpPr>
        <p:grpSpPr>
          <a:xfrm>
            <a:off x="77238" y="978663"/>
            <a:ext cx="2469729" cy="1997612"/>
            <a:chOff x="77238" y="978663"/>
            <a:chExt cx="2469729" cy="19976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77C0506-C3AA-4677-A14B-DF37A51A5E54}"/>
                </a:ext>
              </a:extLst>
            </p:cNvPr>
            <p:cNvSpPr/>
            <p:nvPr/>
          </p:nvSpPr>
          <p:spPr>
            <a:xfrm>
              <a:off x="1157726" y="978663"/>
              <a:ext cx="1389241" cy="112594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D96A8E-37CB-4C9E-AB66-034CC94BA0A6}"/>
                </a:ext>
              </a:extLst>
            </p:cNvPr>
            <p:cNvSpPr txBox="1"/>
            <p:nvPr/>
          </p:nvSpPr>
          <p:spPr>
            <a:xfrm>
              <a:off x="77238" y="2237611"/>
              <a:ext cx="114202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>
                  <a:solidFill>
                    <a:schemeClr val="tx2"/>
                  </a:solidFill>
                </a:rPr>
                <a:t>Often limited to cloud free conditions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A6B193B-4DBE-4F93-91C8-23E72FC86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214" y="1995466"/>
              <a:ext cx="319025" cy="2975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C84E88-9BF6-433C-8B5F-7436C48D6491}"/>
              </a:ext>
            </a:extLst>
          </p:cNvPr>
          <p:cNvGrpSpPr/>
          <p:nvPr/>
        </p:nvGrpSpPr>
        <p:grpSpPr>
          <a:xfrm>
            <a:off x="7147677" y="3607285"/>
            <a:ext cx="1960827" cy="738664"/>
            <a:chOff x="7147677" y="3607285"/>
            <a:chExt cx="1960827" cy="73866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1AD2D71-812F-4484-9418-3BBFE2554E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7677" y="3629022"/>
              <a:ext cx="921200" cy="3536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2AE2E3-8937-4F77-8AE5-60CE6923F6DB}"/>
                </a:ext>
              </a:extLst>
            </p:cNvPr>
            <p:cNvSpPr txBox="1"/>
            <p:nvPr/>
          </p:nvSpPr>
          <p:spPr>
            <a:xfrm>
              <a:off x="7994241" y="3607285"/>
              <a:ext cx="111426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Total or tropospheric columns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E13577-8723-4E2E-BACA-E60007463FFC}"/>
              </a:ext>
            </a:extLst>
          </p:cNvPr>
          <p:cNvSpPr txBox="1"/>
          <p:nvPr/>
        </p:nvSpPr>
        <p:spPr>
          <a:xfrm>
            <a:off x="1050068" y="596775"/>
            <a:ext cx="2893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CO: TROPOMI, MOPITT, IASI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8E89FC6-4995-4F1B-9653-8CD2184931F0}"/>
              </a:ext>
            </a:extLst>
          </p:cNvPr>
          <p:cNvSpPr txBox="1"/>
          <p:nvPr/>
        </p:nvSpPr>
        <p:spPr>
          <a:xfrm>
            <a:off x="3943275" y="585197"/>
            <a:ext cx="4100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O3: TROPOMI, GOME-2,OMI,SBUV,OMPS,MLS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253099-315E-48FA-A19E-9DF12C77277F}"/>
              </a:ext>
            </a:extLst>
          </p:cNvPr>
          <p:cNvSpPr txBox="1"/>
          <p:nvPr/>
        </p:nvSpPr>
        <p:spPr>
          <a:xfrm>
            <a:off x="1144565" y="2706488"/>
            <a:ext cx="4100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NO2: TROPOMI, GOME-2,OMI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EFB585-0B32-42FF-AA06-FF93564271F2}"/>
              </a:ext>
            </a:extLst>
          </p:cNvPr>
          <p:cNvSpPr txBox="1"/>
          <p:nvPr/>
        </p:nvSpPr>
        <p:spPr>
          <a:xfrm>
            <a:off x="4860228" y="2706488"/>
            <a:ext cx="2801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SO2: TROPOMI, GOME-2,OMI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623BB5-A33B-4ADF-93E0-4A6C20E62BC1}"/>
              </a:ext>
            </a:extLst>
          </p:cNvPr>
          <p:cNvGrpSpPr/>
          <p:nvPr/>
        </p:nvGrpSpPr>
        <p:grpSpPr>
          <a:xfrm>
            <a:off x="648250" y="3120342"/>
            <a:ext cx="4914481" cy="2070002"/>
            <a:chOff x="648250" y="3120342"/>
            <a:chExt cx="4914481" cy="2070002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06FF0D-219B-4030-B56D-F03AB37D4DB2}"/>
                </a:ext>
              </a:extLst>
            </p:cNvPr>
            <p:cNvCxnSpPr>
              <a:cxnSpLocks/>
              <a:stCxn id="37" idx="1"/>
              <a:endCxn id="36" idx="4"/>
            </p:cNvCxnSpPr>
            <p:nvPr/>
          </p:nvCxnSpPr>
          <p:spPr>
            <a:xfrm flipH="1" flipV="1">
              <a:off x="1359640" y="4246283"/>
              <a:ext cx="254203" cy="6824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193AA76-B3CD-4C01-9B72-3259F68DF202}"/>
                </a:ext>
              </a:extLst>
            </p:cNvPr>
            <p:cNvSpPr/>
            <p:nvPr/>
          </p:nvSpPr>
          <p:spPr>
            <a:xfrm>
              <a:off x="4139952" y="3163990"/>
              <a:ext cx="1422779" cy="112594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DE489C3-0294-466A-89D0-58AF53B94DE2}"/>
                </a:ext>
              </a:extLst>
            </p:cNvPr>
            <p:cNvCxnSpPr>
              <a:cxnSpLocks/>
              <a:endCxn id="39" idx="4"/>
            </p:cNvCxnSpPr>
            <p:nvPr/>
          </p:nvCxnSpPr>
          <p:spPr>
            <a:xfrm flipV="1">
              <a:off x="4752693" y="4289931"/>
              <a:ext cx="98649" cy="3848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A90A34F-B090-4BC0-ACB6-8189ECC6C1EC}"/>
                </a:ext>
              </a:extLst>
            </p:cNvPr>
            <p:cNvSpPr/>
            <p:nvPr/>
          </p:nvSpPr>
          <p:spPr>
            <a:xfrm>
              <a:off x="648250" y="3120342"/>
              <a:ext cx="1422779" cy="1125941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93BF67-999C-47C5-866C-D7EEF5FA7E09}"/>
                </a:ext>
              </a:extLst>
            </p:cNvPr>
            <p:cNvSpPr txBox="1"/>
            <p:nvPr/>
          </p:nvSpPr>
          <p:spPr>
            <a:xfrm>
              <a:off x="1613843" y="4667124"/>
              <a:ext cx="346674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solidFill>
                    <a:schemeClr val="tx2"/>
                  </a:solidFill>
                </a:rPr>
                <a:t>Fixed overpass times and daylight conditions only (UV-VIS) -&gt; no daily maximum/cycle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6BD0FB-7C26-4E6D-B936-26CC59E1A2DE}"/>
              </a:ext>
            </a:extLst>
          </p:cNvPr>
          <p:cNvSpPr txBox="1"/>
          <p:nvPr/>
        </p:nvSpPr>
        <p:spPr>
          <a:xfrm>
            <a:off x="7973997" y="766052"/>
            <a:ext cx="1092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12-hour</a:t>
            </a:r>
          </a:p>
          <a:p>
            <a:r>
              <a:rPr lang="en-GB" dirty="0"/>
              <a:t>analysis cycle</a:t>
            </a:r>
          </a:p>
        </p:txBody>
      </p:sp>
    </p:spTree>
    <p:extLst>
      <p:ext uri="{BB962C8B-B14F-4D97-AF65-F5344CB8AC3E}">
        <p14:creationId xmlns:p14="http://schemas.microsoft.com/office/powerpoint/2010/main" val="40485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55F-A55F-434D-9969-B8E1352F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Biases and Bias correction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2F7C1A-DBDA-4E83-9D67-E6F0C6173824}"/>
              </a:ext>
            </a:extLst>
          </p:cNvPr>
          <p:cNvSpPr/>
          <p:nvPr/>
        </p:nvSpPr>
        <p:spPr>
          <a:xfrm>
            <a:off x="578307" y="1941676"/>
            <a:ext cx="6601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4D-Var assumes that errors are unbiased and gaussian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Biases in the input [y – h(x)] can arise from: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errors in the actual observations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errors in the model background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errors in the observation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no true reference in the real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an adequate bias model to correct for this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Correct observation biases before use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Adaptive bias correction system (better for complex and changing observation system)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BD85D-4372-4117-A7F8-C2CF50E8CF2F}"/>
                  </a:ext>
                </a:extLst>
              </p:cNvPr>
              <p:cNvSpPr txBox="1"/>
              <p:nvPr/>
            </p:nvSpPr>
            <p:spPr>
              <a:xfrm>
                <a:off x="755576" y="533202"/>
                <a:ext cx="7823357" cy="756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BD85D-4372-4117-A7F8-C2CF50E8C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33202"/>
                <a:ext cx="7823357" cy="7564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03">
            <a:extLst>
              <a:ext uri="{FF2B5EF4-FFF2-40B4-BE49-F238E27FC236}">
                <a16:creationId xmlns:a16="http://schemas.microsoft.com/office/drawing/2014/main" id="{635871D2-0A18-4B7F-9D62-97D1A918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99356"/>
            <a:ext cx="3493945" cy="216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139ED-CF5F-4B62-A5E3-945029F37F1A}"/>
              </a:ext>
            </a:extLst>
          </p:cNvPr>
          <p:cNvSpPr txBox="1"/>
          <p:nvPr/>
        </p:nvSpPr>
        <p:spPr>
          <a:xfrm>
            <a:off x="1963054" y="1374241"/>
            <a:ext cx="226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16DA6"/>
                </a:solidFill>
              </a:rPr>
              <a:t>Background constraint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377E58-4A1B-4296-9C4F-4E98E94D7980}"/>
              </a:ext>
            </a:extLst>
          </p:cNvPr>
          <p:cNvSpPr txBox="1"/>
          <p:nvPr/>
        </p:nvSpPr>
        <p:spPr>
          <a:xfrm>
            <a:off x="5148064" y="1399893"/>
            <a:ext cx="24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Observation constraint</a:t>
            </a:r>
          </a:p>
        </p:txBody>
      </p:sp>
      <p:sp>
        <p:nvSpPr>
          <p:cNvPr id="9" name="AutoShape 43">
            <a:extLst>
              <a:ext uri="{FF2B5EF4-FFF2-40B4-BE49-F238E27FC236}">
                <a16:creationId xmlns:a16="http://schemas.microsoft.com/office/drawing/2014/main" id="{CD564EF7-94EB-44CC-9E53-9AC7D98DB94E}"/>
              </a:ext>
            </a:extLst>
          </p:cNvPr>
          <p:cNvSpPr>
            <a:spLocks/>
          </p:cNvSpPr>
          <p:nvPr/>
        </p:nvSpPr>
        <p:spPr bwMode="auto">
          <a:xfrm rot="16200000">
            <a:off x="3027626" y="156253"/>
            <a:ext cx="169227" cy="2266749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rgbClr val="416D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AutoShape 43">
            <a:extLst>
              <a:ext uri="{FF2B5EF4-FFF2-40B4-BE49-F238E27FC236}">
                <a16:creationId xmlns:a16="http://schemas.microsoft.com/office/drawing/2014/main" id="{191ED197-ABBE-4FB8-817D-CD52BD5D8324}"/>
              </a:ext>
            </a:extLst>
          </p:cNvPr>
          <p:cNvSpPr>
            <a:spLocks/>
          </p:cNvSpPr>
          <p:nvPr/>
        </p:nvSpPr>
        <p:spPr bwMode="auto">
          <a:xfrm rot="16200000">
            <a:off x="6071436" y="-209809"/>
            <a:ext cx="114188" cy="3113059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0006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66F2-6D3A-40AB-AEB0-C29634B2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bias correction scheme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B1B618-36B3-4289-928B-315F94C67ED2}"/>
              </a:ext>
            </a:extLst>
          </p:cNvPr>
          <p:cNvGrpSpPr/>
          <p:nvPr/>
        </p:nvGrpSpPr>
        <p:grpSpPr>
          <a:xfrm>
            <a:off x="778955" y="2571750"/>
            <a:ext cx="7017026" cy="2376264"/>
            <a:chOff x="778955" y="2122498"/>
            <a:chExt cx="7017026" cy="23762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EE33BF-9AC5-48BB-A3D0-88CD8665B747}"/>
                </a:ext>
              </a:extLst>
            </p:cNvPr>
            <p:cNvSpPr/>
            <p:nvPr/>
          </p:nvSpPr>
          <p:spPr>
            <a:xfrm>
              <a:off x="778955" y="2122498"/>
              <a:ext cx="7017026" cy="237626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D2CF0CF3-F78D-408D-AB98-73A1CAF615DB}"/>
                    </a:ext>
                  </a:extLst>
                </p:cNvPr>
                <p:cNvSpPr txBox="1"/>
                <p:nvPr/>
              </p:nvSpPr>
              <p:spPr bwMode="auto">
                <a:xfrm>
                  <a:off x="1101546" y="2971971"/>
                  <a:ext cx="6371848" cy="6773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w="381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𝛃</m:t>
                        </m:r>
                        <m:r>
                          <a:rPr lang="en-GB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)=(</m:t>
                        </m:r>
                        <m:r>
                          <a:rPr lang="en-GB" sz="16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m:rPr>
                            <m:sty m:val="p"/>
                          </m:rPr>
                          <a:rPr lang="en-GB" sz="1600" b="0" i="0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  <m:sSubSup>
                          <m:sSub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sub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6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m:rPr>
                            <m:sty m:val="p"/>
                          </m:rPr>
                          <a:rPr lang="en-GB" sz="1600" b="0" i="0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)+ (</m:t>
                        </m:r>
                        <m:sSub>
                          <m:sSub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</m:e>
                          <m:sub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sub>
                        </m:sSub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𝛃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  <m:sSubSup>
                          <m:sSub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</m:sub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</m:e>
                          <m:sub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sub>
                        </m:sSub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𝛃</m:t>
                        </m:r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  <m:oMath xmlns:m="http://schemas.openxmlformats.org/officeDocument/2006/math">
                        <m:r>
                          <a:rPr lang="en-GB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       +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𝐲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𝐨</m:t>
                                    </m:r>
                                  </m:sub>
                                </m:sSub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𝛃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)−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𝐡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𝐓</m:t>
                            </m:r>
                          </m:sup>
                        </m:sSup>
                        <m:sSup>
                          <m:sSupPr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p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e>
                              <m:sub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𝐨</m:t>
                                </m:r>
                              </m:sub>
                            </m:sSub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𝛃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𝐡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GB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6" name="Object 11">
                  <a:extLst>
                    <a:ext uri="{FF2B5EF4-FFF2-40B4-BE49-F238E27FC236}">
                      <a16:creationId xmlns:a16="http://schemas.microsoft.com/office/drawing/2014/main" id="{D2CF0CF3-F78D-408D-AB98-73A1CAF615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01546" y="2971971"/>
                  <a:ext cx="6371848" cy="677318"/>
                </a:xfrm>
                <a:prstGeom prst="rect">
                  <a:avLst/>
                </a:prstGeom>
                <a:blipFill>
                  <a:blip r:embed="rId2"/>
                  <a:stretch>
                    <a:fillRect l="-574" b="-810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3810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AutoShape 12">
              <a:extLst>
                <a:ext uri="{FF2B5EF4-FFF2-40B4-BE49-F238E27FC236}">
                  <a16:creationId xmlns:a16="http://schemas.microsoft.com/office/drawing/2014/main" id="{6C6D2CD6-F7E0-4CD9-97F3-95AD746204E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11636" y="1846167"/>
              <a:ext cx="219176" cy="1925888"/>
            </a:xfrm>
            <a:prstGeom prst="rightBrace">
              <a:avLst>
                <a:gd name="adj1" fmla="val 63889"/>
                <a:gd name="adj2" fmla="val 50000"/>
              </a:avLst>
            </a:prstGeom>
            <a:noFill/>
            <a:ln w="254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13">
              <a:extLst>
                <a:ext uri="{FF2B5EF4-FFF2-40B4-BE49-F238E27FC236}">
                  <a16:creationId xmlns:a16="http://schemas.microsoft.com/office/drawing/2014/main" id="{F4BB0A4A-D8E0-454E-AEEF-F333E0F006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79459" y="1975044"/>
              <a:ext cx="219177" cy="1668134"/>
            </a:xfrm>
            <a:prstGeom prst="rightBrace">
              <a:avLst>
                <a:gd name="adj1" fmla="val 63889"/>
                <a:gd name="adj2" fmla="val 50000"/>
              </a:avLst>
            </a:prstGeom>
            <a:noFill/>
            <a:ln w="25400">
              <a:solidFill>
                <a:srgbClr val="416DA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9" name="AutoShape 14">
              <a:extLst>
                <a:ext uri="{FF2B5EF4-FFF2-40B4-BE49-F238E27FC236}">
                  <a16:creationId xmlns:a16="http://schemas.microsoft.com/office/drawing/2014/main" id="{BB29FBAC-E2E6-4016-B1E0-BECF0A2B245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462411" y="1885996"/>
              <a:ext cx="219177" cy="3908933"/>
            </a:xfrm>
            <a:prstGeom prst="rightBrace">
              <a:avLst>
                <a:gd name="adj1" fmla="val 149711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sz="900">
                <a:solidFill>
                  <a:srgbClr val="6666FF"/>
                </a:solidFill>
              </a:endParaRPr>
            </a:p>
          </p:txBody>
        </p: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0306E8B7-B7FA-40C9-B7A5-36D692408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1998" y="2381088"/>
              <a:ext cx="24411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1400" b="1" dirty="0" err="1">
                  <a:solidFill>
                    <a:srgbClr val="0070C0"/>
                  </a:solidFill>
                </a:rPr>
                <a:t>J</a:t>
              </a:r>
              <a:r>
                <a:rPr lang="en-GB" sz="1400" b="1" baseline="-25000" dirty="0" err="1">
                  <a:solidFill>
                    <a:srgbClr val="0070C0"/>
                  </a:solidFill>
                </a:rPr>
                <a:t>b</a:t>
              </a:r>
              <a:r>
                <a:rPr lang="en-GB" sz="1400" b="1" dirty="0">
                  <a:solidFill>
                    <a:srgbClr val="0070C0"/>
                  </a:solidFill>
                </a:rPr>
                <a:t>: background constraint for x</a:t>
              </a:r>
            </a:p>
          </p:txBody>
        </p:sp>
        <p:sp>
          <p:nvSpPr>
            <p:cNvPr id="11" name="Text Box 16">
              <a:extLst>
                <a:ext uri="{FF2B5EF4-FFF2-40B4-BE49-F238E27FC236}">
                  <a16:creationId xmlns:a16="http://schemas.microsoft.com/office/drawing/2014/main" id="{6FCCD4D5-FD51-4E9E-ADD6-5E17294E6B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1298" y="2325770"/>
              <a:ext cx="29902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rgbClr val="7030A0"/>
                  </a:solidFill>
                </a:rPr>
                <a:t>J</a:t>
              </a:r>
              <a:r>
                <a:rPr lang="en-GB" sz="1400" b="1" baseline="-25000" dirty="0">
                  <a:solidFill>
                    <a:srgbClr val="7030A0"/>
                  </a:solidFill>
                  <a:sym typeface="Symbol" pitchFamily="18" charset="2"/>
                </a:rPr>
                <a:t></a:t>
              </a:r>
              <a:r>
                <a:rPr lang="en-GB" sz="1400" b="1" dirty="0">
                  <a:solidFill>
                    <a:srgbClr val="7030A0"/>
                  </a:solidFill>
                  <a:sym typeface="Symbol" pitchFamily="18" charset="2"/>
                </a:rPr>
                <a:t>:</a:t>
              </a:r>
              <a:r>
                <a:rPr lang="en-GB" sz="1400" b="1" dirty="0">
                  <a:solidFill>
                    <a:srgbClr val="7030A0"/>
                  </a:solidFill>
                </a:rPr>
                <a:t> background constraint for bias </a:t>
              </a:r>
              <a:r>
                <a:rPr lang="en-GB" sz="1400" b="1" dirty="0">
                  <a:solidFill>
                    <a:srgbClr val="7030A0"/>
                  </a:solidFill>
                  <a:sym typeface="Symbol" pitchFamily="18" charset="2"/>
                </a:rPr>
                <a:t></a:t>
              </a:r>
            </a:p>
          </p:txBody>
        </p:sp>
        <p:sp>
          <p:nvSpPr>
            <p:cNvPr id="12" name="Text Box 17">
              <a:extLst>
                <a:ext uri="{FF2B5EF4-FFF2-40B4-BE49-F238E27FC236}">
                  <a16:creationId xmlns:a16="http://schemas.microsoft.com/office/drawing/2014/main" id="{D3061191-43CB-4C15-8A55-478B86663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2236" y="3993392"/>
              <a:ext cx="31795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J</a:t>
              </a:r>
              <a:r>
                <a:rPr lang="en-GB" sz="1400" b="1" baseline="-25000" dirty="0">
                  <a:solidFill>
                    <a:srgbClr val="FF0000"/>
                  </a:solidFill>
                </a:rPr>
                <a:t>o</a:t>
              </a:r>
              <a:r>
                <a:rPr lang="en-GB" sz="1400" b="1" dirty="0">
                  <a:solidFill>
                    <a:srgbClr val="FF0000"/>
                  </a:solidFill>
                </a:rPr>
                <a:t>: </a:t>
              </a:r>
              <a:r>
                <a:rPr lang="en-GB" sz="1400" b="1" dirty="0">
                  <a:solidFill>
                    <a:srgbClr val="7030A0"/>
                  </a:solidFill>
                </a:rPr>
                <a:t>bias-corrected </a:t>
              </a:r>
              <a:r>
                <a:rPr lang="en-GB" sz="1400" b="1" dirty="0">
                  <a:solidFill>
                    <a:srgbClr val="FF0000"/>
                  </a:solidFill>
                </a:rPr>
                <a:t>observation constraint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74C006-5B5A-449C-8649-4FAE83E11BB9}"/>
                  </a:ext>
                </a:extLst>
              </p:cNvPr>
              <p:cNvSpPr txBox="1"/>
              <p:nvPr/>
            </p:nvSpPr>
            <p:spPr>
              <a:xfrm>
                <a:off x="233077" y="797984"/>
                <a:ext cx="7823357" cy="7564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416D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1800" b="0" i="1" smtClean="0">
                              <a:solidFill>
                                <a:srgbClr val="416DA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416DA6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1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1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74C006-5B5A-449C-8649-4FAE83E11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77" y="797984"/>
                <a:ext cx="7823357" cy="7564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7687EA8-2BDE-4155-9089-C46362F7E925}"/>
              </a:ext>
            </a:extLst>
          </p:cNvPr>
          <p:cNvSpPr txBox="1"/>
          <p:nvPr/>
        </p:nvSpPr>
        <p:spPr>
          <a:xfrm>
            <a:off x="1532480" y="1656660"/>
            <a:ext cx="233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16DA6"/>
                </a:solidFill>
              </a:rPr>
              <a:t>Background constraint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5DB3D7-6665-419C-B3DB-F1C9E62A7064}"/>
              </a:ext>
            </a:extLst>
          </p:cNvPr>
          <p:cNvSpPr txBox="1"/>
          <p:nvPr/>
        </p:nvSpPr>
        <p:spPr>
          <a:xfrm>
            <a:off x="4375889" y="1668597"/>
            <a:ext cx="269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Observation constraint</a:t>
            </a:r>
          </a:p>
        </p:txBody>
      </p:sp>
      <p:sp>
        <p:nvSpPr>
          <p:cNvPr id="23" name="AutoShape 43">
            <a:extLst>
              <a:ext uri="{FF2B5EF4-FFF2-40B4-BE49-F238E27FC236}">
                <a16:creationId xmlns:a16="http://schemas.microsoft.com/office/drawing/2014/main" id="{8C164DC6-6A84-4B05-997C-A41AABBB501C}"/>
              </a:ext>
            </a:extLst>
          </p:cNvPr>
          <p:cNvSpPr>
            <a:spLocks/>
          </p:cNvSpPr>
          <p:nvPr/>
        </p:nvSpPr>
        <p:spPr bwMode="auto">
          <a:xfrm rot="16200000">
            <a:off x="2811886" y="468007"/>
            <a:ext cx="169227" cy="2266749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rgbClr val="416D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AutoShape 43">
            <a:extLst>
              <a:ext uri="{FF2B5EF4-FFF2-40B4-BE49-F238E27FC236}">
                <a16:creationId xmlns:a16="http://schemas.microsoft.com/office/drawing/2014/main" id="{6EBDFE99-77AB-44A0-8B1D-BDE6E630CB03}"/>
              </a:ext>
            </a:extLst>
          </p:cNvPr>
          <p:cNvSpPr>
            <a:spLocks/>
          </p:cNvSpPr>
          <p:nvPr/>
        </p:nvSpPr>
        <p:spPr bwMode="auto">
          <a:xfrm rot="16200000">
            <a:off x="5548937" y="54973"/>
            <a:ext cx="114188" cy="3113059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991436-C51E-4B02-AC82-A19AB5FC1C65}"/>
              </a:ext>
            </a:extLst>
          </p:cNvPr>
          <p:cNvSpPr txBox="1"/>
          <p:nvPr/>
        </p:nvSpPr>
        <p:spPr>
          <a:xfrm>
            <a:off x="867704" y="604418"/>
            <a:ext cx="275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original problem: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1EFF7D-B111-451B-ADE8-53BC33802E47}"/>
              </a:ext>
            </a:extLst>
          </p:cNvPr>
          <p:cNvSpPr txBox="1"/>
          <p:nvPr/>
        </p:nvSpPr>
        <p:spPr>
          <a:xfrm>
            <a:off x="867704" y="2119885"/>
            <a:ext cx="275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modified problem:</a:t>
            </a:r>
          </a:p>
        </p:txBody>
      </p:sp>
    </p:spTree>
    <p:extLst>
      <p:ext uri="{BB962C8B-B14F-4D97-AF65-F5344CB8AC3E}">
        <p14:creationId xmlns:p14="http://schemas.microsoft.com/office/powerpoint/2010/main" val="273540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B4D614E-76FC-4823-8B14-BC095FAF7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/>
          <a:stretch/>
        </p:blipFill>
        <p:spPr>
          <a:xfrm>
            <a:off x="0" y="2780686"/>
            <a:ext cx="3816424" cy="207449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99AC62-6642-4FD4-9152-3F312AF6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variational bias correction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17E87-2728-4717-9DCF-6BADED68F0E5}"/>
              </a:ext>
            </a:extLst>
          </p:cNvPr>
          <p:cNvSpPr txBox="1"/>
          <p:nvPr/>
        </p:nvSpPr>
        <p:spPr>
          <a:xfrm>
            <a:off x="-24303" y="1064884"/>
            <a:ext cx="39219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Variational bias correction: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Spins 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Adjusts to changes in model 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Removes biases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A8461-15AC-4C07-B260-F442CDF4C0C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-542925"/>
            <a:ext cx="8062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 Black" pitchFamily="34" charset="0"/>
              </a:defRPr>
            </a:lvl9pPr>
          </a:lstStyle>
          <a:p>
            <a:r>
              <a:rPr lang="en-GB" sz="2000" b="1" dirty="0">
                <a:latin typeface="Calibri" pitchFamily="34" charset="0"/>
              </a:rPr>
              <a:t>Example 2:</a:t>
            </a:r>
            <a:br>
              <a:rPr lang="en-GB" sz="2000" dirty="0">
                <a:latin typeface="Calibri" pitchFamily="34" charset="0"/>
              </a:rPr>
            </a:br>
            <a:r>
              <a:rPr lang="en-GB" sz="2000" dirty="0">
                <a:solidFill>
                  <a:srgbClr val="0099CC"/>
                </a:solidFill>
                <a:latin typeface="Calibri" pitchFamily="34" charset="0"/>
              </a:rPr>
              <a:t>NOAA-9 MSU channel 3 bias corrections (cosmic storm)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D1FB8-24D0-4503-93B8-EFDE157E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314" b="51036"/>
          <a:stretch>
            <a:fillRect/>
          </a:stretch>
        </p:blipFill>
        <p:spPr bwMode="auto">
          <a:xfrm>
            <a:off x="4011238" y="811500"/>
            <a:ext cx="4838479" cy="167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A05AA8-CA60-4324-98E1-1FC3477EF781}"/>
              </a:ext>
            </a:extLst>
          </p:cNvPr>
          <p:cNvGrpSpPr>
            <a:grpSpLocks/>
          </p:cNvGrpSpPr>
          <p:nvPr/>
        </p:nvGrpSpPr>
        <p:grpSpPr bwMode="auto">
          <a:xfrm>
            <a:off x="4011239" y="2902651"/>
            <a:ext cx="4914785" cy="1826819"/>
            <a:chOff x="249" y="2478"/>
            <a:chExt cx="5081" cy="16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4FFF45-EAAA-4980-8597-3542C1F0E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52933"/>
            <a:stretch>
              <a:fillRect/>
            </a:stretch>
          </p:blipFill>
          <p:spPr bwMode="auto">
            <a:xfrm>
              <a:off x="249" y="2543"/>
              <a:ext cx="5081" cy="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49DEBD-8C74-408B-A5F6-2CEC1D9AD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478"/>
              <a:ext cx="272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EE2BA0A8-33F7-48DE-871E-0090E491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892" y="2780686"/>
            <a:ext cx="4885546" cy="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81000" indent="-381000">
              <a:buFontTx/>
              <a:buNone/>
            </a:pPr>
            <a:r>
              <a:rPr lang="en-GB" sz="1400" b="1" dirty="0">
                <a:latin typeface="Calibri" pitchFamily="34" charset="0"/>
              </a:rPr>
              <a:t>200 </a:t>
            </a:r>
            <a:r>
              <a:rPr lang="en-GB" sz="1400" b="1" dirty="0" err="1">
                <a:latin typeface="Calibri" pitchFamily="34" charset="0"/>
              </a:rPr>
              <a:t>hPa</a:t>
            </a:r>
            <a:r>
              <a:rPr lang="en-GB" sz="1400" b="1" dirty="0">
                <a:latin typeface="Calibri" pitchFamily="34" charset="0"/>
              </a:rPr>
              <a:t> temperature departures from radiosonde observations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F3129-8093-4273-A77C-58C53F9D8E79}"/>
              </a:ext>
            </a:extLst>
          </p:cNvPr>
          <p:cNvSpPr txBox="1"/>
          <p:nvPr/>
        </p:nvSpPr>
        <p:spPr>
          <a:xfrm>
            <a:off x="4424570" y="622229"/>
            <a:ext cx="4657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NOAA-9 MSU channel 3 bias corrections (cosmic storm)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AC5F54-68C2-42D2-AB37-FDB39EF6D2D5}"/>
              </a:ext>
            </a:extLst>
          </p:cNvPr>
          <p:cNvCxnSpPr>
            <a:cxnSpLocks/>
          </p:cNvCxnSpPr>
          <p:nvPr/>
        </p:nvCxnSpPr>
        <p:spPr>
          <a:xfrm>
            <a:off x="5796136" y="2355726"/>
            <a:ext cx="0" cy="47491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44EE26-F2B9-49C8-99D6-19EBAD9BC0AE}"/>
              </a:ext>
            </a:extLst>
          </p:cNvPr>
          <p:cNvCxnSpPr>
            <a:cxnSpLocks/>
          </p:cNvCxnSpPr>
          <p:nvPr/>
        </p:nvCxnSpPr>
        <p:spPr>
          <a:xfrm>
            <a:off x="7452320" y="2355726"/>
            <a:ext cx="0" cy="47491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26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7A28-B8A2-4784-9C1C-8396A492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 operators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F1B688-D253-456A-B3C5-1C33A44E5D45}"/>
              </a:ext>
            </a:extLst>
          </p:cNvPr>
          <p:cNvSpPr/>
          <p:nvPr/>
        </p:nvSpPr>
        <p:spPr>
          <a:xfrm>
            <a:off x="834205" y="1491630"/>
            <a:ext cx="6336704" cy="9361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Observation operator </a:t>
            </a:r>
            <a:r>
              <a:rPr lang="en-GB" b="1" dirty="0">
                <a:solidFill>
                  <a:schemeClr val="tx1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 maps </a:t>
            </a:r>
            <a:r>
              <a:rPr lang="en-US" dirty="0">
                <a:solidFill>
                  <a:schemeClr val="tx1"/>
                </a:solidFill>
              </a:rPr>
              <a:t>model state at beginning of the assimilation window (t=0) to the observation time and location</a:t>
            </a:r>
            <a:r>
              <a:rPr lang="en-GB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2672B1-A208-4C6E-9327-D3D7F8F71B24}"/>
              </a:ext>
            </a:extLst>
          </p:cNvPr>
          <p:cNvSpPr/>
          <p:nvPr/>
        </p:nvSpPr>
        <p:spPr>
          <a:xfrm>
            <a:off x="-108520" y="2549156"/>
            <a:ext cx="4644097" cy="234805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Direct assimilation of radiance observations: </a:t>
            </a:r>
          </a:p>
          <a:p>
            <a:r>
              <a:rPr lang="en-US" dirty="0">
                <a:solidFill>
                  <a:schemeClr val="tx1"/>
                </a:solidFill>
              </a:rPr>
              <a:t>The observation operator must incorporate an additional step to compute radiances from the model state variables (radiative transfer model, e.g.  RTTOV)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CAMS hopes to explore this in the future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6634A4-5974-4050-83DA-1FF2F4CD576D}"/>
              </a:ext>
            </a:extLst>
          </p:cNvPr>
          <p:cNvSpPr/>
          <p:nvPr/>
        </p:nvSpPr>
        <p:spPr>
          <a:xfrm>
            <a:off x="4573677" y="2571750"/>
            <a:ext cx="4553877" cy="2016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Assimilation of retrievals: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Good characterization of retrieval is crucial: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Averaging kernels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priori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Error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Quality flags</a:t>
            </a: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6E98F7-2C01-46D3-9CDC-13C160602F7D}"/>
                  </a:ext>
                </a:extLst>
              </p:cNvPr>
              <p:cNvSpPr txBox="1"/>
              <p:nvPr/>
            </p:nvSpPr>
            <p:spPr>
              <a:xfrm>
                <a:off x="1725618" y="551488"/>
                <a:ext cx="4934614" cy="8824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  <m:r>
                                            <a:rPr lang="en-GB" sz="2100" b="0" i="1" baseline="-250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GB" sz="2100" b="0" i="1" baseline="-25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GB" sz="2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6E98F7-2C01-46D3-9CDC-13C160602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618" y="551488"/>
                <a:ext cx="4934614" cy="8824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44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1A31-18AD-4D50-8EA6-69C4AF2C7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Assimilating retrievals: Column retrieval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CB118B-DE34-4311-9CDC-6493C44FE159}"/>
              </a:ext>
            </a:extLst>
          </p:cNvPr>
          <p:cNvSpPr txBox="1"/>
          <p:nvPr/>
        </p:nvSpPr>
        <p:spPr>
          <a:xfrm>
            <a:off x="1073223" y="645133"/>
            <a:ext cx="740805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GB" sz="1650" dirty="0"/>
              <a:t>We can make use of the averaging kernel </a:t>
            </a:r>
            <a:r>
              <a:rPr lang="en-GB" sz="1650" b="1" dirty="0"/>
              <a:t>A</a:t>
            </a:r>
            <a:r>
              <a:rPr lang="en-GB" sz="1650" dirty="0"/>
              <a:t> in the observation operator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821B7B-538F-4902-AC0C-F952DD17A1A1}"/>
              </a:ext>
            </a:extLst>
          </p:cNvPr>
          <p:cNvGrpSpPr/>
          <p:nvPr/>
        </p:nvGrpSpPr>
        <p:grpSpPr>
          <a:xfrm>
            <a:off x="567663" y="1926963"/>
            <a:ext cx="5112568" cy="518913"/>
            <a:chOff x="971600" y="1102197"/>
            <a:chExt cx="5112568" cy="51891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3DF077A-53A1-4C8D-ABAF-CF3E016BCA8B}"/>
                </a:ext>
              </a:extLst>
            </p:cNvPr>
            <p:cNvSpPr/>
            <p:nvPr/>
          </p:nvSpPr>
          <p:spPr>
            <a:xfrm>
              <a:off x="971600" y="1102197"/>
              <a:ext cx="5112568" cy="518913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bject 4">
                  <a:extLst>
                    <a:ext uri="{FF2B5EF4-FFF2-40B4-BE49-F238E27FC236}">
                      <a16:creationId xmlns:a16="http://schemas.microsoft.com/office/drawing/2014/main" id="{659A0678-A156-486A-B63F-410300926BBC}"/>
                    </a:ext>
                  </a:extLst>
                </p:cNvPr>
                <p:cNvSpPr txBox="1"/>
                <p:nvPr/>
              </p:nvSpPr>
              <p:spPr bwMode="auto">
                <a:xfrm>
                  <a:off x="1187624" y="1203598"/>
                  <a:ext cx="4651375" cy="417512"/>
                </a:xfrm>
                <a:prstGeom prst="rect">
                  <a:avLst/>
                </a:prstGeom>
                <a:no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bject 4">
                  <a:extLst>
                    <a:ext uri="{FF2B5EF4-FFF2-40B4-BE49-F238E27FC236}">
                      <a16:creationId xmlns:a16="http://schemas.microsoft.com/office/drawing/2014/main" id="{659A0678-A156-486A-B63F-410300926B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87624" y="1203598"/>
                  <a:ext cx="4651375" cy="4175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1A3C3E-3659-453F-958B-1C03EDF78799}"/>
              </a:ext>
            </a:extLst>
          </p:cNvPr>
          <p:cNvGrpSpPr/>
          <p:nvPr/>
        </p:nvGrpSpPr>
        <p:grpSpPr>
          <a:xfrm>
            <a:off x="567663" y="2672576"/>
            <a:ext cx="6080560" cy="854076"/>
            <a:chOff x="867704" y="1924050"/>
            <a:chExt cx="6080560" cy="85407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89C33D2-92F2-4A0C-8316-AB99EEEE70EA}"/>
                </a:ext>
              </a:extLst>
            </p:cNvPr>
            <p:cNvSpPr/>
            <p:nvPr/>
          </p:nvSpPr>
          <p:spPr>
            <a:xfrm>
              <a:off x="867704" y="1924050"/>
              <a:ext cx="6080560" cy="85407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4">
                  <a:extLst>
                    <a:ext uri="{FF2B5EF4-FFF2-40B4-BE49-F238E27FC236}">
                      <a16:creationId xmlns:a16="http://schemas.microsoft.com/office/drawing/2014/main" id="{05465EFF-6112-4A93-96ED-DC5964A5091F}"/>
                    </a:ext>
                  </a:extLst>
                </p:cNvPr>
                <p:cNvSpPr txBox="1"/>
                <p:nvPr/>
              </p:nvSpPr>
              <p:spPr bwMode="auto">
                <a:xfrm>
                  <a:off x="943546" y="1967240"/>
                  <a:ext cx="5944719" cy="441325"/>
                </a:xfrm>
                <a:prstGeom prst="rect">
                  <a:avLst/>
                </a:prstGeom>
                <a:no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)−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Object 4">
                  <a:extLst>
                    <a:ext uri="{FF2B5EF4-FFF2-40B4-BE49-F238E27FC236}">
                      <a16:creationId xmlns:a16="http://schemas.microsoft.com/office/drawing/2014/main" id="{05465EFF-6112-4A93-96ED-DC5964A509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3546" y="1967240"/>
                  <a:ext cx="5944719" cy="4413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4">
                  <a:extLst>
                    <a:ext uri="{FF2B5EF4-FFF2-40B4-BE49-F238E27FC236}">
                      <a16:creationId xmlns:a16="http://schemas.microsoft.com/office/drawing/2014/main" id="{B270D38E-7ECA-45E7-8065-9D463E77EFF6}"/>
                    </a:ext>
                  </a:extLst>
                </p:cNvPr>
                <p:cNvSpPr txBox="1"/>
                <p:nvPr/>
              </p:nvSpPr>
              <p:spPr bwMode="auto">
                <a:xfrm>
                  <a:off x="1104900" y="2365375"/>
                  <a:ext cx="2114550" cy="395288"/>
                </a:xfrm>
                <a:prstGeom prst="rect">
                  <a:avLst/>
                </a:prstGeom>
                <a:grpFill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))+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Object 4">
                  <a:extLst>
                    <a:ext uri="{FF2B5EF4-FFF2-40B4-BE49-F238E27FC236}">
                      <a16:creationId xmlns:a16="http://schemas.microsoft.com/office/drawing/2014/main" id="{B270D38E-7ECA-45E7-8065-9D463E77EF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04900" y="2365375"/>
                  <a:ext cx="2114550" cy="3952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7D4AD6-40AA-4B26-A454-FA3B55B444A9}"/>
              </a:ext>
            </a:extLst>
          </p:cNvPr>
          <p:cNvSpPr txBox="1"/>
          <p:nvPr/>
        </p:nvSpPr>
        <p:spPr>
          <a:xfrm>
            <a:off x="6299835" y="1857599"/>
            <a:ext cx="225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GB" sz="1400" i="1" dirty="0">
                <a:latin typeface="+mn-lt"/>
              </a:rPr>
              <a:t>Without averaging kernels in observation operator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5A88B2-E384-4D79-BB13-38B15E7F870C}"/>
              </a:ext>
            </a:extLst>
          </p:cNvPr>
          <p:cNvSpPr txBox="1"/>
          <p:nvPr/>
        </p:nvSpPr>
        <p:spPr>
          <a:xfrm>
            <a:off x="6765922" y="2790262"/>
            <a:ext cx="2252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GB" sz="1400" i="1" dirty="0">
                <a:latin typeface="+mn-lt"/>
              </a:rPr>
              <a:t>With averaging kernels in observation operator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793772-B96A-4B6D-B2CE-901AE043F145}"/>
              </a:ext>
            </a:extLst>
          </p:cNvPr>
          <p:cNvSpPr txBox="1"/>
          <p:nvPr/>
        </p:nvSpPr>
        <p:spPr>
          <a:xfrm>
            <a:off x="599778" y="3627770"/>
            <a:ext cx="740805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+mn-lt"/>
              </a:rPr>
              <a:t>We remove the influence of the a-priori profile if we use the averaging kernel to sample the model profile according to the assumptions made in the retrieval.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15556-33DC-4800-9986-2140D06E13D3}"/>
              </a:ext>
            </a:extLst>
          </p:cNvPr>
          <p:cNvSpPr txBox="1"/>
          <p:nvPr/>
        </p:nvSpPr>
        <p:spPr>
          <a:xfrm>
            <a:off x="567663" y="4227934"/>
            <a:ext cx="7290810" cy="854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1pPr>
            <a:lvl2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2pPr>
            <a:lvl3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3pPr>
            <a:lvl4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4pPr>
            <a:lvl5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800" kern="1200">
                <a:solidFill>
                  <a:schemeClr val="tx1"/>
                </a:solidFill>
                <a:latin typeface="Times" pitchFamily="18" charset="0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+mn-lt"/>
              </a:rPr>
              <a:t>However, the a-priori error assumptions are still in there and we assume everything is </a:t>
            </a:r>
            <a:r>
              <a:rPr lang="en-GB" sz="1650" b="1" dirty="0">
                <a:solidFill>
                  <a:srgbClr val="0F3692"/>
                </a:solidFill>
                <a:latin typeface="+mn-lt"/>
              </a:rPr>
              <a:t>linear within the bounds of the a-priori assumptions</a:t>
            </a:r>
            <a:r>
              <a:rPr lang="en-GB" sz="1650" b="1" dirty="0">
                <a:latin typeface="+mn-lt"/>
              </a:rPr>
              <a:t>. </a:t>
            </a:r>
            <a:r>
              <a:rPr lang="en-GB" sz="1650" dirty="0">
                <a:latin typeface="+mn-lt"/>
              </a:rPr>
              <a:t>(And we still need to know </a:t>
            </a:r>
            <a:r>
              <a:rPr lang="en-GB" sz="1650" b="1" dirty="0" err="1">
                <a:latin typeface="+mn-lt"/>
              </a:rPr>
              <a:t>x</a:t>
            </a:r>
            <a:r>
              <a:rPr lang="en-GB" sz="1650" b="1" baseline="-25000" dirty="0" err="1">
                <a:latin typeface="+mn-lt"/>
              </a:rPr>
              <a:t>a</a:t>
            </a:r>
            <a:r>
              <a:rPr lang="en-GB" sz="1650" dirty="0">
                <a:latin typeface="+mn-lt"/>
              </a:rPr>
              <a:t> and </a:t>
            </a:r>
            <a:r>
              <a:rPr lang="en-GB" sz="1650" b="1" dirty="0">
                <a:latin typeface="+mn-lt"/>
              </a:rPr>
              <a:t>A</a:t>
            </a:r>
            <a:r>
              <a:rPr lang="en-GB" sz="1650" dirty="0">
                <a:latin typeface="+mn-lt"/>
              </a:rPr>
              <a:t> in the observation operator calculations).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B1619D-350F-4973-B911-278370BE94DD}"/>
              </a:ext>
            </a:extLst>
          </p:cNvPr>
          <p:cNvSpPr/>
          <p:nvPr/>
        </p:nvSpPr>
        <p:spPr>
          <a:xfrm>
            <a:off x="567663" y="1168545"/>
            <a:ext cx="3165996" cy="51170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755985-CE96-4AAA-A6C3-9981887036BB}"/>
                  </a:ext>
                </a:extLst>
              </p:cNvPr>
              <p:cNvSpPr txBox="1"/>
              <p:nvPr/>
            </p:nvSpPr>
            <p:spPr>
              <a:xfrm>
                <a:off x="395537" y="1209766"/>
                <a:ext cx="3384376" cy="40011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GB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d>
                      <m:d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y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</m:e>
                    </m:d>
                    <m:r>
                      <a:rPr lang="en-GB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755985-CE96-4AAA-A6C3-998188703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1209766"/>
                <a:ext cx="3384376" cy="400110"/>
              </a:xfrm>
              <a:prstGeom prst="rect">
                <a:avLst/>
              </a:prstGeom>
              <a:blipFill>
                <a:blip r:embed="rId6"/>
                <a:stretch>
                  <a:fillRect t="-6061" b="-7576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21E2DF2-5933-45D2-AA33-AE47BA82E13E}"/>
              </a:ext>
            </a:extLst>
          </p:cNvPr>
          <p:cNvSpPr txBox="1"/>
          <p:nvPr/>
        </p:nvSpPr>
        <p:spPr>
          <a:xfrm>
            <a:off x="3974655" y="1156317"/>
            <a:ext cx="491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Retrieved value: true state smoothed by the averaging kernel 𝐀; </a:t>
            </a:r>
            <a:r>
              <a:rPr lang="en-GB" sz="1400" dirty="0" err="1"/>
              <a:t>y</a:t>
            </a:r>
            <a:r>
              <a:rPr lang="en-GB" sz="1400" baseline="-25000" dirty="0" err="1"/>
              <a:t>a</a:t>
            </a:r>
            <a:r>
              <a:rPr lang="en-GB" sz="1400" dirty="0"/>
              <a:t>: </a:t>
            </a:r>
            <a:r>
              <a:rPr lang="en-GB" sz="1400" dirty="0" err="1"/>
              <a:t>apriori</a:t>
            </a:r>
            <a:r>
              <a:rPr lang="en-GB" sz="1400" dirty="0"/>
              <a:t>, </a:t>
            </a:r>
            <a:r>
              <a:rPr lang="el-GR" sz="1400" dirty="0"/>
              <a:t>ε</a:t>
            </a:r>
            <a:r>
              <a:rPr lang="en-GB" sz="1400" dirty="0"/>
              <a:t>: retrieval error </a:t>
            </a:r>
          </a:p>
        </p:txBody>
      </p:sp>
    </p:spTree>
    <p:extLst>
      <p:ext uri="{BB962C8B-B14F-4D97-AF65-F5344CB8AC3E}">
        <p14:creationId xmlns:p14="http://schemas.microsoft.com/office/powerpoint/2010/main" val="105082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A60CF-2CD9-4849-BCBF-B8F95D63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Limited </a:t>
            </a:r>
            <a:r>
              <a:rPr lang="en-GB"/>
              <a:t>information content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685AE-9AED-4D49-8F82-F80EE75A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0" y="726093"/>
            <a:ext cx="4662416" cy="329866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93849B8-7E26-4EB2-8FE1-BE88F5CC9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07" y="4024753"/>
            <a:ext cx="27026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000000"/>
                </a:solidFill>
                <a:latin typeface="Arial"/>
              </a:rPr>
              <a:t>Increment created by a single ozone observation of 375 DU, 10 DU higher than background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A3BF45-2946-4009-AC3F-886391EA085C}"/>
              </a:ext>
            </a:extLst>
          </p:cNvPr>
          <p:cNvGrpSpPr/>
          <p:nvPr/>
        </p:nvGrpSpPr>
        <p:grpSpPr>
          <a:xfrm>
            <a:off x="2475398" y="1862531"/>
            <a:ext cx="6467994" cy="2762527"/>
            <a:chOff x="3300530" y="2483374"/>
            <a:chExt cx="8623992" cy="36833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CDCDFA-A41D-4B71-9D92-1BE89386B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550" y="2483374"/>
              <a:ext cx="4911159" cy="3683369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56E7FA6-5D8B-4BD1-B2CD-D73D992E5FBC}"/>
                </a:ext>
              </a:extLst>
            </p:cNvPr>
            <p:cNvCxnSpPr/>
            <p:nvPr/>
          </p:nvCxnSpPr>
          <p:spPr>
            <a:xfrm>
              <a:off x="3300530" y="3276281"/>
              <a:ext cx="858416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7AEF5E0-64F0-45B7-B79E-A08EF78DEFBF}"/>
                </a:ext>
              </a:extLst>
            </p:cNvPr>
            <p:cNvCxnSpPr>
              <a:cxnSpLocks/>
            </p:cNvCxnSpPr>
            <p:nvPr/>
          </p:nvCxnSpPr>
          <p:spPr>
            <a:xfrm>
              <a:off x="5247646" y="6161759"/>
              <a:ext cx="3768965" cy="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2681D2AD-A012-4585-888E-3ED191D45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5413" y="3447895"/>
              <a:ext cx="2729109" cy="1846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400" dirty="0">
                  <a:solidFill>
                    <a:srgbClr val="000000"/>
                  </a:solidFill>
                  <a:latin typeface="Arial"/>
                </a:rPr>
                <a:t>Horizontal correlation from the B-matrix that spreads the information from the single observation in the horizontal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B2B31E-D893-4A50-A231-56AE1341EC7E}"/>
              </a:ext>
            </a:extLst>
          </p:cNvPr>
          <p:cNvSpPr txBox="1"/>
          <p:nvPr/>
        </p:nvSpPr>
        <p:spPr>
          <a:xfrm>
            <a:off x="683568" y="91556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Increment from one TC ozone retrieval</a:t>
            </a:r>
          </a:p>
        </p:txBody>
      </p:sp>
    </p:spTree>
    <p:extLst>
      <p:ext uri="{BB962C8B-B14F-4D97-AF65-F5344CB8AC3E}">
        <p14:creationId xmlns:p14="http://schemas.microsoft.com/office/powerpoint/2010/main" val="3361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3ABB-3CA5-430F-B03E-7D3BC8F4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Increment from one ozone retrieval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92435B8-7EEB-4931-A724-F9F957D8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07" y="4024753"/>
            <a:ext cx="26638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000000"/>
                </a:solidFill>
                <a:latin typeface="Arial"/>
              </a:rPr>
              <a:t>Increment created by a single ozone observation of 375 DU, 10 DU higher than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21FEC-BC99-46FB-A3F0-56584ED5C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0" y="726093"/>
            <a:ext cx="4662416" cy="32986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698F6F-E16E-487C-A297-A0D5F58E9916}"/>
              </a:ext>
            </a:extLst>
          </p:cNvPr>
          <p:cNvGrpSpPr/>
          <p:nvPr/>
        </p:nvGrpSpPr>
        <p:grpSpPr>
          <a:xfrm>
            <a:off x="2497541" y="634128"/>
            <a:ext cx="6315388" cy="2319746"/>
            <a:chOff x="3330054" y="845503"/>
            <a:chExt cx="8420517" cy="30929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BB56DF-38C5-4B72-8D3E-6FB191443A41}"/>
                </a:ext>
              </a:extLst>
            </p:cNvPr>
            <p:cNvGrpSpPr/>
            <p:nvPr/>
          </p:nvGrpSpPr>
          <p:grpSpPr>
            <a:xfrm>
              <a:off x="3330054" y="845503"/>
              <a:ext cx="6098017" cy="3092995"/>
              <a:chOff x="3330054" y="845503"/>
              <a:chExt cx="6098017" cy="309299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C8605A9-A853-4AE6-BD44-646EFDE84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6345" y="845503"/>
                <a:ext cx="4371726" cy="3092995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1CB4E97-2C38-48BA-91E1-A7274520D1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0054" y="1269242"/>
                <a:ext cx="1817234" cy="19652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8AE572E-CAA3-4FB5-9B98-7CB57C4510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30054" y="3234518"/>
                <a:ext cx="1817234" cy="4352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4A65F048-CC15-416F-B9D7-537C50F6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9106" y="1269242"/>
              <a:ext cx="2481465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013" dirty="0">
                  <a:solidFill>
                    <a:srgbClr val="000000"/>
                  </a:solidFill>
                  <a:latin typeface="Arial"/>
                </a:rPr>
                <a:t>Vertical profile of the increment at the observation location</a:t>
              </a:r>
              <a:endParaRPr lang="en-GB" sz="135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C04514-F3C6-4083-BFF4-16DCA09820C8}"/>
              </a:ext>
            </a:extLst>
          </p:cNvPr>
          <p:cNvGrpSpPr/>
          <p:nvPr/>
        </p:nvGrpSpPr>
        <p:grpSpPr>
          <a:xfrm>
            <a:off x="3588637" y="2180581"/>
            <a:ext cx="5504477" cy="2679225"/>
            <a:chOff x="4784849" y="2907441"/>
            <a:chExt cx="7339303" cy="3572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0794A4-166D-40E7-A0E5-785A90B28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1084" y="2907441"/>
              <a:ext cx="4763068" cy="3572300"/>
            </a:xfrm>
            <a:prstGeom prst="rect">
              <a:avLst/>
            </a:prstGeom>
          </p:spPr>
        </p:pic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76718658-3BEF-446A-BF66-4E14EE75E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849" y="5407605"/>
              <a:ext cx="2850158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 sz="1013" dirty="0">
                  <a:solidFill>
                    <a:srgbClr val="000000"/>
                  </a:solidFill>
                  <a:latin typeface="Arial"/>
                </a:rPr>
                <a:t>Standard deviation from the background matrix at the observation location</a:t>
              </a:r>
              <a:endParaRPr lang="en-GB" sz="135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E776E7-E391-4D81-8033-3E8CF185D906}"/>
              </a:ext>
            </a:extLst>
          </p:cNvPr>
          <p:cNvGrpSpPr/>
          <p:nvPr/>
        </p:nvGrpSpPr>
        <p:grpSpPr>
          <a:xfrm>
            <a:off x="3849961" y="1521783"/>
            <a:ext cx="5243153" cy="3398917"/>
            <a:chOff x="5133282" y="2029044"/>
            <a:chExt cx="6990870" cy="453188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1DA166-EC65-4026-887F-30E13FE86DA8}"/>
                </a:ext>
              </a:extLst>
            </p:cNvPr>
            <p:cNvCxnSpPr>
              <a:cxnSpLocks/>
            </p:cNvCxnSpPr>
            <p:nvPr/>
          </p:nvCxnSpPr>
          <p:spPr>
            <a:xfrm>
              <a:off x="9226250" y="2029044"/>
              <a:ext cx="1928112" cy="19550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C77A2C2D-8EFA-4E0A-9883-9ABFD8AD1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5878" y="2446111"/>
              <a:ext cx="228567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050" dirty="0">
                  <a:solidFill>
                    <a:schemeClr val="tx2"/>
                  </a:solidFill>
                  <a:latin typeface="Arial"/>
                </a:rPr>
                <a:t>Background matrix has a significant impact on the distribution of information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EBF16884-B795-47FF-9A6D-E4E3A401FC53}"/>
                </a:ext>
              </a:extLst>
            </p:cNvPr>
            <p:cNvSpPr txBox="1">
              <a:spLocks/>
            </p:cNvSpPr>
            <p:nvPr/>
          </p:nvSpPr>
          <p:spPr>
            <a:xfrm>
              <a:off x="5133282" y="6439517"/>
              <a:ext cx="6990870" cy="121416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13" dirty="0"/>
                <a:t>Formulation of the B-matrix is very important for 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4B3B4-FE66-40E7-94CC-D1CC6E415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Part-I</a:t>
            </a:r>
          </a:p>
          <a:p>
            <a:r>
              <a:rPr lang="en-GB" dirty="0"/>
              <a:t>Copernicus Atmosphere Monitoring Service</a:t>
            </a:r>
          </a:p>
          <a:p>
            <a:r>
              <a:rPr lang="en-GB" dirty="0"/>
              <a:t>Data assimilation methodology for atmospheric composition</a:t>
            </a:r>
          </a:p>
          <a:p>
            <a:r>
              <a:rPr lang="en-GB" dirty="0"/>
              <a:t>Some issues when assimilating satellite data</a:t>
            </a:r>
          </a:p>
          <a:p>
            <a:r>
              <a:rPr lang="en-GB" dirty="0"/>
              <a:t>Reanalysis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Part-II (Jérôme Barré):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assimilation approaches: variational and ensemble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operational emissions inversions needs and challenges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Co-emission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Chemistry-meteorology data assimilation coupling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GB" dirty="0"/>
              <a:t>Thanks for contributions from the ECMWF CAMS team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15696-5522-4246-B56E-60477130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060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"/>
    </mc:Choice>
    <mc:Fallback xmlns="">
      <p:transition spd="slow" advTm="2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9EB8-3B97-4097-A90E-A89A754C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height-resolved data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BD793487-946C-4F5B-9C30-04C3D9889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33" y="4591151"/>
            <a:ext cx="3668228" cy="404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013" dirty="0">
                <a:solidFill>
                  <a:srgbClr val="000000"/>
                </a:solidFill>
                <a:latin typeface="Arial"/>
              </a:rPr>
              <a:t>Ozone hole in CAMS reanalysis: Cross section along 8E over South Pole, 4 Oct 2003</a:t>
            </a:r>
            <a:endParaRPr lang="en-GB" sz="135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5" descr="Neumay_2003100410">
            <a:extLst>
              <a:ext uri="{FF2B5EF4-FFF2-40B4-BE49-F238E27FC236}">
                <a16:creationId xmlns:a16="http://schemas.microsoft.com/office/drawing/2014/main" id="{79B75205-F5F9-4B3B-81F0-ED62C43F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62" y="863120"/>
            <a:ext cx="2723412" cy="267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o3_xsec_ne_20031004_eyih">
            <a:extLst>
              <a:ext uri="{FF2B5EF4-FFF2-40B4-BE49-F238E27FC236}">
                <a16:creationId xmlns:a16="http://schemas.microsoft.com/office/drawing/2014/main" id="{83D26082-3503-446D-84AB-ACD24304A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9" y="2606377"/>
            <a:ext cx="3063263" cy="18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go3_xsec_ne_20031004_eyq6">
            <a:extLst>
              <a:ext uri="{FF2B5EF4-FFF2-40B4-BE49-F238E27FC236}">
                <a16:creationId xmlns:a16="http://schemas.microsoft.com/office/drawing/2014/main" id="{021F6413-DFCF-46D7-9ADE-B1635D11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9" y="630986"/>
            <a:ext cx="3063263" cy="18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8">
            <a:extLst>
              <a:ext uri="{FF2B5EF4-FFF2-40B4-BE49-F238E27FC236}">
                <a16:creationId xmlns:a16="http://schemas.microsoft.com/office/drawing/2014/main" id="{EEDBF709-876D-4EB4-96DF-888FAEECB0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8811" y="2825087"/>
            <a:ext cx="494650" cy="6386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13"/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1012DD9D-A592-44F7-8D75-DFB0C9BB14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3482" y="1452597"/>
            <a:ext cx="469979" cy="41032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13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C3108-4C63-4A20-84DD-AF9C68C95DAC}"/>
              </a:ext>
            </a:extLst>
          </p:cNvPr>
          <p:cNvGrpSpPr/>
          <p:nvPr/>
        </p:nvGrpSpPr>
        <p:grpSpPr>
          <a:xfrm>
            <a:off x="6635167" y="473894"/>
            <a:ext cx="1944215" cy="4508770"/>
            <a:chOff x="8846889" y="631858"/>
            <a:chExt cx="2592287" cy="6011693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3540409-3173-428D-8F43-9EBD626A8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3286" y="631858"/>
              <a:ext cx="15094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en-GB" sz="1500" b="1" dirty="0"/>
                <a:t>Oct 2004</a:t>
              </a:r>
            </a:p>
          </p:txBody>
        </p:sp>
        <p:pic>
          <p:nvPicPr>
            <p:cNvPr id="11" name="Picture 13" descr="profiles_GO3_200410">
              <a:extLst>
                <a:ext uri="{FF2B5EF4-FFF2-40B4-BE49-F238E27FC236}">
                  <a16:creationId xmlns:a16="http://schemas.microsoft.com/office/drawing/2014/main" id="{7B4C8123-D4EE-483A-A186-AAEC02AB579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29737" y="938721"/>
              <a:ext cx="1709439" cy="4984750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EA89DA-B665-4B82-AAC6-EE60ECC2CC15}"/>
                </a:ext>
              </a:extLst>
            </p:cNvPr>
            <p:cNvSpPr txBox="1"/>
            <p:nvPr/>
          </p:nvSpPr>
          <p:spPr>
            <a:xfrm>
              <a:off x="8846889" y="5874110"/>
              <a:ext cx="230425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650" dirty="0">
                  <a:latin typeface="Calibri" pitchFamily="34" charset="0"/>
                </a:rPr>
                <a:t>Assimilation </a:t>
              </a:r>
              <a:r>
                <a:rPr lang="en-GB" sz="1650" b="1" dirty="0">
                  <a:latin typeface="Calibri" pitchFamily="34" charset="0"/>
                </a:rPr>
                <a:t>with total column data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AECBD7-5F82-4CB8-BD60-6C9EBBE8FB62}"/>
                </a:ext>
              </a:extLst>
            </p:cNvPr>
            <p:cNvCxnSpPr/>
            <p:nvPr/>
          </p:nvCxnSpPr>
          <p:spPr bwMode="auto">
            <a:xfrm flipV="1">
              <a:off x="10669441" y="4321753"/>
              <a:ext cx="0" cy="155235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F77D44-BBE1-4C21-823C-CE79FF76269B}"/>
              </a:ext>
            </a:extLst>
          </p:cNvPr>
          <p:cNvSpPr txBox="1"/>
          <p:nvPr/>
        </p:nvSpPr>
        <p:spPr>
          <a:xfrm>
            <a:off x="185281" y="2744780"/>
            <a:ext cx="141323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Calibri" pitchFamily="34" charset="0"/>
              </a:rPr>
              <a:t>ASSIM (MIPAS)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F62CD-5A46-4CD3-8C2C-0D4C29BD60A3}"/>
              </a:ext>
            </a:extLst>
          </p:cNvPr>
          <p:cNvSpPr txBox="1"/>
          <p:nvPr/>
        </p:nvSpPr>
        <p:spPr>
          <a:xfrm>
            <a:off x="268140" y="693440"/>
            <a:ext cx="641806" cy="34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Calibri" pitchFamily="34" charset="0"/>
              </a:rPr>
              <a:t>CTRL</a:t>
            </a: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9EAB0492-7D55-48A9-AD6F-820CFDB641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25433" y="763036"/>
            <a:ext cx="0" cy="36795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51C9F-3F7D-46D4-AED1-E3DD0D0FCBD3}"/>
              </a:ext>
            </a:extLst>
          </p:cNvPr>
          <p:cNvSpPr txBox="1"/>
          <p:nvPr/>
        </p:nvSpPr>
        <p:spPr>
          <a:xfrm>
            <a:off x="4635099" y="3966419"/>
            <a:ext cx="163879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50" dirty="0">
                <a:latin typeface="Calibri" pitchFamily="34" charset="0"/>
              </a:rPr>
              <a:t>Assimilation </a:t>
            </a:r>
            <a:r>
              <a:rPr lang="en-GB" sz="1650" b="1" dirty="0">
                <a:solidFill>
                  <a:srgbClr val="FF0000"/>
                </a:solidFill>
                <a:latin typeface="Calibri" pitchFamily="34" charset="0"/>
              </a:rPr>
              <a:t>with profile data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D888B5-2AA2-4456-AC85-D5E029920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5356691" y="3575427"/>
            <a:ext cx="0" cy="3909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8191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6A8F-E5BB-44D9-BA36-563975F9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Added difficulty with AOD observations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24E031C-C01C-45F9-B887-10587BFCE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8285" r="6208" b="11299"/>
          <a:stretch/>
        </p:blipFill>
        <p:spPr bwMode="auto">
          <a:xfrm>
            <a:off x="572281" y="640297"/>
            <a:ext cx="3921797" cy="274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C660958-576F-4053-AA70-CBC6114F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95" y="1160826"/>
            <a:ext cx="2764631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3EB8FE-66C3-49FA-8EBB-E63457B27E0E}"/>
              </a:ext>
            </a:extLst>
          </p:cNvPr>
          <p:cNvSpPr txBox="1"/>
          <p:nvPr/>
        </p:nvSpPr>
        <p:spPr>
          <a:xfrm>
            <a:off x="724588" y="3493048"/>
            <a:ext cx="3847703" cy="346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Calibri" pitchFamily="34" charset="0"/>
              </a:rPr>
              <a:t>AOD observations used in the assimilation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1F45CE-539F-4D8C-BB4E-7FCCE8CAD6E2}"/>
              </a:ext>
            </a:extLst>
          </p:cNvPr>
          <p:cNvCxnSpPr>
            <a:cxnSpLocks/>
          </p:cNvCxnSpPr>
          <p:nvPr/>
        </p:nvCxnSpPr>
        <p:spPr>
          <a:xfrm>
            <a:off x="4366727" y="1683375"/>
            <a:ext cx="1016057" cy="567802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49C392-F498-4FCD-98B1-4CF8FC52D605}"/>
              </a:ext>
            </a:extLst>
          </p:cNvPr>
          <p:cNvSpPr txBox="1"/>
          <p:nvPr/>
        </p:nvSpPr>
        <p:spPr>
          <a:xfrm>
            <a:off x="5436096" y="3123457"/>
            <a:ext cx="2376264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50" dirty="0">
                <a:latin typeface="Calibri" pitchFamily="34" charset="0"/>
              </a:rPr>
              <a:t>Bin scheme model used with 12 bins (now 14)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8DA820-C283-4D51-AC80-52E442CD985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498406" y="3411997"/>
            <a:ext cx="937690" cy="11542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5DA955-45D2-44F0-983A-E6B0FA1CBE0E}"/>
              </a:ext>
            </a:extLst>
          </p:cNvPr>
          <p:cNvSpPr txBox="1"/>
          <p:nvPr/>
        </p:nvSpPr>
        <p:spPr>
          <a:xfrm>
            <a:off x="724588" y="4078692"/>
            <a:ext cx="796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Challenge: How do we transfer the information from the total aerosol to the 14 different bins. B-matrix is not relevant in this case….</a:t>
            </a:r>
          </a:p>
        </p:txBody>
      </p:sp>
    </p:spTree>
    <p:extLst>
      <p:ext uri="{BB962C8B-B14F-4D97-AF65-F5344CB8AC3E}">
        <p14:creationId xmlns:p14="http://schemas.microsoft.com/office/powerpoint/2010/main" val="3654249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E3C49-F852-47EB-B9F3-83FCA1C2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Added difficulty with AOD observations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A4025-52D2-4192-8853-0C79FC52C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2" y="2777077"/>
            <a:ext cx="3054143" cy="190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B239F-12D0-4A8A-9EED-02F03094C5CC}"/>
              </a:ext>
            </a:extLst>
          </p:cNvPr>
          <p:cNvSpPr txBox="1"/>
          <p:nvPr/>
        </p:nvSpPr>
        <p:spPr>
          <a:xfrm>
            <a:off x="4045247" y="3147814"/>
            <a:ext cx="19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Sea-salt</a:t>
            </a:r>
          </a:p>
          <a:p>
            <a:r>
              <a:rPr lang="en-GB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</a:t>
            </a:r>
            <a:r>
              <a:rPr lang="en-GB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GB" sz="900" b="1" dirty="0">
                <a:solidFill>
                  <a:srgbClr val="9AB7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matter</a:t>
            </a:r>
          </a:p>
          <a:p>
            <a:r>
              <a:rPr lang="en-GB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sulphate</a:t>
            </a:r>
          </a:p>
          <a:p>
            <a:r>
              <a:rPr lang="en-GB" sz="9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ash </a:t>
            </a:r>
          </a:p>
          <a:p>
            <a:r>
              <a:rPr lang="en-GB" sz="900" b="1" dirty="0">
                <a:solidFill>
                  <a:srgbClr val="FF8D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 sulphate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39C15E-6E84-4347-A3AD-6BE8BD4ECD31}"/>
              </a:ext>
            </a:extLst>
          </p:cNvPr>
          <p:cNvSpPr txBox="1"/>
          <p:nvPr/>
        </p:nvSpPr>
        <p:spPr>
          <a:xfrm>
            <a:off x="4084774" y="692792"/>
            <a:ext cx="4879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Assimilating Aerosol Optical Depth (AOD) observations without having all required aerosol species realistically in place, results in wrong species assignment in analysis (plume of organic matter aerosol above).</a:t>
            </a:r>
          </a:p>
          <a:p>
            <a:endParaRPr lang="en-GB" sz="1600" dirty="0"/>
          </a:p>
          <a:p>
            <a:r>
              <a:rPr lang="en-GB" sz="1600" dirty="0"/>
              <a:t>Improving the model with estimated emissions of volcanic ash and sulphates (below) allows much better use of observations.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52B14A-A65D-49F4-9D22-5C5CBDC9E442}"/>
              </a:ext>
            </a:extLst>
          </p:cNvPr>
          <p:cNvSpPr txBox="1"/>
          <p:nvPr/>
        </p:nvSpPr>
        <p:spPr>
          <a:xfrm>
            <a:off x="3996170" y="4227934"/>
            <a:ext cx="389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Eyjafjallajökull volcanic eruption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71ABD8-E0E1-4F4B-898E-D0C530DC6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1" y="692792"/>
            <a:ext cx="3041945" cy="189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A6BA56-BB43-408C-BE40-6B2E4D366640}"/>
              </a:ext>
            </a:extLst>
          </p:cNvPr>
          <p:cNvSpPr txBox="1"/>
          <p:nvPr/>
        </p:nvSpPr>
        <p:spPr>
          <a:xfrm>
            <a:off x="3671900" y="231014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Reanalysis</a:t>
            </a:r>
          </a:p>
        </p:txBody>
      </p:sp>
    </p:spTree>
    <p:extLst>
      <p:ext uri="{BB962C8B-B14F-4D97-AF65-F5344CB8AC3E}">
        <p14:creationId xmlns:p14="http://schemas.microsoft.com/office/powerpoint/2010/main" val="1903279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E296-A927-4CEB-8AEC-AFDB87CF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Near-real time model  versus reanalysis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770CB-C864-46D7-99C8-5FB74747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79"/>
          <a:stretch/>
        </p:blipFill>
        <p:spPr>
          <a:xfrm>
            <a:off x="248165" y="1190420"/>
            <a:ext cx="4035804" cy="284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AAD49-7D9A-4059-A4A1-B4660AE53BC3}"/>
              </a:ext>
            </a:extLst>
          </p:cNvPr>
          <p:cNvSpPr txBox="1"/>
          <p:nvPr/>
        </p:nvSpPr>
        <p:spPr>
          <a:xfrm>
            <a:off x="1691680" y="3931191"/>
            <a:ext cx="2393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CAMS Reanalysis</a:t>
            </a:r>
          </a:p>
          <a:p>
            <a:r>
              <a:rPr lang="en-GB" sz="1600" dirty="0"/>
              <a:t>NRT CAMS analysis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43000D-54B8-4888-9E6A-B4A2F282DED9}"/>
              </a:ext>
            </a:extLst>
          </p:cNvPr>
          <p:cNvCxnSpPr/>
          <p:nvPr/>
        </p:nvCxnSpPr>
        <p:spPr>
          <a:xfrm>
            <a:off x="1104105" y="4126394"/>
            <a:ext cx="5451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9139E5-0848-4A34-9669-4EDCDFA575D1}"/>
              </a:ext>
            </a:extLst>
          </p:cNvPr>
          <p:cNvCxnSpPr/>
          <p:nvPr/>
        </p:nvCxnSpPr>
        <p:spPr>
          <a:xfrm>
            <a:off x="1104105" y="4337740"/>
            <a:ext cx="5451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-Down Arrow 9">
            <a:extLst>
              <a:ext uri="{FF2B5EF4-FFF2-40B4-BE49-F238E27FC236}">
                <a16:creationId xmlns:a16="http://schemas.microsoft.com/office/drawing/2014/main" id="{13E045B4-8E95-43BA-8C76-8C1CF253BB48}"/>
              </a:ext>
            </a:extLst>
          </p:cNvPr>
          <p:cNvSpPr/>
          <p:nvPr/>
        </p:nvSpPr>
        <p:spPr>
          <a:xfrm rot="10800000">
            <a:off x="62182" y="1897767"/>
            <a:ext cx="254794" cy="1295400"/>
          </a:xfrm>
          <a:prstGeom prst="upDownArrow">
            <a:avLst/>
          </a:prstGeom>
          <a:gradFill>
            <a:gsLst>
              <a:gs pos="72000">
                <a:srgbClr val="72948A"/>
              </a:gs>
              <a:gs pos="3000">
                <a:srgbClr val="E47823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GB" sz="1013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BD4C8B9-92BB-4868-A3CB-BC2965E61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077" y="1513116"/>
            <a:ext cx="62463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good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A65D90C1-9D25-43AC-8402-B1997BC0D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3212511"/>
            <a:ext cx="54762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1600" b="1" dirty="0">
                <a:solidFill>
                  <a:srgbClr val="00B0F0"/>
                </a:solidFill>
                <a:latin typeface="Calibri" panose="020F0502020204030204" pitchFamily="34" charset="0"/>
              </a:rPr>
              <a:t>bad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A3FDD-B489-487F-8604-1117A6A06705}"/>
              </a:ext>
            </a:extLst>
          </p:cNvPr>
          <p:cNvSpPr txBox="1"/>
          <p:nvPr/>
        </p:nvSpPr>
        <p:spPr>
          <a:xfrm>
            <a:off x="1567005" y="77102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Ozone score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B4356-9521-4F78-90B6-CF60E26478D0}"/>
              </a:ext>
            </a:extLst>
          </p:cNvPr>
          <p:cNvSpPr/>
          <p:nvPr/>
        </p:nvSpPr>
        <p:spPr>
          <a:xfrm>
            <a:off x="4444737" y="2931790"/>
            <a:ext cx="4519751" cy="1656184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/>
            <a:r>
              <a:rPr lang="en-GB" b="1" dirty="0"/>
              <a:t>Reanalysis</a:t>
            </a:r>
            <a:r>
              <a:rPr lang="en-GB" sz="1600" b="1" dirty="0"/>
              <a:t> </a:t>
            </a:r>
            <a:r>
              <a:rPr lang="en-GB" sz="1600" dirty="0"/>
              <a:t>(retrospective):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Consistent long term dataset produced with one model 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Consistent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Consistent, reprocessed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be used for trend analysis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910E16-A1F3-4ED6-861F-926336AE069A}"/>
              </a:ext>
            </a:extLst>
          </p:cNvPr>
          <p:cNvSpPr/>
          <p:nvPr/>
        </p:nvSpPr>
        <p:spPr>
          <a:xfrm>
            <a:off x="4444737" y="987053"/>
            <a:ext cx="4451098" cy="1778666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NRT global CAMS system </a:t>
            </a:r>
            <a:r>
              <a:rPr lang="en-GB" sz="1600" dirty="0">
                <a:solidFill>
                  <a:schemeClr val="bg1"/>
                </a:solidFill>
              </a:rPr>
              <a:t>(daily analyses and 5-day forecasts):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Evolves with time: Usually 2 model updates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Horizontal and vertical resolution can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Observation usage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Emission data sets might change</a:t>
            </a:r>
          </a:p>
        </p:txBody>
      </p:sp>
    </p:spTree>
    <p:extLst>
      <p:ext uri="{BB962C8B-B14F-4D97-AF65-F5344CB8AC3E}">
        <p14:creationId xmlns:p14="http://schemas.microsoft.com/office/powerpoint/2010/main" val="2608088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9C8F-EAE5-48E2-BB8B-1D9EC9F3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2019/2020 Arctic ‘ozone hole’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65A15-6272-4940-983A-07F991FE8138}"/>
              </a:ext>
            </a:extLst>
          </p:cNvPr>
          <p:cNvSpPr txBox="1"/>
          <p:nvPr/>
        </p:nvSpPr>
        <p:spPr>
          <a:xfrm>
            <a:off x="107504" y="1199703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Ozone</a:t>
            </a:r>
          </a:p>
          <a:p>
            <a:r>
              <a:rPr lang="en-GB" dirty="0"/>
              <a:t>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43C45-FA67-4F4F-AE7E-337D1BA884C8}"/>
              </a:ext>
            </a:extLst>
          </p:cNvPr>
          <p:cNvSpPr txBox="1"/>
          <p:nvPr/>
        </p:nvSpPr>
        <p:spPr>
          <a:xfrm>
            <a:off x="-36512" y="2427734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Temperature at 50 </a:t>
            </a:r>
            <a:r>
              <a:rPr lang="en-GB" dirty="0" err="1"/>
              <a:t>hPa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57C1D-3745-466B-A4BE-C56F4D02C691}"/>
              </a:ext>
            </a:extLst>
          </p:cNvPr>
          <p:cNvSpPr txBox="1"/>
          <p:nvPr/>
        </p:nvSpPr>
        <p:spPr>
          <a:xfrm>
            <a:off x="0" y="4083918"/>
            <a:ext cx="1259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Zonal wind at 50 </a:t>
            </a:r>
            <a:r>
              <a:rPr lang="en-GB" dirty="0" err="1"/>
              <a:t>hPa</a:t>
            </a:r>
            <a:endParaRPr lang="en-GB" dirty="0"/>
          </a:p>
        </p:txBody>
      </p:sp>
      <p:pic>
        <p:nvPicPr>
          <p:cNvPr id="4" name="Picture 3" descr="Application, engineering drawing&#10;&#10;Description automatically generated">
            <a:extLst>
              <a:ext uri="{FF2B5EF4-FFF2-40B4-BE49-F238E27FC236}">
                <a16:creationId xmlns:a16="http://schemas.microsoft.com/office/drawing/2014/main" id="{00D4D73E-2A43-4AE5-8C1C-A5864A843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69659"/>
            <a:ext cx="5081023" cy="4473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63A0B-B9A0-4D7D-B34B-F7F163864C08}"/>
              </a:ext>
            </a:extLst>
          </p:cNvPr>
          <p:cNvSpPr txBox="1"/>
          <p:nvPr/>
        </p:nvSpPr>
        <p:spPr>
          <a:xfrm>
            <a:off x="6353479" y="843558"/>
            <a:ext cx="2659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 to </a:t>
            </a:r>
            <a:r>
              <a:rPr lang="en-GB" dirty="0">
                <a:solidFill>
                  <a:srgbClr val="0000FF"/>
                </a:solidFill>
              </a:rPr>
              <a:t>180 DU</a:t>
            </a:r>
            <a:r>
              <a:rPr lang="en-GB" dirty="0"/>
              <a:t>/</a:t>
            </a:r>
            <a:r>
              <a:rPr lang="en-GB" dirty="0">
                <a:solidFill>
                  <a:srgbClr val="00B050"/>
                </a:solidFill>
              </a:rPr>
              <a:t>140 DU </a:t>
            </a:r>
            <a:r>
              <a:rPr lang="en-GB" dirty="0"/>
              <a:t>(~</a:t>
            </a:r>
            <a:r>
              <a:rPr lang="en-GB" dirty="0">
                <a:solidFill>
                  <a:srgbClr val="0000FF"/>
                </a:solidFill>
              </a:rPr>
              <a:t>40%/</a:t>
            </a:r>
            <a:r>
              <a:rPr lang="en-GB" dirty="0">
                <a:solidFill>
                  <a:srgbClr val="00B050"/>
                </a:solidFill>
              </a:rPr>
              <a:t>35%</a:t>
            </a:r>
            <a:r>
              <a:rPr lang="en-GB" dirty="0"/>
              <a:t>) below climatology in </a:t>
            </a:r>
            <a:r>
              <a:rPr lang="en-GB" dirty="0">
                <a:solidFill>
                  <a:srgbClr val="0000FF"/>
                </a:solidFill>
              </a:rPr>
              <a:t>March</a:t>
            </a:r>
            <a:r>
              <a:rPr lang="en-GB" dirty="0"/>
              <a:t>/</a:t>
            </a:r>
            <a:r>
              <a:rPr lang="en-GB" dirty="0">
                <a:solidFill>
                  <a:srgbClr val="00B050"/>
                </a:solidFill>
              </a:rPr>
              <a:t>April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5905C-6386-45E3-B6FF-FD523AA94143}"/>
              </a:ext>
            </a:extLst>
          </p:cNvPr>
          <p:cNvSpPr txBox="1"/>
          <p:nvPr/>
        </p:nvSpPr>
        <p:spPr>
          <a:xfrm>
            <a:off x="6379142" y="2427734"/>
            <a:ext cx="265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 to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18 K</a:t>
            </a:r>
            <a:r>
              <a:rPr lang="en-GB" dirty="0"/>
              <a:t>/</a:t>
            </a:r>
            <a:r>
              <a:rPr lang="en-GB" dirty="0">
                <a:solidFill>
                  <a:srgbClr val="0000FF"/>
                </a:solidFill>
              </a:rPr>
              <a:t>21K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below climatology in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Feb</a:t>
            </a:r>
            <a:r>
              <a:rPr lang="en-GB" dirty="0"/>
              <a:t>/</a:t>
            </a:r>
            <a:r>
              <a:rPr lang="en-GB" dirty="0">
                <a:solidFill>
                  <a:srgbClr val="0000FF"/>
                </a:solidFill>
              </a:rPr>
              <a:t>March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0B630-3C06-4E89-904C-9E97513D95CE}"/>
              </a:ext>
            </a:extLst>
          </p:cNvPr>
          <p:cNvSpPr txBox="1"/>
          <p:nvPr/>
        </p:nvSpPr>
        <p:spPr>
          <a:xfrm>
            <a:off x="6448159" y="3437587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Anomalies against 2003-2019 climatology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7838E-85F8-4880-BC2F-EED39CF6FBF9}"/>
              </a:ext>
            </a:extLst>
          </p:cNvPr>
          <p:cNvSpPr txBox="1"/>
          <p:nvPr/>
        </p:nvSpPr>
        <p:spPr>
          <a:xfrm>
            <a:off x="6277999" y="4299942"/>
            <a:ext cx="286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Inness et al. (2020, accepted by JGR)</a:t>
            </a:r>
          </a:p>
        </p:txBody>
      </p:sp>
    </p:spTree>
    <p:extLst>
      <p:ext uri="{BB962C8B-B14F-4D97-AF65-F5344CB8AC3E}">
        <p14:creationId xmlns:p14="http://schemas.microsoft.com/office/powerpoint/2010/main" val="2337102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C0B3-2EC7-414C-9990-A1798384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January 2020 anomalies of CO and AOD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360FF-FE16-499D-ACCF-21A8587B7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7"/>
          <a:stretch/>
        </p:blipFill>
        <p:spPr>
          <a:xfrm>
            <a:off x="441881" y="2604077"/>
            <a:ext cx="6286500" cy="2127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24C38-BBCE-4449-8CB3-3180C44BF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6" b="2752"/>
          <a:stretch/>
        </p:blipFill>
        <p:spPr>
          <a:xfrm>
            <a:off x="441881" y="637299"/>
            <a:ext cx="6286500" cy="2005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5CB77-CDF4-4EA1-82F6-EDF9F3521D71}"/>
              </a:ext>
            </a:extLst>
          </p:cNvPr>
          <p:cNvSpPr txBox="1"/>
          <p:nvPr/>
        </p:nvSpPr>
        <p:spPr>
          <a:xfrm>
            <a:off x="930321" y="4220271"/>
            <a:ext cx="198549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/>
              <a:t>AOD (550 nm) anomaly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50E22-F59F-4D1F-B961-95DB138E4817}"/>
              </a:ext>
            </a:extLst>
          </p:cNvPr>
          <p:cNvSpPr txBox="1"/>
          <p:nvPr/>
        </p:nvSpPr>
        <p:spPr>
          <a:xfrm>
            <a:off x="924058" y="2237343"/>
            <a:ext cx="11638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/>
              <a:t>CO anomaly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63185-5D02-4E54-91ED-3FC97624968D}"/>
              </a:ext>
            </a:extLst>
          </p:cNvPr>
          <p:cNvSpPr txBox="1"/>
          <p:nvPr/>
        </p:nvSpPr>
        <p:spPr>
          <a:xfrm>
            <a:off x="6486839" y="3262316"/>
            <a:ext cx="2751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Anomalies calculated against the 2003-2019 January means from the CAMS reanalysis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DFFF0-B1FE-4E3D-B5F5-CC32EE6F994F}"/>
              </a:ext>
            </a:extLst>
          </p:cNvPr>
          <p:cNvSpPr txBox="1"/>
          <p:nvPr/>
        </p:nvSpPr>
        <p:spPr>
          <a:xfrm>
            <a:off x="6486839" y="2327658"/>
            <a:ext cx="22985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CO in 10</a:t>
            </a:r>
            <a:r>
              <a:rPr lang="en-GB" sz="1800" baseline="30000" dirty="0"/>
              <a:t>18</a:t>
            </a:r>
            <a:r>
              <a:rPr lang="en-GB" sz="1800" dirty="0"/>
              <a:t> </a:t>
            </a:r>
            <a:r>
              <a:rPr lang="en-GB" sz="1800" dirty="0" err="1"/>
              <a:t>molec</a:t>
            </a:r>
            <a:r>
              <a:rPr lang="en-GB" sz="1800" dirty="0"/>
              <a:t> cm</a:t>
            </a:r>
            <a:r>
              <a:rPr lang="en-GB" sz="1800" baseline="30000" dirty="0"/>
              <a:t>-2</a:t>
            </a:r>
            <a:endParaRPr lang="en-GB" sz="1800" dirty="0"/>
          </a:p>
          <a:p>
            <a:r>
              <a:rPr lang="en-GB" sz="1800" dirty="0"/>
              <a:t>AOD is unitless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1E19A-159B-4226-B4C5-7B03096411EA}"/>
              </a:ext>
            </a:extLst>
          </p:cNvPr>
          <p:cNvSpPr txBox="1"/>
          <p:nvPr/>
        </p:nvSpPr>
        <p:spPr>
          <a:xfrm>
            <a:off x="755576" y="4515966"/>
            <a:ext cx="610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CAMS reanalysis 2003-2019 data available from:</a:t>
            </a:r>
          </a:p>
          <a:p>
            <a:r>
              <a:rPr lang="en-GB" sz="1800" dirty="0">
                <a:solidFill>
                  <a:srgbClr val="0000FF"/>
                </a:solidFill>
              </a:rPr>
              <a:t>https://atmosphere.copernicus.eu/data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C01A1-7278-46CA-A999-3AD2DDCAD4A0}"/>
              </a:ext>
            </a:extLst>
          </p:cNvPr>
          <p:cNvSpPr txBox="1"/>
          <p:nvPr/>
        </p:nvSpPr>
        <p:spPr>
          <a:xfrm>
            <a:off x="6486839" y="100239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Impact of Australian fires</a:t>
            </a:r>
          </a:p>
        </p:txBody>
      </p:sp>
    </p:spTree>
    <p:extLst>
      <p:ext uri="{BB962C8B-B14F-4D97-AF65-F5344CB8AC3E}">
        <p14:creationId xmlns:p14="http://schemas.microsoft.com/office/powerpoint/2010/main" val="2801319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CFDB-F4DA-4BA1-81B2-6166C71E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of trends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E69521C-07CB-4AC9-9682-C4130BD64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b="12302"/>
          <a:stretch/>
        </p:blipFill>
        <p:spPr>
          <a:xfrm>
            <a:off x="867704" y="3125835"/>
            <a:ext cx="4992606" cy="1872208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E91539-6F94-41CF-88AA-C38D45CC9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b="10145"/>
          <a:stretch/>
        </p:blipFill>
        <p:spPr>
          <a:xfrm>
            <a:off x="863512" y="685191"/>
            <a:ext cx="5874128" cy="2304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9484F2-048D-4760-9661-406CFE8D840C}"/>
              </a:ext>
            </a:extLst>
          </p:cNvPr>
          <p:cNvSpPr txBox="1"/>
          <p:nvPr/>
        </p:nvSpPr>
        <p:spPr>
          <a:xfrm>
            <a:off x="3131840" y="4860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 burdens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68AB7-5900-45C7-8369-D573F28FD71A}"/>
              </a:ext>
            </a:extLst>
          </p:cNvPr>
          <p:cNvSpPr txBox="1"/>
          <p:nvPr/>
        </p:nvSpPr>
        <p:spPr>
          <a:xfrm>
            <a:off x="1402879" y="28746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of </a:t>
            </a:r>
            <a:r>
              <a:rPr lang="en-GB" dirty="0" err="1"/>
              <a:t>xCO</a:t>
            </a:r>
            <a:r>
              <a:rPr lang="en-GB" dirty="0"/>
              <a:t> with TCCON at </a:t>
            </a:r>
            <a:r>
              <a:rPr lang="en-GB" dirty="0" err="1"/>
              <a:t>Parkfalls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179C4-B6E4-4B4A-A333-5BA725F37B89}"/>
              </a:ext>
            </a:extLst>
          </p:cNvPr>
          <p:cNvSpPr txBox="1"/>
          <p:nvPr/>
        </p:nvSpPr>
        <p:spPr>
          <a:xfrm>
            <a:off x="6084168" y="281715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Flemming</a:t>
            </a:r>
            <a:r>
              <a:rPr lang="en-GB" dirty="0"/>
              <a:t> et al. (2020), BAMS State of Climate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D2B62-879D-4785-84F3-F3BCCF160687}"/>
              </a:ext>
            </a:extLst>
          </p:cNvPr>
          <p:cNvSpPr txBox="1"/>
          <p:nvPr/>
        </p:nvSpPr>
        <p:spPr>
          <a:xfrm>
            <a:off x="6084168" y="386789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TCCON data from:</a:t>
            </a:r>
          </a:p>
          <a:p>
            <a:r>
              <a:rPr lang="en-GB" dirty="0"/>
              <a:t>https://tccondata.org/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0988D-1B43-41CF-80CF-553095ED3BA7}"/>
              </a:ext>
            </a:extLst>
          </p:cNvPr>
          <p:cNvSpPr txBox="1"/>
          <p:nvPr/>
        </p:nvSpPr>
        <p:spPr>
          <a:xfrm>
            <a:off x="1403648" y="8435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22C975-9658-4105-98C6-65E57B828350}"/>
              </a:ext>
            </a:extLst>
          </p:cNvPr>
          <p:cNvSpPr txBox="1"/>
          <p:nvPr/>
        </p:nvSpPr>
        <p:spPr>
          <a:xfrm>
            <a:off x="4067944" y="84355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Maritime SE Asia</a:t>
            </a:r>
          </a:p>
        </p:txBody>
      </p:sp>
    </p:spTree>
    <p:extLst>
      <p:ext uri="{BB962C8B-B14F-4D97-AF65-F5344CB8AC3E}">
        <p14:creationId xmlns:p14="http://schemas.microsoft.com/office/powerpoint/2010/main" val="1402240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433EA946-C8DD-4C3A-8E34-CFC493E3AAE8}"/>
              </a:ext>
            </a:extLst>
          </p:cNvPr>
          <p:cNvSpPr/>
          <p:nvPr/>
        </p:nvSpPr>
        <p:spPr>
          <a:xfrm>
            <a:off x="1979712" y="1419622"/>
            <a:ext cx="5184576" cy="2304256"/>
          </a:xfrm>
          <a:prstGeom prst="rightArrow">
            <a:avLst/>
          </a:prstGeom>
          <a:solidFill>
            <a:srgbClr val="5AC5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Part 2</a:t>
            </a:r>
          </a:p>
          <a:p>
            <a:pPr algn="ctr"/>
            <a:r>
              <a:rPr lang="en-GB" sz="2400" i="1" dirty="0"/>
              <a:t>Jérôme Barré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4661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165E-A5D0-4273-8CBE-8A1A6ACBA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Atmosphere Monitoring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5FFBC-7706-449D-8E0B-183CE4708D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0839" y="3836947"/>
            <a:ext cx="1506561" cy="10304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5EA2C2-DDCF-43E2-A29F-D3252862E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5" y="730120"/>
            <a:ext cx="1219665" cy="1021469"/>
          </a:xfrm>
          <a:prstGeom prst="rect">
            <a:avLst/>
          </a:prstGeom>
        </p:spPr>
      </p:pic>
      <p:sp>
        <p:nvSpPr>
          <p:cNvPr id="5" name="Right Arrow 11">
            <a:extLst>
              <a:ext uri="{FF2B5EF4-FFF2-40B4-BE49-F238E27FC236}">
                <a16:creationId xmlns:a16="http://schemas.microsoft.com/office/drawing/2014/main" id="{088D8327-7FAD-4A2F-9F3C-1EF292005552}"/>
              </a:ext>
            </a:extLst>
          </p:cNvPr>
          <p:cNvSpPr/>
          <p:nvPr/>
        </p:nvSpPr>
        <p:spPr bwMode="auto">
          <a:xfrm>
            <a:off x="1370857" y="1127137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6" name="Right Arrow 12">
            <a:extLst>
              <a:ext uri="{FF2B5EF4-FFF2-40B4-BE49-F238E27FC236}">
                <a16:creationId xmlns:a16="http://schemas.microsoft.com/office/drawing/2014/main" id="{52E07BC3-5FA4-4A3A-A94C-B433DAAD483F}"/>
              </a:ext>
            </a:extLst>
          </p:cNvPr>
          <p:cNvSpPr/>
          <p:nvPr/>
        </p:nvSpPr>
        <p:spPr bwMode="auto">
          <a:xfrm>
            <a:off x="5273124" y="1247825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16EB4-CFA0-4E7A-BCB9-D2CB833D34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2" y="4002404"/>
            <a:ext cx="1255546" cy="706244"/>
          </a:xfrm>
          <a:prstGeom prst="rect">
            <a:avLst/>
          </a:prstGeom>
        </p:spPr>
      </p:pic>
      <p:sp>
        <p:nvSpPr>
          <p:cNvPr id="8" name="Right Arrow 22">
            <a:extLst>
              <a:ext uri="{FF2B5EF4-FFF2-40B4-BE49-F238E27FC236}">
                <a16:creationId xmlns:a16="http://schemas.microsoft.com/office/drawing/2014/main" id="{9A428E34-B964-47F8-8301-A0BCF8B473C8}"/>
              </a:ext>
            </a:extLst>
          </p:cNvPr>
          <p:cNvSpPr/>
          <p:nvPr/>
        </p:nvSpPr>
        <p:spPr bwMode="auto">
          <a:xfrm rot="20023582">
            <a:off x="2062169" y="4215395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9" name="Right Arrow 24">
            <a:extLst>
              <a:ext uri="{FF2B5EF4-FFF2-40B4-BE49-F238E27FC236}">
                <a16:creationId xmlns:a16="http://schemas.microsoft.com/office/drawing/2014/main" id="{FF494A78-6E81-4C1E-8765-024C091615B4}"/>
              </a:ext>
            </a:extLst>
          </p:cNvPr>
          <p:cNvSpPr/>
          <p:nvPr/>
        </p:nvSpPr>
        <p:spPr bwMode="auto">
          <a:xfrm rot="13984950" flipH="1">
            <a:off x="2803902" y="2488423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832751-DC4B-4A3C-8502-7126213C6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575" y="690638"/>
            <a:ext cx="634897" cy="755096"/>
          </a:xfrm>
          <a:prstGeom prst="rect">
            <a:avLst/>
          </a:prstGeom>
        </p:spPr>
      </p:pic>
      <p:pic>
        <p:nvPicPr>
          <p:cNvPr id="11" name="0001_2017112000_fc_aod">
            <a:hlinkClick r:id="" action="ppaction://media"/>
            <a:extLst>
              <a:ext uri="{FF2B5EF4-FFF2-40B4-BE49-F238E27FC236}">
                <a16:creationId xmlns:a16="http://schemas.microsoft.com/office/drawing/2014/main" id="{7C5ACE94-62D2-437B-BB35-568D09223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5599" y="646732"/>
            <a:ext cx="2949380" cy="1659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C8E40-2615-4D96-A685-A27109E705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2517" y="661849"/>
            <a:ext cx="478322" cy="944818"/>
          </a:xfrm>
          <a:prstGeom prst="rect">
            <a:avLst/>
          </a:prstGeom>
        </p:spPr>
      </p:pic>
      <p:sp>
        <p:nvSpPr>
          <p:cNvPr id="13" name="Right Arrow 29">
            <a:extLst>
              <a:ext uri="{FF2B5EF4-FFF2-40B4-BE49-F238E27FC236}">
                <a16:creationId xmlns:a16="http://schemas.microsoft.com/office/drawing/2014/main" id="{2C1B1510-875D-4FC2-A598-D497E8B707FA}"/>
              </a:ext>
            </a:extLst>
          </p:cNvPr>
          <p:cNvSpPr/>
          <p:nvPr/>
        </p:nvSpPr>
        <p:spPr bwMode="auto">
          <a:xfrm>
            <a:off x="6134605" y="3635696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77D6C4-4E99-4368-B2A9-35FE9A7F7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7112" y="1116329"/>
            <a:ext cx="884999" cy="923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BFDB4B-1DFB-47AA-B0C3-6F5C2A15A9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9141" y="1653300"/>
            <a:ext cx="2263154" cy="8181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512542-F403-4912-B371-6BD80D88CFA7}"/>
              </a:ext>
            </a:extLst>
          </p:cNvPr>
          <p:cNvSpPr txBox="1"/>
          <p:nvPr/>
        </p:nvSpPr>
        <p:spPr>
          <a:xfrm>
            <a:off x="550808" y="3349694"/>
            <a:ext cx="2142714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13" b="1" dirty="0">
                <a:solidFill>
                  <a:schemeClr val="tx2"/>
                </a:solidFill>
              </a:rPr>
              <a:t>Transforming satellite observations into user-driven services.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42550D-9DBC-461D-89D8-84A4EF69DB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35" y="2383679"/>
            <a:ext cx="1849922" cy="13079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93206-4EDD-44AD-BA89-78347F0E01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39" y="2699485"/>
            <a:ext cx="1849922" cy="1307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F37BF6-9FB2-4C44-9427-9BB804BAC53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05" y="3037665"/>
            <a:ext cx="1849922" cy="13079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8F2F23-2BFA-4F81-AB00-2DE6D55724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67" y="3367347"/>
            <a:ext cx="1849922" cy="1307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6083FC-F1D2-4D0A-AD11-AC9FB0E845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66" y="2679016"/>
            <a:ext cx="1913444" cy="1076312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C82C8471-CE8A-4ED0-8C9A-0D9695DAB1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3" y="1936289"/>
            <a:ext cx="1799352" cy="1218277"/>
          </a:xfrm>
          <a:prstGeom prst="rect">
            <a:avLst/>
          </a:prstGeom>
        </p:spPr>
      </p:pic>
      <p:sp>
        <p:nvSpPr>
          <p:cNvPr id="24" name="Right Arrow 11">
            <a:extLst>
              <a:ext uri="{FF2B5EF4-FFF2-40B4-BE49-F238E27FC236}">
                <a16:creationId xmlns:a16="http://schemas.microsoft.com/office/drawing/2014/main" id="{713A4DFF-7775-43E2-99A9-C7A942A1B19C}"/>
              </a:ext>
            </a:extLst>
          </p:cNvPr>
          <p:cNvSpPr/>
          <p:nvPr/>
        </p:nvSpPr>
        <p:spPr bwMode="auto">
          <a:xfrm rot="9299440">
            <a:off x="1984827" y="2357733"/>
            <a:ext cx="552839" cy="227434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83" fontAlgn="base">
              <a:spcBef>
                <a:spcPct val="0"/>
              </a:spcBef>
              <a:spcAft>
                <a:spcPct val="0"/>
              </a:spcAft>
            </a:pPr>
            <a:endParaRPr lang="en-GB" sz="1575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BA0614-511A-48C1-9E28-7126E1A63A93}"/>
              </a:ext>
            </a:extLst>
          </p:cNvPr>
          <p:cNvSpPr txBox="1"/>
          <p:nvPr/>
        </p:nvSpPr>
        <p:spPr>
          <a:xfrm>
            <a:off x="1962668" y="4708648"/>
            <a:ext cx="404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https://atmosphere.copernicus.eu/data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1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"/>
    </mc:Choice>
    <mc:Fallback xmlns="">
      <p:transition spd="slow" advTm="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  <p14:stopEvt time="718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8E8F2CC4-DC18-4206-940E-3B618F09600C}"/>
              </a:ext>
            </a:extLst>
          </p:cNvPr>
          <p:cNvSpPr txBox="1">
            <a:spLocks/>
          </p:cNvSpPr>
          <p:nvPr/>
        </p:nvSpPr>
        <p:spPr>
          <a:xfrm>
            <a:off x="2103840" y="2281081"/>
            <a:ext cx="4936319" cy="581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Data Assimilation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349493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"/>
    </mc:Choice>
    <mc:Fallback xmlns="">
      <p:transition spd="slow" advTm="16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1FD2BA-0800-440F-A249-E8BEA5FA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NWP definition: Combining data and model in an ‘optimal’ way to produce the best possible initial conditions for a numerical forecast</a:t>
            </a:r>
          </a:p>
          <a:p>
            <a:r>
              <a:rPr lang="en-US" dirty="0"/>
              <a:t>Optimal in a statistical sense: minimize error and/or maximize probability of the analysis being correct</a:t>
            </a:r>
          </a:p>
          <a:p>
            <a:r>
              <a:rPr lang="en-US" dirty="0"/>
              <a:t>CAMS uses ECMWF’s 4-dimensional variational data assimilation system or 4D-Var</a:t>
            </a:r>
          </a:p>
          <a:p>
            <a:r>
              <a:rPr lang="en-US" dirty="0"/>
              <a:t>For AQ other parameters than</a:t>
            </a:r>
          </a:p>
          <a:p>
            <a:pPr marL="400050" lvl="1" indent="0">
              <a:buNone/>
            </a:pPr>
            <a:r>
              <a:rPr lang="en-US" sz="2000" dirty="0"/>
              <a:t>IC might be of interest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9827A2-620A-4C38-ABE0-90A5435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Data assimilation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C8C28-3974-4625-A2BB-E758EE8BAC5D}"/>
              </a:ext>
            </a:extLst>
          </p:cNvPr>
          <p:cNvSpPr txBox="1"/>
          <p:nvPr/>
        </p:nvSpPr>
        <p:spPr>
          <a:xfrm>
            <a:off x="4928967" y="4324721"/>
            <a:ext cx="275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Assimilation window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D91C2A-2B58-48B0-876A-1BE8D71E8664}"/>
              </a:ext>
            </a:extLst>
          </p:cNvPr>
          <p:cNvGrpSpPr/>
          <p:nvPr/>
        </p:nvGrpSpPr>
        <p:grpSpPr>
          <a:xfrm>
            <a:off x="4788024" y="2313829"/>
            <a:ext cx="4118145" cy="2058121"/>
            <a:chOff x="4788024" y="2313829"/>
            <a:chExt cx="4118145" cy="2058121"/>
          </a:xfrm>
        </p:grpSpPr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78C3592F-0CC5-469C-9EDB-8DF6394A1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8024" y="2402929"/>
              <a:ext cx="0" cy="161707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grpSp>
          <p:nvGrpSpPr>
            <p:cNvPr id="7" name="Group 35">
              <a:extLst>
                <a:ext uri="{FF2B5EF4-FFF2-40B4-BE49-F238E27FC236}">
                  <a16:creationId xmlns:a16="http://schemas.microsoft.com/office/drawing/2014/main" id="{9E3E50A0-DA53-40BE-B68F-56755BD558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70882" y="2735502"/>
              <a:ext cx="190516" cy="1491822"/>
              <a:chOff x="1675" y="767"/>
              <a:chExt cx="195" cy="1616"/>
            </a:xfrm>
          </p:grpSpPr>
          <p:sp>
            <p:nvSpPr>
              <p:cNvPr id="8" name="Text Box 36">
                <a:extLst>
                  <a:ext uri="{FF2B5EF4-FFF2-40B4-BE49-F238E27FC236}">
                    <a16:creationId xmlns:a16="http://schemas.microsoft.com/office/drawing/2014/main" id="{56F7D2D4-A02A-4443-870E-1615356EC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5" y="2149"/>
                <a:ext cx="19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500"/>
                  <a:t>3</a:t>
                </a:r>
              </a:p>
            </p:txBody>
          </p:sp>
          <p:sp>
            <p:nvSpPr>
              <p:cNvPr id="9" name="Line 37">
                <a:extLst>
                  <a:ext uri="{FF2B5EF4-FFF2-40B4-BE49-F238E27FC236}">
                    <a16:creationId xmlns:a16="http://schemas.microsoft.com/office/drawing/2014/main" id="{CA8DE04D-C579-41BD-A574-5D73BA17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767"/>
                <a:ext cx="0" cy="1391"/>
              </a:xfrm>
              <a:prstGeom prst="line">
                <a:avLst/>
              </a:prstGeom>
              <a:noFill/>
              <a:ln w="12700" cap="rnd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975658C6-1D77-4217-A382-B57E8CB5F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4796" y="3488756"/>
              <a:ext cx="1411373" cy="3349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0070C0"/>
                  </a:solidFill>
                </a:rPr>
                <a:t>Model trajectory from first guess </a:t>
              </a:r>
              <a:r>
                <a:rPr lang="en-GB" altLang="en-US" sz="1200" b="1" dirty="0" err="1">
                  <a:solidFill>
                    <a:srgbClr val="0070C0"/>
                  </a:solidFill>
                </a:rPr>
                <a:t>x</a:t>
              </a:r>
              <a:r>
                <a:rPr lang="en-GB" altLang="en-US" sz="1200" baseline="-25000" dirty="0" err="1">
                  <a:solidFill>
                    <a:srgbClr val="0070C0"/>
                  </a:solidFill>
                </a:rPr>
                <a:t>b</a:t>
              </a:r>
              <a:endParaRPr lang="en-GB" altLang="en-US" sz="1200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E2BE3B64-D250-48CB-8C6A-D9F40246C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2848" y="4020007"/>
              <a:ext cx="486010" cy="234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500" dirty="0"/>
                <a:t>time</a:t>
              </a: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D6C4E744-6040-42A2-85D4-785357CDA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227" y="4010506"/>
              <a:ext cx="387836" cy="23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500" dirty="0"/>
                <a:t>15</a:t>
              </a: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5EDFC714-6E53-48EF-93BF-0D05E2879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511" y="4010506"/>
              <a:ext cx="447617" cy="297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500" dirty="0"/>
                <a:t>12</a:t>
              </a: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1626F57F-9950-47D4-8A7D-0A9F92758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6713704" y="2093464"/>
              <a:ext cx="1727" cy="38530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B38D8793-A488-474B-AE2F-1A83C4F171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5509" y="2734638"/>
              <a:ext cx="190516" cy="1491823"/>
              <a:chOff x="1675" y="767"/>
              <a:chExt cx="195" cy="1616"/>
            </a:xfrm>
          </p:grpSpPr>
          <p:sp>
            <p:nvSpPr>
              <p:cNvPr id="18" name="Text Box 15">
                <a:extLst>
                  <a:ext uri="{FF2B5EF4-FFF2-40B4-BE49-F238E27FC236}">
                    <a16:creationId xmlns:a16="http://schemas.microsoft.com/office/drawing/2014/main" id="{C386551E-A56D-4477-BCC2-CAE95D0E9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5" y="2149"/>
                <a:ext cx="19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500"/>
                  <a:t>9</a:t>
                </a:r>
              </a:p>
            </p:txBody>
          </p:sp>
          <p:sp>
            <p:nvSpPr>
              <p:cNvPr id="19" name="Line 16">
                <a:extLst>
                  <a:ext uri="{FF2B5EF4-FFF2-40B4-BE49-F238E27FC236}">
                    <a16:creationId xmlns:a16="http://schemas.microsoft.com/office/drawing/2014/main" id="{E185F0D2-CC44-49E9-9D5E-7E1EFF637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767"/>
                <a:ext cx="0" cy="139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6569F9CA-E0E8-4D32-B708-EA8776AEC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6420" y="3745311"/>
              <a:ext cx="4297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500" b="1" dirty="0" err="1">
                  <a:solidFill>
                    <a:srgbClr val="0070C0"/>
                  </a:solidFill>
                  <a:sym typeface="Symbol" panose="05050102010706020507" pitchFamily="18" charset="2"/>
                </a:rPr>
                <a:t>x</a:t>
              </a:r>
              <a:r>
                <a:rPr lang="en-GB" altLang="en-US" sz="1500" baseline="-25000" dirty="0" err="1">
                  <a:solidFill>
                    <a:srgbClr val="0070C0"/>
                  </a:solidFill>
                  <a:sym typeface="Symbol" panose="05050102010706020507" pitchFamily="18" charset="2"/>
                </a:rPr>
                <a:t>b</a:t>
              </a:r>
              <a:endParaRPr lang="en-GB" altLang="en-US" sz="1500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4E699786-5288-4B24-B8BE-E14B540B4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540" y="3747903"/>
              <a:ext cx="94285" cy="88974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4B20ABD5-AF61-47B3-A60C-57E5A7470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3170" y="2734638"/>
              <a:ext cx="0" cy="128536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4B0C9268-D5E7-46FC-BD82-96B83C25E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5745" y="3000695"/>
              <a:ext cx="94286" cy="881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Text Box 22">
              <a:extLst>
                <a:ext uri="{FF2B5EF4-FFF2-40B4-BE49-F238E27FC236}">
                  <a16:creationId xmlns:a16="http://schemas.microsoft.com/office/drawing/2014/main" id="{C4777F2F-591D-42BB-93DB-E61413220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7570" y="2778693"/>
              <a:ext cx="313960" cy="21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350" b="1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AA52E6FA-D7AA-4D2D-9033-A9BC99536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197" y="2867667"/>
              <a:ext cx="93314" cy="881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D9014F23-53EE-4461-B19B-455D32791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9370" y="3132861"/>
              <a:ext cx="94285" cy="889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F018B3F5-5773-4432-8D45-B84CD94B3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599" y="2955777"/>
              <a:ext cx="94285" cy="889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F65D2828-415C-463D-891A-AA629F7C38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5625" y="2735502"/>
              <a:ext cx="190516" cy="1491822"/>
              <a:chOff x="1675" y="767"/>
              <a:chExt cx="195" cy="1616"/>
            </a:xfrm>
          </p:grpSpPr>
          <p:sp>
            <p:nvSpPr>
              <p:cNvPr id="33" name="Text Box 33">
                <a:extLst>
                  <a:ext uri="{FF2B5EF4-FFF2-40B4-BE49-F238E27FC236}">
                    <a16:creationId xmlns:a16="http://schemas.microsoft.com/office/drawing/2014/main" id="{82F82054-1854-4BF0-8C96-03EF5494FC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5" y="2149"/>
                <a:ext cx="19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500"/>
                  <a:t>6</a:t>
                </a:r>
              </a:p>
            </p:txBody>
          </p:sp>
          <p:sp>
            <p:nvSpPr>
              <p:cNvPr id="34" name="Line 34">
                <a:extLst>
                  <a:ext uri="{FF2B5EF4-FFF2-40B4-BE49-F238E27FC236}">
                    <a16:creationId xmlns:a16="http://schemas.microsoft.com/office/drawing/2014/main" id="{E41CEFE0-9C96-49E7-BA6B-95888E4AE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75" y="767"/>
                <a:ext cx="0" cy="1391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</p:grpSp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A7B22C49-481B-4E5A-AB89-A08B67BE3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4608" y="3301443"/>
              <a:ext cx="357217" cy="458553"/>
              <a:chOff x="746920" y="3003802"/>
              <a:chExt cx="583405" cy="842711"/>
            </a:xfrm>
          </p:grpSpPr>
          <p:sp>
            <p:nvSpPr>
              <p:cNvPr id="39" name="Line 25">
                <a:extLst>
                  <a:ext uri="{FF2B5EF4-FFF2-40B4-BE49-F238E27FC236}">
                    <a16:creationId xmlns:a16="http://schemas.microsoft.com/office/drawing/2014/main" id="{C3962347-9703-4B64-8C24-B8994CACB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52538" y="3308350"/>
                <a:ext cx="0" cy="538163"/>
              </a:xfrm>
              <a:prstGeom prst="line">
                <a:avLst/>
              </a:prstGeom>
              <a:noFill/>
              <a:ln w="28575">
                <a:solidFill>
                  <a:srgbClr val="008080"/>
                </a:solidFill>
                <a:round/>
                <a:headEnd/>
                <a:tailEnd type="triangle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800"/>
              </a:p>
            </p:txBody>
          </p:sp>
          <p:sp>
            <p:nvSpPr>
              <p:cNvPr id="40" name="Oval 26">
                <a:extLst>
                  <a:ext uri="{FF2B5EF4-FFF2-40B4-BE49-F238E27FC236}">
                    <a16:creationId xmlns:a16="http://schemas.microsoft.com/office/drawing/2014/main" id="{EAF6BFA4-7E51-4EB4-9636-AE8DEF11D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338" y="3184525"/>
                <a:ext cx="153987" cy="163513"/>
              </a:xfrm>
              <a:prstGeom prst="ellipse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" name="Text Box 27">
                <a:extLst>
                  <a:ext uri="{FF2B5EF4-FFF2-40B4-BE49-F238E27FC236}">
                    <a16:creationId xmlns:a16="http://schemas.microsoft.com/office/drawing/2014/main" id="{AF183BB7-66AB-43DA-9D91-3A59EE1A4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920" y="3003802"/>
                <a:ext cx="384175" cy="396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500" b="1" dirty="0" err="1">
                    <a:solidFill>
                      <a:srgbClr val="009900"/>
                    </a:solidFill>
                    <a:sym typeface="Symbol" panose="05050102010706020507" pitchFamily="18" charset="2"/>
                  </a:rPr>
                  <a:t>x</a:t>
                </a:r>
                <a:r>
                  <a:rPr lang="en-GB" altLang="en-US" sz="1500" baseline="-25000" dirty="0" err="1">
                    <a:solidFill>
                      <a:srgbClr val="009900"/>
                    </a:solidFill>
                    <a:sym typeface="Symbol" panose="05050102010706020507" pitchFamily="18" charset="2"/>
                  </a:rPr>
                  <a:t>a</a:t>
                </a:r>
                <a:endParaRPr lang="en-GB" altLang="en-US" sz="1500" baseline="-25000" dirty="0">
                  <a:solidFill>
                    <a:srgbClr val="009900"/>
                  </a:solidFill>
                </a:endParaRPr>
              </a:p>
            </p:txBody>
          </p:sp>
        </p:grp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82C5B95E-6C00-44FB-A037-DA9556038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804" y="3011925"/>
              <a:ext cx="3092967" cy="432775"/>
            </a:xfrm>
            <a:custGeom>
              <a:avLst/>
              <a:gdLst>
                <a:gd name="T0" fmla="*/ 0 w 3154"/>
                <a:gd name="T1" fmla="*/ 2147483646 h 468"/>
                <a:gd name="T2" fmla="*/ 2147483646 w 3154"/>
                <a:gd name="T3" fmla="*/ 2147483646 h 468"/>
                <a:gd name="T4" fmla="*/ 2147483646 w 3154"/>
                <a:gd name="T5" fmla="*/ 2147483646 h 468"/>
                <a:gd name="T6" fmla="*/ 2147483646 w 3154"/>
                <a:gd name="T7" fmla="*/ 2147483646 h 468"/>
                <a:gd name="T8" fmla="*/ 2147483646 w 3154"/>
                <a:gd name="T9" fmla="*/ 2147483646 h 468"/>
                <a:gd name="T10" fmla="*/ 2147483646 w 3154"/>
                <a:gd name="T11" fmla="*/ 2147483646 h 4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54"/>
                <a:gd name="T19" fmla="*/ 0 h 468"/>
                <a:gd name="T20" fmla="*/ 3154 w 3154"/>
                <a:gd name="T21" fmla="*/ 468 h 4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54" h="468">
                  <a:moveTo>
                    <a:pt x="0" y="468"/>
                  </a:moveTo>
                  <a:cubicBezTo>
                    <a:pt x="150" y="433"/>
                    <a:pt x="608" y="329"/>
                    <a:pt x="898" y="255"/>
                  </a:cubicBezTo>
                  <a:cubicBezTo>
                    <a:pt x="1188" y="181"/>
                    <a:pt x="1515" y="44"/>
                    <a:pt x="1741" y="22"/>
                  </a:cubicBezTo>
                  <a:cubicBezTo>
                    <a:pt x="1967" y="0"/>
                    <a:pt x="2094" y="86"/>
                    <a:pt x="2257" y="123"/>
                  </a:cubicBezTo>
                  <a:cubicBezTo>
                    <a:pt x="2420" y="160"/>
                    <a:pt x="2570" y="228"/>
                    <a:pt x="2719" y="244"/>
                  </a:cubicBezTo>
                  <a:cubicBezTo>
                    <a:pt x="2868" y="260"/>
                    <a:pt x="3064" y="223"/>
                    <a:pt x="3154" y="217"/>
                  </a:cubicBezTo>
                </a:path>
              </a:pathLst>
            </a:custGeom>
            <a:noFill/>
            <a:ln w="34925" cap="flat">
              <a:solidFill>
                <a:srgbClr val="0099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B7A40D31-57E0-4EAA-86D1-D1BE51085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4669" y="2543418"/>
              <a:ext cx="1270431" cy="31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solidFill>
                    <a:srgbClr val="009900"/>
                  </a:solidFill>
                </a:rPr>
                <a:t>Model trajectory from corrected initial state</a:t>
              </a:r>
            </a:p>
          </p:txBody>
        </p:sp>
        <p:sp>
          <p:nvSpPr>
            <p:cNvPr id="42" name="Oval 38">
              <a:extLst>
                <a:ext uri="{FF2B5EF4-FFF2-40B4-BE49-F238E27FC236}">
                  <a16:creationId xmlns:a16="http://schemas.microsoft.com/office/drawing/2014/main" id="{8B5187AE-64BC-4E97-9D31-C0EF1989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141" y="3078997"/>
              <a:ext cx="93314" cy="881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" name="Oval 39">
              <a:extLst>
                <a:ext uri="{FF2B5EF4-FFF2-40B4-BE49-F238E27FC236}">
                  <a16:creationId xmlns:a16="http://schemas.microsoft.com/office/drawing/2014/main" id="{6E63C50B-75EE-4A70-AEF0-9CD517214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868" y="3376081"/>
              <a:ext cx="94285" cy="889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" name="Oval 40">
              <a:extLst>
                <a:ext uri="{FF2B5EF4-FFF2-40B4-BE49-F238E27FC236}">
                  <a16:creationId xmlns:a16="http://schemas.microsoft.com/office/drawing/2014/main" id="{F83EF091-1A50-4B82-95CA-B535213F5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8482" y="3222698"/>
              <a:ext cx="94286" cy="889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B80F127-5BF8-4143-BF6A-24912FE7D8CB}"/>
                </a:ext>
              </a:extLst>
            </p:cNvPr>
            <p:cNvSpPr/>
            <p:nvPr/>
          </p:nvSpPr>
          <p:spPr>
            <a:xfrm>
              <a:off x="5167112" y="3104354"/>
              <a:ext cx="3009373" cy="691059"/>
            </a:xfrm>
            <a:custGeom>
              <a:avLst/>
              <a:gdLst>
                <a:gd name="connsiteX0" fmla="*/ 0 w 3686175"/>
                <a:gd name="connsiteY0" fmla="*/ 952500 h 952500"/>
                <a:gd name="connsiteX1" fmla="*/ 1266825 w 3686175"/>
                <a:gd name="connsiteY1" fmla="*/ 142875 h 952500"/>
                <a:gd name="connsiteX2" fmla="*/ 2943225 w 3686175"/>
                <a:gd name="connsiteY2" fmla="*/ 457200 h 952500"/>
                <a:gd name="connsiteX3" fmla="*/ 3686175 w 3686175"/>
                <a:gd name="connsiteY3" fmla="*/ 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175" h="952500">
                  <a:moveTo>
                    <a:pt x="0" y="952500"/>
                  </a:moveTo>
                  <a:cubicBezTo>
                    <a:pt x="388144" y="588962"/>
                    <a:pt x="776288" y="225425"/>
                    <a:pt x="1266825" y="142875"/>
                  </a:cubicBezTo>
                  <a:cubicBezTo>
                    <a:pt x="1757363" y="60325"/>
                    <a:pt x="2540000" y="481012"/>
                    <a:pt x="2943225" y="457200"/>
                  </a:cubicBezTo>
                  <a:cubicBezTo>
                    <a:pt x="3346450" y="433388"/>
                    <a:pt x="3516312" y="216694"/>
                    <a:pt x="3686175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AutoShape 43">
              <a:extLst>
                <a:ext uri="{FF2B5EF4-FFF2-40B4-BE49-F238E27FC236}">
                  <a16:creationId xmlns:a16="http://schemas.microsoft.com/office/drawing/2014/main" id="{74CE5F97-50D6-4AC0-8BC9-A5FAC4E08B5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05182" y="3153962"/>
              <a:ext cx="169227" cy="2266749"/>
            </a:xfrm>
            <a:prstGeom prst="leftBrace">
              <a:avLst>
                <a:gd name="adj1" fmla="val 110073"/>
                <a:gd name="adj2" fmla="val 4975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id="{74A99263-B291-4015-8B8B-CC468DCD8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2313829"/>
              <a:ext cx="823300" cy="40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500" dirty="0"/>
                <a:t>model state</a:t>
              </a:r>
            </a:p>
          </p:txBody>
        </p:sp>
      </p:grpSp>
      <p:grpSp>
        <p:nvGrpSpPr>
          <p:cNvPr id="45" name="Group 3">
            <a:extLst>
              <a:ext uri="{FF2B5EF4-FFF2-40B4-BE49-F238E27FC236}">
                <a16:creationId xmlns:a16="http://schemas.microsoft.com/office/drawing/2014/main" id="{8B9AED9A-3187-4144-B379-D642CCA1F3DF}"/>
              </a:ext>
            </a:extLst>
          </p:cNvPr>
          <p:cNvGrpSpPr>
            <a:grpSpLocks/>
          </p:cNvGrpSpPr>
          <p:nvPr/>
        </p:nvGrpSpPr>
        <p:grpSpPr bwMode="auto">
          <a:xfrm>
            <a:off x="120892" y="3517399"/>
            <a:ext cx="4384274" cy="1432490"/>
            <a:chOff x="2578" y="972"/>
            <a:chExt cx="3035" cy="1263"/>
          </a:xfrm>
        </p:grpSpPr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E42384D7-4224-424C-8087-6ADF253AD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972"/>
              <a:ext cx="3035" cy="1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000"/>
                </a:spcAft>
                <a:buClr>
                  <a:schemeClr val="hlink"/>
                </a:buClr>
                <a:buFont typeface="Wingdings" panose="05000000000000000000" pitchFamily="2" charset="2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000"/>
                </a:spcAft>
                <a:buClr>
                  <a:schemeClr val="hlink"/>
                </a:buClr>
                <a:buFont typeface="Wingdings" panose="05000000000000000000" pitchFamily="2" charset="2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000"/>
                </a:spcAft>
                <a:buClr>
                  <a:schemeClr val="hlink"/>
                </a:buClr>
                <a:buFont typeface="Wingdings" panose="05000000000000000000" pitchFamily="2" charset="2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lnSpc>
                  <a:spcPts val="3000"/>
                </a:lnSpc>
                <a:spcBef>
                  <a:spcPct val="0"/>
                </a:spcBef>
                <a:spcAft>
                  <a:spcPts val="1000"/>
                </a:spcAft>
                <a:buClr>
                  <a:schemeClr val="hlink"/>
                </a:buClr>
                <a:buFont typeface="Wingdings" panose="05000000000000000000" pitchFamily="2" charset="2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endParaRPr lang="en-US" altLang="en-US">
                <a:solidFill>
                  <a:srgbClr val="000000"/>
                </a:solidFill>
                <a:latin typeface="Times" panose="02020603050405020304" pitchFamily="18" charset="0"/>
              </a:endParaRPr>
            </a:p>
          </p:txBody>
        </p:sp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25A6C18E-70A3-420C-937A-1FB49C562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" y="1011"/>
              <a:ext cx="2918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563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"/>
    </mc:Choice>
    <mc:Fallback xmlns="">
      <p:transition spd="slow" advTm="13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BAE9D-38B5-4E39-AD38-BB271DBA0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0146A6-C305-468C-A2C9-87D7B1E34715}"/>
                  </a:ext>
                </a:extLst>
              </p:cNvPr>
              <p:cNvSpPr txBox="1"/>
              <p:nvPr/>
            </p:nvSpPr>
            <p:spPr>
              <a:xfrm>
                <a:off x="810211" y="1163641"/>
                <a:ext cx="7823357" cy="88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1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0146A6-C305-468C-A2C9-87D7B1E34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1" y="1163641"/>
                <a:ext cx="7823357" cy="882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4504355-981B-44CE-8B62-2C1E4DF7C2C7}"/>
              </a:ext>
            </a:extLst>
          </p:cNvPr>
          <p:cNvSpPr txBox="1"/>
          <p:nvPr/>
        </p:nvSpPr>
        <p:spPr>
          <a:xfrm>
            <a:off x="3948235" y="636036"/>
            <a:ext cx="476538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013" b="1" dirty="0">
                <a:solidFill>
                  <a:schemeClr val="tx2"/>
                </a:solidFill>
              </a:rPr>
              <a:t>Data assimilation for atmospheric composition is in principle no different from NWP data assimilation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A02880-987A-46AB-A975-12451E80D5E9}"/>
              </a:ext>
            </a:extLst>
          </p:cNvPr>
          <p:cNvCxnSpPr>
            <a:cxnSpLocks/>
          </p:cNvCxnSpPr>
          <p:nvPr/>
        </p:nvCxnSpPr>
        <p:spPr>
          <a:xfrm flipV="1">
            <a:off x="755576" y="1914387"/>
            <a:ext cx="216025" cy="606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5C5E2D-0A45-415C-89CD-6137BBF9B5E4}"/>
              </a:ext>
            </a:extLst>
          </p:cNvPr>
          <p:cNvSpPr txBox="1"/>
          <p:nvPr/>
        </p:nvSpPr>
        <p:spPr>
          <a:xfrm>
            <a:off x="77201" y="2571750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Cost function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D2187F-0097-4CCB-9AA3-A1EB9F293B4E}"/>
              </a:ext>
            </a:extLst>
          </p:cNvPr>
          <p:cNvSpPr txBox="1"/>
          <p:nvPr/>
        </p:nvSpPr>
        <p:spPr>
          <a:xfrm>
            <a:off x="1933480" y="2634466"/>
            <a:ext cx="192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Background term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FCEA85-912F-4F7D-B291-3C1B76BCF44F}"/>
              </a:ext>
            </a:extLst>
          </p:cNvPr>
          <p:cNvSpPr txBox="1"/>
          <p:nvPr/>
        </p:nvSpPr>
        <p:spPr>
          <a:xfrm>
            <a:off x="5631229" y="2643758"/>
            <a:ext cx="192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Observation term</a:t>
            </a:r>
          </a:p>
        </p:txBody>
      </p:sp>
      <p:sp>
        <p:nvSpPr>
          <p:cNvPr id="40" name="AutoShape 43">
            <a:extLst>
              <a:ext uri="{FF2B5EF4-FFF2-40B4-BE49-F238E27FC236}">
                <a16:creationId xmlns:a16="http://schemas.microsoft.com/office/drawing/2014/main" id="{23740F2F-1B04-4240-8BE9-4BB751D0FE17}"/>
              </a:ext>
            </a:extLst>
          </p:cNvPr>
          <p:cNvSpPr>
            <a:spLocks/>
          </p:cNvSpPr>
          <p:nvPr/>
        </p:nvSpPr>
        <p:spPr bwMode="auto">
          <a:xfrm rot="16200000">
            <a:off x="2877819" y="1010363"/>
            <a:ext cx="199702" cy="2376262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" name="AutoShape 43">
            <a:extLst>
              <a:ext uri="{FF2B5EF4-FFF2-40B4-BE49-F238E27FC236}">
                <a16:creationId xmlns:a16="http://schemas.microsoft.com/office/drawing/2014/main" id="{C0D23626-1D82-4EA8-801B-2D3C72822E28}"/>
              </a:ext>
            </a:extLst>
          </p:cNvPr>
          <p:cNvSpPr>
            <a:spLocks/>
          </p:cNvSpPr>
          <p:nvPr/>
        </p:nvSpPr>
        <p:spPr bwMode="auto">
          <a:xfrm rot="16200000">
            <a:off x="6433991" y="379639"/>
            <a:ext cx="181825" cy="3617772"/>
          </a:xfrm>
          <a:prstGeom prst="leftBrace">
            <a:avLst>
              <a:gd name="adj1" fmla="val 110073"/>
              <a:gd name="adj2" fmla="val 4975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56C625-5BAF-436B-8150-925DF5AC928F}"/>
              </a:ext>
            </a:extLst>
          </p:cNvPr>
          <p:cNvSpPr txBox="1"/>
          <p:nvPr/>
        </p:nvSpPr>
        <p:spPr>
          <a:xfrm>
            <a:off x="2781341" y="2321048"/>
            <a:ext cx="86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70C0"/>
                </a:solidFill>
              </a:rPr>
              <a:t>J</a:t>
            </a:r>
            <a:r>
              <a:rPr lang="en-GB" sz="2000" baseline="-25000" dirty="0" err="1">
                <a:solidFill>
                  <a:srgbClr val="0070C0"/>
                </a:solidFill>
              </a:rPr>
              <a:t>b</a:t>
            </a:r>
            <a:endParaRPr lang="en-GB" sz="2000" baseline="-25000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F19E16E-5CC1-4E6A-96CA-46C76C89A96B}"/>
              </a:ext>
            </a:extLst>
          </p:cNvPr>
          <p:cNvSpPr txBox="1"/>
          <p:nvPr/>
        </p:nvSpPr>
        <p:spPr>
          <a:xfrm>
            <a:off x="6330929" y="2321302"/>
            <a:ext cx="86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J</a:t>
            </a:r>
            <a:r>
              <a:rPr lang="en-GB" sz="2000" baseline="-25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67609C-CD41-4352-A42B-B97C3C28E842}"/>
              </a:ext>
            </a:extLst>
          </p:cNvPr>
          <p:cNvSpPr/>
          <p:nvPr/>
        </p:nvSpPr>
        <p:spPr>
          <a:xfrm>
            <a:off x="84444" y="3099189"/>
            <a:ext cx="4110885" cy="1871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x: control vector</a:t>
            </a:r>
          </a:p>
          <a:p>
            <a:r>
              <a:rPr lang="en-GB" dirty="0" err="1">
                <a:solidFill>
                  <a:schemeClr val="tx1"/>
                </a:solidFill>
              </a:rPr>
              <a:t>x</a:t>
            </a:r>
            <a:r>
              <a:rPr lang="en-GB" baseline="-25000" dirty="0" err="1">
                <a:solidFill>
                  <a:schemeClr val="tx1"/>
                </a:solidFill>
              </a:rPr>
              <a:t>b</a:t>
            </a:r>
            <a:r>
              <a:rPr lang="en-GB" dirty="0">
                <a:solidFill>
                  <a:schemeClr val="tx1"/>
                </a:solidFill>
              </a:rPr>
              <a:t>: model background (short forecast)</a:t>
            </a:r>
          </a:p>
          <a:p>
            <a:r>
              <a:rPr lang="en-GB" dirty="0">
                <a:solidFill>
                  <a:schemeClr val="tx1"/>
                </a:solidFill>
              </a:rPr>
              <a:t>B: Background error covariance matrix</a:t>
            </a:r>
          </a:p>
          <a:p>
            <a:r>
              <a:rPr lang="en-GB" dirty="0">
                <a:solidFill>
                  <a:schemeClr val="tx1"/>
                </a:solidFill>
              </a:rPr>
              <a:t>y: Observations</a:t>
            </a:r>
          </a:p>
          <a:p>
            <a:r>
              <a:rPr lang="en-GB" dirty="0">
                <a:solidFill>
                  <a:schemeClr val="tx1"/>
                </a:solidFill>
              </a:rPr>
              <a:t>H[x]: Model equivalent of observations</a:t>
            </a:r>
          </a:p>
          <a:p>
            <a:r>
              <a:rPr lang="en-GB" dirty="0">
                <a:solidFill>
                  <a:schemeClr val="tx1"/>
                </a:solidFill>
              </a:rPr>
              <a:t>R: Observation error covariance matrix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0F2A8E-00ED-4DEB-939E-D93E6D39334E}"/>
              </a:ext>
            </a:extLst>
          </p:cNvPr>
          <p:cNvSpPr/>
          <p:nvPr/>
        </p:nvSpPr>
        <p:spPr>
          <a:xfrm>
            <a:off x="4283968" y="3097406"/>
            <a:ext cx="4608512" cy="1562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Strong constraint 4D-Var </a:t>
            </a:r>
            <a:r>
              <a:rPr lang="en-GB" dirty="0">
                <a:solidFill>
                  <a:schemeClr val="tx1"/>
                </a:solidFill>
              </a:rPr>
              <a:t>assumes perfect model over assimilation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Weak constrained 4D-Var includes a model error term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E6222-9309-4AFF-BE3A-2F1420C6543C}"/>
              </a:ext>
            </a:extLst>
          </p:cNvPr>
          <p:cNvSpPr txBox="1"/>
          <p:nvPr/>
        </p:nvSpPr>
        <p:spPr>
          <a:xfrm>
            <a:off x="1004095" y="8017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Analysis</a:t>
            </a:r>
            <a:r>
              <a:rPr lang="en-GB" dirty="0"/>
              <a:t>: x that minimizes cost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419EA1-FBE8-4A18-99E3-C50A8753EA3B}"/>
              </a:ext>
            </a:extLst>
          </p:cNvPr>
          <p:cNvSpPr/>
          <p:nvPr/>
        </p:nvSpPr>
        <p:spPr>
          <a:xfrm>
            <a:off x="2555776" y="2097612"/>
            <a:ext cx="3617773" cy="9997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Methodology </a:t>
            </a:r>
            <a:r>
              <a:rPr lang="en-GB" dirty="0" err="1">
                <a:solidFill>
                  <a:schemeClr val="tx1"/>
                </a:solidFill>
              </a:rPr>
              <a:t>decribed</a:t>
            </a:r>
            <a:r>
              <a:rPr lang="en-GB" dirty="0">
                <a:solidFill>
                  <a:schemeClr val="tx1"/>
                </a:solidFill>
              </a:rPr>
              <a:t> in Part-II</a:t>
            </a:r>
          </a:p>
        </p:txBody>
      </p:sp>
    </p:spTree>
    <p:extLst>
      <p:ext uri="{BB962C8B-B14F-4D97-AF65-F5344CB8AC3E}">
        <p14:creationId xmlns:p14="http://schemas.microsoft.com/office/powerpoint/2010/main" val="5207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7"/>
    </mc:Choice>
    <mc:Fallback xmlns="">
      <p:transition spd="slow" advTm="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489D-689D-4385-A5D0-61F3DD0F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assimilation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/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BE9119-D932-4AB6-BA32-0DEC7B73B1EE}"/>
              </a:ext>
            </a:extLst>
          </p:cNvPr>
          <p:cNvSpPr txBox="1"/>
          <p:nvPr/>
        </p:nvSpPr>
        <p:spPr>
          <a:xfrm>
            <a:off x="3868180" y="922911"/>
            <a:ext cx="476538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013" b="1" dirty="0">
                <a:solidFill>
                  <a:schemeClr val="tx2"/>
                </a:solidFill>
              </a:rPr>
              <a:t>Data assimilation for atmospheric composition is in principle no different from NWP data assimilation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4868E2-D98B-45DA-BE63-7E1E3A227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23166"/>
              </p:ext>
            </p:extLst>
          </p:nvPr>
        </p:nvGraphicFramePr>
        <p:xfrm>
          <a:off x="2391618" y="2134620"/>
          <a:ext cx="2069976" cy="29896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6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19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NWP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vorticity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divergence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temperature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surface</a:t>
                      </a:r>
                      <a:r>
                        <a:rPr lang="en-US" sz="900" baseline="0" dirty="0"/>
                        <a:t> pressure (logarithm)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specific humidity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Atmospheric Composition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ozone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monoxide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nitrogen dioxide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formaldehyde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sulphur</a:t>
                      </a:r>
                      <a:r>
                        <a:rPr lang="en-US" sz="900" baseline="0" dirty="0"/>
                        <a:t> dioxide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dioxide</a:t>
                      </a:r>
                    </a:p>
                    <a:p>
                      <a:pPr algn="ctr"/>
                      <a:r>
                        <a:rPr lang="en-US" sz="900" baseline="0" dirty="0"/>
                        <a:t>methane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aerosol</a:t>
                      </a:r>
                      <a:r>
                        <a:rPr lang="en-US" sz="900" baseline="0" dirty="0"/>
                        <a:t> mixing ratio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741115-5AB4-4705-BE57-AEA88C827506}"/>
              </a:ext>
            </a:extLst>
          </p:cNvPr>
          <p:cNvSpPr txBox="1"/>
          <p:nvPr/>
        </p:nvSpPr>
        <p:spPr>
          <a:xfrm>
            <a:off x="2678958" y="1902336"/>
            <a:ext cx="1296144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Control variables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00A9C-25C2-44C8-9110-4CDE688298AF}"/>
              </a:ext>
            </a:extLst>
          </p:cNvPr>
          <p:cNvCxnSpPr>
            <a:cxnSpLocks/>
          </p:cNvCxnSpPr>
          <p:nvPr/>
        </p:nvCxnSpPr>
        <p:spPr>
          <a:xfrm flipH="1" flipV="1">
            <a:off x="1423907" y="2044628"/>
            <a:ext cx="896353" cy="428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67FCC5-8C89-4DED-A5B4-92A69D103D7A}"/>
              </a:ext>
            </a:extLst>
          </p:cNvPr>
          <p:cNvSpPr txBox="1"/>
          <p:nvPr/>
        </p:nvSpPr>
        <p:spPr>
          <a:xfrm>
            <a:off x="8105948" y="2395397"/>
            <a:ext cx="45626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 b="1" dirty="0">
                <a:solidFill>
                  <a:schemeClr val="tx2"/>
                </a:solidFill>
              </a:rPr>
              <a:t>IFS</a:t>
            </a:r>
          </a:p>
        </p:txBody>
      </p:sp>
    </p:spTree>
    <p:extLst>
      <p:ext uri="{BB962C8B-B14F-4D97-AF65-F5344CB8AC3E}">
        <p14:creationId xmlns:p14="http://schemas.microsoft.com/office/powerpoint/2010/main" val="40679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"/>
    </mc:Choice>
    <mc:Fallback xmlns="">
      <p:transition spd="slow" advTm="21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489D-689D-4385-A5D0-61F3DD0F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assimilation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/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BE9119-D932-4AB6-BA32-0DEC7B73B1EE}"/>
              </a:ext>
            </a:extLst>
          </p:cNvPr>
          <p:cNvSpPr txBox="1"/>
          <p:nvPr/>
        </p:nvSpPr>
        <p:spPr>
          <a:xfrm>
            <a:off x="3868180" y="922911"/>
            <a:ext cx="476538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013" b="1" dirty="0">
                <a:solidFill>
                  <a:schemeClr val="tx2"/>
                </a:solidFill>
              </a:rPr>
              <a:t>Data assimilation for atmospheric composition is in principle no different from NWP data assimilation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4868E2-D98B-45DA-BE63-7E1E3A227C1F}"/>
              </a:ext>
            </a:extLst>
          </p:cNvPr>
          <p:cNvGraphicFramePr>
            <a:graphicFrameLocks noGrp="1"/>
          </p:cNvGraphicFramePr>
          <p:nvPr/>
        </p:nvGraphicFramePr>
        <p:xfrm>
          <a:off x="2391618" y="2134620"/>
          <a:ext cx="2069976" cy="29896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6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19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NWP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vorticity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divergence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temperature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surface</a:t>
                      </a:r>
                      <a:r>
                        <a:rPr lang="en-US" sz="900" baseline="0" dirty="0"/>
                        <a:t> pressure (logarithm)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specific humidity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Atmospheric Composition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ozone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monoxide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nitrogen dioxide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formaldehyde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sulphur</a:t>
                      </a:r>
                      <a:r>
                        <a:rPr lang="en-US" sz="900" baseline="0" dirty="0"/>
                        <a:t> dioxide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dioxide</a:t>
                      </a:r>
                    </a:p>
                    <a:p>
                      <a:pPr algn="ctr"/>
                      <a:r>
                        <a:rPr lang="en-US" sz="900" baseline="0" dirty="0"/>
                        <a:t>methane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aerosol</a:t>
                      </a:r>
                      <a:r>
                        <a:rPr lang="en-US" sz="900" baseline="0" dirty="0"/>
                        <a:t> mixing ratio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741115-5AB4-4705-BE57-AEA88C827506}"/>
              </a:ext>
            </a:extLst>
          </p:cNvPr>
          <p:cNvSpPr txBox="1"/>
          <p:nvPr/>
        </p:nvSpPr>
        <p:spPr>
          <a:xfrm>
            <a:off x="2678958" y="1902336"/>
            <a:ext cx="1296144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Control variables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1906DAED-AC43-4A7E-8750-0FF75C1536A0}"/>
              </a:ext>
            </a:extLst>
          </p:cNvPr>
          <p:cNvSpPr/>
          <p:nvPr/>
        </p:nvSpPr>
        <p:spPr>
          <a:xfrm>
            <a:off x="1315114" y="348996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GHG module</a:t>
            </a: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6248B841-0A41-4611-9D22-8FF3090665D7}"/>
              </a:ext>
            </a:extLst>
          </p:cNvPr>
          <p:cNvSpPr/>
          <p:nvPr/>
        </p:nvSpPr>
        <p:spPr>
          <a:xfrm>
            <a:off x="1315115" y="300888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Chemical module</a:t>
            </a:r>
          </a:p>
        </p:txBody>
      </p:sp>
      <p:sp>
        <p:nvSpPr>
          <p:cNvPr id="9" name="Rounded Rectangle 41">
            <a:extLst>
              <a:ext uri="{FF2B5EF4-FFF2-40B4-BE49-F238E27FC236}">
                <a16:creationId xmlns:a16="http://schemas.microsoft.com/office/drawing/2014/main" id="{CEF3AA11-AE73-4EDA-AB42-11FEC079B0A2}"/>
              </a:ext>
            </a:extLst>
          </p:cNvPr>
          <p:cNvSpPr/>
          <p:nvPr/>
        </p:nvSpPr>
        <p:spPr>
          <a:xfrm>
            <a:off x="1315115" y="3860991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Aerosol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00A9C-25C2-44C8-9110-4CDE688298AF}"/>
              </a:ext>
            </a:extLst>
          </p:cNvPr>
          <p:cNvCxnSpPr>
            <a:cxnSpLocks/>
          </p:cNvCxnSpPr>
          <p:nvPr/>
        </p:nvCxnSpPr>
        <p:spPr>
          <a:xfrm flipH="1" flipV="1">
            <a:off x="1423907" y="2044628"/>
            <a:ext cx="896353" cy="428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61CAFAE0-2CDC-4D86-AB2F-8956FD798E3C}"/>
              </a:ext>
            </a:extLst>
          </p:cNvPr>
          <p:cNvSpPr/>
          <p:nvPr/>
        </p:nvSpPr>
        <p:spPr>
          <a:xfrm>
            <a:off x="-86021" y="2806755"/>
            <a:ext cx="2521808" cy="1725106"/>
          </a:xfrm>
          <a:prstGeom prst="round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2" name="Rounded Rectangle 40">
            <a:extLst>
              <a:ext uri="{FF2B5EF4-FFF2-40B4-BE49-F238E27FC236}">
                <a16:creationId xmlns:a16="http://schemas.microsoft.com/office/drawing/2014/main" id="{DDAAC181-C586-4B54-9250-631D8C13CEE2}"/>
              </a:ext>
            </a:extLst>
          </p:cNvPr>
          <p:cNvSpPr/>
          <p:nvPr/>
        </p:nvSpPr>
        <p:spPr>
          <a:xfrm>
            <a:off x="4780704" y="2344254"/>
            <a:ext cx="3852864" cy="132505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t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white"/>
                </a:solidFill>
              </a:rPr>
              <a:t>Chemical Module</a:t>
            </a:r>
          </a:p>
          <a:p>
            <a:pPr algn="ctr"/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TM5 (CB05)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54 species, 126 reactions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Photolysis, dry and wet deposition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B04B3-7338-4E9D-A895-19E1DA0FACF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754823" y="3006781"/>
            <a:ext cx="2025881" cy="10658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67FCC5-8C89-4DED-A5B4-92A69D103D7A}"/>
              </a:ext>
            </a:extLst>
          </p:cNvPr>
          <p:cNvSpPr txBox="1"/>
          <p:nvPr/>
        </p:nvSpPr>
        <p:spPr>
          <a:xfrm>
            <a:off x="8105948" y="2395397"/>
            <a:ext cx="45626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 b="1" dirty="0">
                <a:solidFill>
                  <a:schemeClr val="tx2"/>
                </a:solidFill>
              </a:rPr>
              <a:t>IFS</a:t>
            </a:r>
          </a:p>
        </p:txBody>
      </p:sp>
    </p:spTree>
    <p:extLst>
      <p:ext uri="{BB962C8B-B14F-4D97-AF65-F5344CB8AC3E}">
        <p14:creationId xmlns:p14="http://schemas.microsoft.com/office/powerpoint/2010/main" val="11442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"/>
    </mc:Choice>
    <mc:Fallback xmlns="">
      <p:transition spd="slow" advTm="3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489D-689D-4385-A5D0-61F3DD0F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assimilation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/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3429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sz="21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GB" sz="2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21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1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23A487-7C71-4A44-8B67-BAFD3649B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11" y="1388957"/>
                <a:ext cx="7823357" cy="8824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BE9119-D932-4AB6-BA32-0DEC7B73B1EE}"/>
              </a:ext>
            </a:extLst>
          </p:cNvPr>
          <p:cNvSpPr txBox="1"/>
          <p:nvPr/>
        </p:nvSpPr>
        <p:spPr>
          <a:xfrm>
            <a:off x="3868180" y="922911"/>
            <a:ext cx="476538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013" b="1" dirty="0">
                <a:solidFill>
                  <a:schemeClr val="tx2"/>
                </a:solidFill>
              </a:rPr>
              <a:t>Data assimilation for atmospheric composition is in principle no different from NWP data assimilation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4868E2-D98B-45DA-BE63-7E1E3A227C1F}"/>
              </a:ext>
            </a:extLst>
          </p:cNvPr>
          <p:cNvGraphicFramePr>
            <a:graphicFrameLocks noGrp="1"/>
          </p:cNvGraphicFramePr>
          <p:nvPr/>
        </p:nvGraphicFramePr>
        <p:xfrm>
          <a:off x="2391618" y="2134620"/>
          <a:ext cx="2069976" cy="29896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069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19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NWP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vorticity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divergence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temperature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surface</a:t>
                      </a:r>
                      <a:r>
                        <a:rPr lang="en-US" sz="900" baseline="0" dirty="0"/>
                        <a:t> pressure (logarithm)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/>
                        <a:t>specific humidity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Atmospheric Composition</a:t>
                      </a:r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30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ozone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monoxide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nitrogen dioxide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formaldehyde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sulphur</a:t>
                      </a:r>
                      <a:r>
                        <a:rPr lang="en-US" sz="900" baseline="0" dirty="0"/>
                        <a:t> dioxide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carbon</a:t>
                      </a:r>
                      <a:r>
                        <a:rPr lang="en-US" sz="900" baseline="0" dirty="0"/>
                        <a:t> dioxide</a:t>
                      </a:r>
                    </a:p>
                    <a:p>
                      <a:pPr algn="ctr"/>
                      <a:r>
                        <a:rPr lang="en-US" sz="900" baseline="0" dirty="0"/>
                        <a:t>methane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aerosol</a:t>
                      </a:r>
                      <a:r>
                        <a:rPr lang="en-US" sz="900" baseline="0" dirty="0"/>
                        <a:t> mixing ratio</a:t>
                      </a:r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629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741115-5AB4-4705-BE57-AEA88C827506}"/>
              </a:ext>
            </a:extLst>
          </p:cNvPr>
          <p:cNvSpPr txBox="1"/>
          <p:nvPr/>
        </p:nvSpPr>
        <p:spPr>
          <a:xfrm>
            <a:off x="2678958" y="1902336"/>
            <a:ext cx="1296144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Control variables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1906DAED-AC43-4A7E-8750-0FF75C1536A0}"/>
              </a:ext>
            </a:extLst>
          </p:cNvPr>
          <p:cNvSpPr/>
          <p:nvPr/>
        </p:nvSpPr>
        <p:spPr>
          <a:xfrm>
            <a:off x="1315114" y="348996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GHG module</a:t>
            </a: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6248B841-0A41-4611-9D22-8FF3090665D7}"/>
              </a:ext>
            </a:extLst>
          </p:cNvPr>
          <p:cNvSpPr/>
          <p:nvPr/>
        </p:nvSpPr>
        <p:spPr>
          <a:xfrm>
            <a:off x="1315115" y="3008880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Chemical module</a:t>
            </a:r>
          </a:p>
        </p:txBody>
      </p:sp>
      <p:sp>
        <p:nvSpPr>
          <p:cNvPr id="9" name="Rounded Rectangle 41">
            <a:extLst>
              <a:ext uri="{FF2B5EF4-FFF2-40B4-BE49-F238E27FC236}">
                <a16:creationId xmlns:a16="http://schemas.microsoft.com/office/drawing/2014/main" id="{CEF3AA11-AE73-4EDA-AB42-11FEC079B0A2}"/>
              </a:ext>
            </a:extLst>
          </p:cNvPr>
          <p:cNvSpPr/>
          <p:nvPr/>
        </p:nvSpPr>
        <p:spPr>
          <a:xfrm>
            <a:off x="1315115" y="3860991"/>
            <a:ext cx="836602" cy="29188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>
                <a:solidFill>
                  <a:prstClr val="white"/>
                </a:solidFill>
              </a:rPr>
              <a:t>Aerosol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00A9C-25C2-44C8-9110-4CDE688298AF}"/>
              </a:ext>
            </a:extLst>
          </p:cNvPr>
          <p:cNvCxnSpPr>
            <a:cxnSpLocks/>
          </p:cNvCxnSpPr>
          <p:nvPr/>
        </p:nvCxnSpPr>
        <p:spPr>
          <a:xfrm flipH="1" flipV="1">
            <a:off x="1423907" y="2044628"/>
            <a:ext cx="896353" cy="428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61CAFAE0-2CDC-4D86-AB2F-8956FD798E3C}"/>
              </a:ext>
            </a:extLst>
          </p:cNvPr>
          <p:cNvSpPr/>
          <p:nvPr/>
        </p:nvSpPr>
        <p:spPr>
          <a:xfrm>
            <a:off x="-86021" y="2806755"/>
            <a:ext cx="2521808" cy="1725106"/>
          </a:xfrm>
          <a:prstGeom prst="roundRect">
            <a:avLst/>
          </a:prstGeom>
          <a:noFill/>
          <a:ln w="476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dirty="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B04B3-7338-4E9D-A895-19E1DA0FACFB}"/>
              </a:ext>
            </a:extLst>
          </p:cNvPr>
          <p:cNvCxnSpPr>
            <a:cxnSpLocks/>
          </p:cNvCxnSpPr>
          <p:nvPr/>
        </p:nvCxnSpPr>
        <p:spPr>
          <a:xfrm flipV="1">
            <a:off x="2467064" y="3561022"/>
            <a:ext cx="2025881" cy="10658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67FCC5-8C89-4DED-A5B4-92A69D103D7A}"/>
              </a:ext>
            </a:extLst>
          </p:cNvPr>
          <p:cNvSpPr txBox="1"/>
          <p:nvPr/>
        </p:nvSpPr>
        <p:spPr>
          <a:xfrm>
            <a:off x="8105948" y="2395397"/>
            <a:ext cx="45626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13" b="1" dirty="0">
                <a:solidFill>
                  <a:schemeClr val="tx2"/>
                </a:solidFill>
              </a:rPr>
              <a:t>IFS</a:t>
            </a:r>
          </a:p>
        </p:txBody>
      </p:sp>
      <p:sp>
        <p:nvSpPr>
          <p:cNvPr id="15" name="Rounded Rectangle 40">
            <a:extLst>
              <a:ext uri="{FF2B5EF4-FFF2-40B4-BE49-F238E27FC236}">
                <a16:creationId xmlns:a16="http://schemas.microsoft.com/office/drawing/2014/main" id="{2C18AB2F-CA14-4FF0-9BC1-02B62BAC9CF0}"/>
              </a:ext>
            </a:extLst>
          </p:cNvPr>
          <p:cNvSpPr/>
          <p:nvPr/>
        </p:nvSpPr>
        <p:spPr>
          <a:xfrm>
            <a:off x="4651056" y="2583196"/>
            <a:ext cx="4070034" cy="20622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t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white"/>
                </a:solidFill>
              </a:rPr>
              <a:t>Greenhouse Gas Module</a:t>
            </a:r>
          </a:p>
          <a:p>
            <a:pPr algn="ctr"/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CHTESSEL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Photosynthesis &amp; ecosystem respiration model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Diagnoses the gross primary production of CO2 by plants and release of CO2 by soil</a:t>
            </a:r>
          </a:p>
          <a:p>
            <a:pPr algn="ctr"/>
            <a:endParaRPr lang="en-US" sz="1400" dirty="0">
              <a:solidFill>
                <a:prstClr val="white"/>
              </a:solidFill>
            </a:endParaRP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CH4 comes from prescribed emissions and climatological loss</a:t>
            </a:r>
          </a:p>
        </p:txBody>
      </p:sp>
    </p:spTree>
    <p:extLst>
      <p:ext uri="{BB962C8B-B14F-4D97-AF65-F5344CB8AC3E}">
        <p14:creationId xmlns:p14="http://schemas.microsoft.com/office/powerpoint/2010/main" val="42137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"/>
    </mc:Choice>
    <mc:Fallback xmlns="">
      <p:transition spd="slow" advTm="463"/>
    </mc:Fallback>
  </mc:AlternateContent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1687</Words>
  <Application>Microsoft Office PowerPoint</Application>
  <PresentationFormat>On-screen Show (16:9)</PresentationFormat>
  <Paragraphs>316</Paragraphs>
  <Slides>28</Slides>
  <Notes>6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Office Theme</vt:lpstr>
      <vt:lpstr>PowerPoint Presentation</vt:lpstr>
      <vt:lpstr>Outline</vt:lpstr>
      <vt:lpstr>Copernicus Atmosphere Monitoring Service</vt:lpstr>
      <vt:lpstr>PowerPoint Presentation</vt:lpstr>
      <vt:lpstr>Variational Data assimilation</vt:lpstr>
      <vt:lpstr>Cost function</vt:lpstr>
      <vt:lpstr>Data assimilation methodology</vt:lpstr>
      <vt:lpstr>Data assimilation methodology</vt:lpstr>
      <vt:lpstr>Data assimilation methodology</vt:lpstr>
      <vt:lpstr>Data assimilation methodology</vt:lpstr>
      <vt:lpstr>PowerPoint Presentation</vt:lpstr>
      <vt:lpstr>Example of coverage for reactive gases</vt:lpstr>
      <vt:lpstr>Biases and Bias correction</vt:lpstr>
      <vt:lpstr>Variational bias correction scheme</vt:lpstr>
      <vt:lpstr>Examples of variational bias correction</vt:lpstr>
      <vt:lpstr>Observation operators</vt:lpstr>
      <vt:lpstr>Assimilating retrievals: Column retrieval </vt:lpstr>
      <vt:lpstr>Limited information content</vt:lpstr>
      <vt:lpstr>Increment from one ozone retrieval</vt:lpstr>
      <vt:lpstr>Importance of height-resolved data</vt:lpstr>
      <vt:lpstr>Added difficulty with AOD observations</vt:lpstr>
      <vt:lpstr>Added difficulty with AOD observations</vt:lpstr>
      <vt:lpstr>PowerPoint Presentation</vt:lpstr>
      <vt:lpstr>Near-real time model  versus reanalysis</vt:lpstr>
      <vt:lpstr>2019/2020 Arctic ‘ozone hole’</vt:lpstr>
      <vt:lpstr>January 2020 anomalies of CO and AOD</vt:lpstr>
      <vt:lpstr>Study of trends</vt:lpstr>
      <vt:lpstr>PowerPoint Presentation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Antje Inness</cp:lastModifiedBy>
  <cp:revision>906</cp:revision>
  <cp:lastPrinted>2018-09-11T12:14:52Z</cp:lastPrinted>
  <dcterms:created xsi:type="dcterms:W3CDTF">2016-08-05T07:21:09Z</dcterms:created>
  <dcterms:modified xsi:type="dcterms:W3CDTF">2020-11-17T09:51:59Z</dcterms:modified>
</cp:coreProperties>
</file>