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294" r:id="rId3"/>
    <p:sldId id="257" r:id="rId4"/>
    <p:sldId id="296" r:id="rId5"/>
    <p:sldId id="295" r:id="rId6"/>
    <p:sldId id="297" r:id="rId7"/>
    <p:sldId id="298" r:id="rId8"/>
    <p:sldId id="300" r:id="rId9"/>
    <p:sldId id="299" r:id="rId10"/>
    <p:sldId id="301" r:id="rId11"/>
    <p:sldId id="258" r:id="rId12"/>
    <p:sldId id="260" r:id="rId13"/>
    <p:sldId id="292" r:id="rId14"/>
    <p:sldId id="302" r:id="rId15"/>
    <p:sldId id="303" r:id="rId16"/>
    <p:sldId id="291" r:id="rId17"/>
    <p:sldId id="285" r:id="rId18"/>
    <p:sldId id="304" r:id="rId19"/>
    <p:sldId id="307" r:id="rId20"/>
    <p:sldId id="286" r:id="rId21"/>
    <p:sldId id="287" r:id="rId22"/>
    <p:sldId id="308" r:id="rId23"/>
    <p:sldId id="290" r:id="rId24"/>
    <p:sldId id="309" r:id="rId25"/>
    <p:sldId id="288" r:id="rId26"/>
    <p:sldId id="261" r:id="rId27"/>
    <p:sldId id="289" r:id="rId28"/>
    <p:sldId id="262" r:id="rId29"/>
    <p:sldId id="315" r:id="rId30"/>
    <p:sldId id="316" r:id="rId31"/>
    <p:sldId id="311" r:id="rId32"/>
    <p:sldId id="263" r:id="rId33"/>
    <p:sldId id="264" r:id="rId34"/>
    <p:sldId id="267" r:id="rId35"/>
    <p:sldId id="268" r:id="rId36"/>
    <p:sldId id="310" r:id="rId37"/>
    <p:sldId id="269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732" autoAdjust="0"/>
    <p:restoredTop sz="94684"/>
  </p:normalViewPr>
  <p:slideViewPr>
    <p:cSldViewPr snapToGrid="0">
      <p:cViewPr>
        <p:scale>
          <a:sx n="85" d="100"/>
          <a:sy n="85" d="100"/>
        </p:scale>
        <p:origin x="1016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FCD837-32A1-4598-9D2D-C9B5581A1A61}" type="datetimeFigureOut">
              <a:rPr lang="en-GB" smtClean="0"/>
              <a:t>16/11/2020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F3E29B-B0A3-4D54-BE26-73DBDA5B86D1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36337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Profiles</a:t>
            </a:r>
            <a:r>
              <a:rPr lang="it-IT" dirty="0"/>
              <a:t> over city </a:t>
            </a:r>
            <a:r>
              <a:rPr lang="it-IT" dirty="0" err="1"/>
              <a:t>provided</a:t>
            </a:r>
            <a:r>
              <a:rPr lang="it-IT" dirty="0"/>
              <a:t>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F3E29B-B0A3-4D54-BE26-73DBDA5B86D1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50087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F3E29B-B0A3-4D54-BE26-73DBDA5B86D1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465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57F85-DD2A-4A53-88E5-8FD55F4A5A4D}" type="datetime1">
              <a:rPr lang="en-GB" smtClean="0"/>
              <a:t>16/11/2020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2B6E6-7D66-416D-B7B1-B4198A21779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781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7D4C1-0BF5-43F9-A22E-C6743767A405}" type="datetime1">
              <a:rPr lang="en-GB" smtClean="0"/>
              <a:t>16/11/2020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2B6E6-7D66-416D-B7B1-B4198A21779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4644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64BFB-05EA-4246-B8FA-21BE2705FEFA}" type="datetime1">
              <a:rPr lang="en-GB" smtClean="0"/>
              <a:t>16/11/2020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2B6E6-7D66-416D-B7B1-B4198A21779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1635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7284F-07D5-469F-BCD1-2C4999E0A51D}" type="datetime1">
              <a:rPr lang="en-GB" smtClean="0"/>
              <a:t>16/11/2020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2B6E6-7D66-416D-B7B1-B4198A21779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6477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FB4FA-5655-44C1-8C8F-048CED825CF6}" type="datetime1">
              <a:rPr lang="en-GB" smtClean="0"/>
              <a:t>16/11/2020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2B6E6-7D66-416D-B7B1-B4198A21779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5141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0DCFA-7BC1-40DA-97A6-FEEA3F6FE35C}" type="datetime1">
              <a:rPr lang="en-GB" smtClean="0"/>
              <a:t>16/11/2020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2B6E6-7D66-416D-B7B1-B4198A21779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3793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303FB-5132-482F-9729-4D454E8E894C}" type="datetime1">
              <a:rPr lang="en-GB" smtClean="0"/>
              <a:t>16/11/2020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2B6E6-7D66-416D-B7B1-B4198A21779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5273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4534C-13F8-43DD-92AF-6B1B988084BE}" type="datetime1">
              <a:rPr lang="en-GB" smtClean="0"/>
              <a:t>16/11/2020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2B6E6-7D66-416D-B7B1-B4198A21779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8869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B39EE-25ED-4B43-90C0-1DD9A16E3BA9}" type="datetime1">
              <a:rPr lang="en-GB" smtClean="0"/>
              <a:t>16/11/2020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2B6E6-7D66-416D-B7B1-B4198A21779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20556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FA55B-BE58-481A-9B95-7AAE07162A18}" type="datetime1">
              <a:rPr lang="en-GB" smtClean="0"/>
              <a:t>16/11/2020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2B6E6-7D66-416D-B7B1-B4198A21779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9592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0825A-F59A-4AE0-817F-0947D327E646}" type="datetime1">
              <a:rPr lang="en-GB" smtClean="0"/>
              <a:t>16/11/2020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2B6E6-7D66-416D-B7B1-B4198A21779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7827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3CB656-A936-48EE-8328-2E44106413C6}" type="datetime1">
              <a:rPr lang="en-GB" smtClean="0"/>
              <a:t>16/11/2020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72B6E6-7D66-416D-B7B1-B4198A21779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3958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t&amp;rct=j&amp;q=&amp;esrc=s&amp;source=web&amp;cd=&amp;ved=2ahUKEwjezp6WhYTtAhUQC-wKHYjmD0kQFjADegQIARAC&amp;url=https%3A%2F%2Factris.nilu.no%2F&amp;usg=AOvVaw3CoUDXsPcQjZtwjctS7vuY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g"/><Relationship Id="rId4" Type="http://schemas.openxmlformats.org/officeDocument/2006/relationships/image" Target="../media/image14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g"/><Relationship Id="rId5" Type="http://schemas.openxmlformats.org/officeDocument/2006/relationships/image" Target="../media/image1.jpg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g"/><Relationship Id="rId5" Type="http://schemas.openxmlformats.org/officeDocument/2006/relationships/image" Target="../media/image19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g"/><Relationship Id="rId4" Type="http://schemas.openxmlformats.org/officeDocument/2006/relationships/image" Target="../media/image14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g"/><Relationship Id="rId5" Type="http://schemas.openxmlformats.org/officeDocument/2006/relationships/image" Target="../media/image25.png"/><Relationship Id="rId4" Type="http://schemas.openxmlformats.org/officeDocument/2006/relationships/image" Target="../media/image1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gif"/><Relationship Id="rId5" Type="http://schemas.openxmlformats.org/officeDocument/2006/relationships/image" Target="../media/image38.emf"/><Relationship Id="rId4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youtu.be/ygulQJoIe2Y" TargetMode="Externa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3036711" y="2101174"/>
            <a:ext cx="852311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The added value of profiling observations from the ground based networks  / </a:t>
            </a:r>
            <a:r>
              <a:rPr lang="en-GB" sz="4000" b="1" i="1" dirty="0">
                <a:latin typeface="Cambria Math" panose="02040503050406030204" pitchFamily="18" charset="0"/>
                <a:ea typeface="Cambria Math" panose="02040503050406030204" pitchFamily="18" charset="0"/>
              </a:rPr>
              <a:t>Lucia Mona - CNR</a:t>
            </a:r>
          </a:p>
        </p:txBody>
      </p:sp>
    </p:spTree>
    <p:extLst>
      <p:ext uri="{BB962C8B-B14F-4D97-AF65-F5344CB8AC3E}">
        <p14:creationId xmlns:p14="http://schemas.microsoft.com/office/powerpoint/2010/main" val="6139673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9CD2D09-B1BB-4DF5-9E1C-3D21B21EDE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20431" y="0"/>
            <a:ext cx="627156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3355637-BA71-4F63-94C9-E77BF81BDF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F6E11DEB-CF5C-9C48-96ED-F311B0515D4C}"/>
              </a:ext>
            </a:extLst>
          </p:cNvPr>
          <p:cNvSpPr txBox="1"/>
          <p:nvPr/>
        </p:nvSpPr>
        <p:spPr>
          <a:xfrm>
            <a:off x="804998" y="798445"/>
            <a:ext cx="4803636" cy="13116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Profiling: why important?</a:t>
            </a:r>
          </a:p>
        </p:txBody>
      </p:sp>
      <p:sp>
        <p:nvSpPr>
          <p:cNvPr id="17" name="Freeform 49">
            <a:extLst>
              <a:ext uri="{FF2B5EF4-FFF2-40B4-BE49-F238E27FC236}">
                <a16:creationId xmlns:a16="http://schemas.microsoft.com/office/drawing/2014/main" id="{967C29FE-FD32-4AFB-AD20-DBDF5864B2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13915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81B26D8F-3C6B-1949-A76B-115BE5C963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3" r="27869" b="2"/>
          <a:stretch/>
        </p:blipFill>
        <p:spPr>
          <a:xfrm>
            <a:off x="6893318" y="770037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3120528" y="0"/>
                </a:moveTo>
                <a:cubicBezTo>
                  <a:pt x="3874524" y="0"/>
                  <a:pt x="4566062" y="267415"/>
                  <a:pt x="5105473" y="712577"/>
                </a:cubicBezTo>
                <a:lnTo>
                  <a:pt x="5298683" y="888178"/>
                </a:lnTo>
                <a:lnTo>
                  <a:pt x="5298683" y="5352876"/>
                </a:lnTo>
                <a:lnTo>
                  <a:pt x="5105473" y="5528477"/>
                </a:lnTo>
                <a:cubicBezTo>
                  <a:pt x="4874296" y="5719261"/>
                  <a:pt x="4615179" y="5877397"/>
                  <a:pt x="4335177" y="5995828"/>
                </a:cubicBezTo>
                <a:lnTo>
                  <a:pt x="4057556" y="6097438"/>
                </a:lnTo>
                <a:lnTo>
                  <a:pt x="2183499" y="6097438"/>
                </a:lnTo>
                <a:lnTo>
                  <a:pt x="1905878" y="5995828"/>
                </a:lnTo>
                <a:cubicBezTo>
                  <a:pt x="785873" y="5522106"/>
                  <a:pt x="0" y="4413092"/>
                  <a:pt x="0" y="3120527"/>
                </a:cubicBezTo>
                <a:cubicBezTo>
                  <a:pt x="0" y="1397108"/>
                  <a:pt x="1397108" y="0"/>
                  <a:pt x="3120528" y="0"/>
                </a:cubicBezTo>
                <a:close/>
              </a:path>
            </a:pathLst>
          </a:cu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5661" y="6223702"/>
            <a:ext cx="6584750" cy="3140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r>
              <a:rPr lang="en-US" sz="1100" kern="1200">
                <a:solidFill>
                  <a:srgbClr val="898989"/>
                </a:solidFill>
                <a:latin typeface="Calibri" panose="020F0502020204030204"/>
                <a:ea typeface="+mn-ea"/>
                <a:cs typeface="+mn-cs"/>
              </a:rPr>
              <a:t>Second Joint School on Atmospheric Composition, 16-20 November 2020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836779CC-D8AE-2745-8557-AFF5564FC6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08" b="65185"/>
          <a:stretch/>
        </p:blipFill>
        <p:spPr>
          <a:xfrm>
            <a:off x="0" y="6318064"/>
            <a:ext cx="12192000" cy="539936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5CD654B-C25C-7642-AD35-3FDD17F34BD7}"/>
              </a:ext>
            </a:extLst>
          </p:cNvPr>
          <p:cNvSpPr txBox="1"/>
          <p:nvPr/>
        </p:nvSpPr>
        <p:spPr>
          <a:xfrm>
            <a:off x="359228" y="2485084"/>
            <a:ext cx="4706803" cy="15039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5600" i="1" dirty="0">
                <a:solidFill>
                  <a:srgbClr val="000000"/>
                </a:solidFill>
                <a:sym typeface="Wingdings" pitchFamily="2" charset="2"/>
              </a:rPr>
              <a:t>Cloud</a:t>
            </a:r>
            <a:endParaRPr lang="en-US" sz="5600" dirty="0">
              <a:solidFill>
                <a:srgbClr val="000000"/>
              </a:solidFill>
              <a:sym typeface="Wingdings" pitchFamily="2" charset="2"/>
            </a:endParaRP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en-US" sz="4000" dirty="0">
                <a:solidFill>
                  <a:srgbClr val="000000"/>
                </a:solidFill>
                <a:sym typeface="Wingdings" pitchFamily="2" charset="2"/>
              </a:rPr>
              <a:t>Radiation  budget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en-US" sz="4000" dirty="0">
                <a:solidFill>
                  <a:srgbClr val="000000"/>
                </a:solidFill>
                <a:sym typeface="Wingdings" pitchFamily="2" charset="2"/>
              </a:rPr>
              <a:t>Precipitation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en-US" sz="4000" dirty="0">
                <a:solidFill>
                  <a:srgbClr val="000000"/>
                </a:solidFill>
                <a:sym typeface="Wingdings" pitchFamily="2" charset="2"/>
              </a:rPr>
              <a:t>Aerosol-cloud interactions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Ø"/>
            </a:pPr>
            <a:endParaRPr lang="en-US" sz="4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2134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614875" cy="6858000"/>
          </a:xfrm>
          <a:prstGeom prst="rect">
            <a:avLst/>
          </a:prstGeom>
          <a:gradFill>
            <a:gsLst>
              <a:gs pos="0">
                <a:schemeClr val="accent4"/>
              </a:gs>
              <a:gs pos="25000">
                <a:schemeClr val="accent4"/>
              </a:gs>
              <a:gs pos="94000">
                <a:schemeClr val="accent2"/>
              </a:gs>
              <a:gs pos="100000">
                <a:schemeClr val="accent2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B2D1AC79-0E2D-384F-AC88-4F3040D3F60C}"/>
              </a:ext>
            </a:extLst>
          </p:cNvPr>
          <p:cNvSpPr txBox="1"/>
          <p:nvPr/>
        </p:nvSpPr>
        <p:spPr>
          <a:xfrm>
            <a:off x="6094105" y="802955"/>
            <a:ext cx="4977976" cy="14540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Profiling networks</a:t>
            </a:r>
          </a:p>
        </p:txBody>
      </p:sp>
      <p:sp>
        <p:nvSpPr>
          <p:cNvPr id="74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25" name="Picture 1" descr="page7image29167888">
            <a:extLst>
              <a:ext uri="{FF2B5EF4-FFF2-40B4-BE49-F238E27FC236}">
                <a16:creationId xmlns:a16="http://schemas.microsoft.com/office/drawing/2014/main" id="{416867AE-6F6E-B743-94BA-8D73A10012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" t="-541" r="59532" b="-2028"/>
          <a:stretch/>
        </p:blipFill>
        <p:spPr bwMode="auto">
          <a:xfrm>
            <a:off x="785813" y="214732"/>
            <a:ext cx="2886075" cy="6166003"/>
          </a:xfrm>
          <a:custGeom>
            <a:avLst/>
            <a:gdLst/>
            <a:ahLst/>
            <a:cxnLst/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0B85410E-8BCA-2F4E-A46B-48A0B8A66182}"/>
              </a:ext>
            </a:extLst>
          </p:cNvPr>
          <p:cNvSpPr txBox="1"/>
          <p:nvPr/>
        </p:nvSpPr>
        <p:spPr>
          <a:xfrm>
            <a:off x="6094104" y="1928172"/>
            <a:ext cx="4586287" cy="30218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i="1" dirty="0">
                <a:solidFill>
                  <a:srgbClr val="000000"/>
                </a:solidFill>
              </a:rPr>
              <a:t>Important for</a:t>
            </a:r>
            <a:endParaRPr lang="en-US" sz="3200" dirty="0">
              <a:solidFill>
                <a:srgbClr val="000000"/>
              </a:solidFill>
            </a:endParaRP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400" dirty="0">
                <a:solidFill>
                  <a:srgbClr val="000000"/>
                </a:solidFill>
              </a:rPr>
              <a:t>spatial coverage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400" dirty="0">
                <a:solidFill>
                  <a:srgbClr val="000000"/>
                </a:solidFill>
                <a:sym typeface="Wingdings" pitchFamily="2" charset="2"/>
              </a:rPr>
              <a:t>harmonization of procedures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400" dirty="0">
                <a:solidFill>
                  <a:srgbClr val="000000"/>
                </a:solidFill>
                <a:sym typeface="Wingdings" pitchFamily="2" charset="2"/>
              </a:rPr>
              <a:t>access to data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400" dirty="0">
                <a:solidFill>
                  <a:srgbClr val="000000"/>
                </a:solidFill>
                <a:sym typeface="Wingdings" pitchFamily="2" charset="2"/>
              </a:rPr>
              <a:t>fairness of the data</a:t>
            </a:r>
            <a:endParaRPr lang="en-US" sz="2400" dirty="0">
              <a:solidFill>
                <a:srgbClr val="000000"/>
              </a:solidFill>
            </a:endParaRP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400" dirty="0">
                <a:solidFill>
                  <a:srgbClr val="000000"/>
                </a:solidFill>
              </a:rPr>
              <a:t>RIs fundamental for this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36367" y="6223702"/>
            <a:ext cx="5289562" cy="3140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r>
              <a:rPr lang="en-US" sz="1100" kern="1200">
                <a:solidFill>
                  <a:srgbClr val="898989"/>
                </a:solidFill>
                <a:latin typeface="Calibri" panose="020F0502020204030204"/>
                <a:ea typeface="+mn-ea"/>
                <a:cs typeface="+mn-cs"/>
              </a:rPr>
              <a:t>Second Joint School on Atmospheric Composition, 16-20 November 2020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836779CC-D8AE-2745-8557-AFF5564FC6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08" b="65185"/>
          <a:stretch/>
        </p:blipFill>
        <p:spPr>
          <a:xfrm>
            <a:off x="0" y="6318064"/>
            <a:ext cx="12192000" cy="539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5654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>
            <a:extLst>
              <a:ext uri="{FF2B5EF4-FFF2-40B4-BE49-F238E27FC236}">
                <a16:creationId xmlns:a16="http://schemas.microsoft.com/office/drawing/2014/main" id="{836779CC-D8AE-2745-8557-AFF5564FC6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08" b="65185"/>
          <a:stretch/>
        </p:blipFill>
        <p:spPr>
          <a:xfrm>
            <a:off x="0" y="6318064"/>
            <a:ext cx="12192000" cy="539936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15235" y="6425640"/>
            <a:ext cx="5961529" cy="365125"/>
          </a:xfrm>
        </p:spPr>
        <p:txBody>
          <a:bodyPr/>
          <a:lstStyle/>
          <a:p>
            <a:r>
              <a:rPr lang="en-GB" sz="1400" b="1" dirty="0">
                <a:solidFill>
                  <a:schemeClr val="tx1"/>
                </a:solidFill>
              </a:rPr>
              <a:t>Second Joint School on Atmospheric Composition, 16-20 November 2020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9CCBFEF-6E40-DA42-920A-6C54750F698B}"/>
              </a:ext>
            </a:extLst>
          </p:cNvPr>
          <p:cNvSpPr txBox="1"/>
          <p:nvPr/>
        </p:nvSpPr>
        <p:spPr>
          <a:xfrm>
            <a:off x="3230879" y="114187"/>
            <a:ext cx="5730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err="1"/>
              <a:t>Profiling</a:t>
            </a:r>
            <a:r>
              <a:rPr lang="it-IT" sz="3200" b="1" dirty="0"/>
              <a:t> networks: aerosol lidar</a:t>
            </a:r>
          </a:p>
        </p:txBody>
      </p:sp>
      <p:sp>
        <p:nvSpPr>
          <p:cNvPr id="8" name="CasellaDiTesto 1">
            <a:extLst>
              <a:ext uri="{FF2B5EF4-FFF2-40B4-BE49-F238E27FC236}">
                <a16:creationId xmlns:a16="http://schemas.microsoft.com/office/drawing/2014/main" id="{D587D911-0FDE-1D40-A047-D19189B8D5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4411" y="651651"/>
            <a:ext cx="10701339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36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GALION (GAW Aerosol </a:t>
            </a:r>
            <a:r>
              <a:rPr lang="it-IT" sz="3600" b="1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LIdar</a:t>
            </a:r>
            <a:r>
              <a:rPr lang="it-IT" sz="36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it-IT" sz="3600" b="1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Observational</a:t>
            </a:r>
            <a:r>
              <a:rPr lang="it-IT" sz="36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Network)</a:t>
            </a:r>
            <a:endParaRPr lang="it-IT" sz="4400" b="1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  <a:p>
            <a:endParaRPr lang="it-IT" b="1" dirty="0">
              <a:solidFill>
                <a:srgbClr val="002060"/>
              </a:solidFill>
              <a:latin typeface="Calibri" pitchFamily="34" charset="0"/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644B41B3-AE1B-3546-992C-6658D8AF0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28640" t="27022" r="32960" b="37422"/>
          <a:stretch>
            <a:fillRect/>
          </a:stretch>
        </p:blipFill>
        <p:spPr bwMode="auto">
          <a:xfrm>
            <a:off x="4136518" y="1243815"/>
            <a:ext cx="7607808" cy="3962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FF8F4C62-EFB1-B542-88FC-97193BB26F5B}"/>
              </a:ext>
            </a:extLst>
          </p:cNvPr>
          <p:cNvSpPr/>
          <p:nvPr/>
        </p:nvSpPr>
        <p:spPr>
          <a:xfrm>
            <a:off x="3562160" y="5316995"/>
            <a:ext cx="8491728" cy="461665"/>
          </a:xfrm>
          <a:prstGeom prst="rect">
            <a:avLst/>
          </a:prstGeom>
          <a:solidFill>
            <a:schemeClr val="accent4">
              <a:lumMod val="50000"/>
              <a:lumOff val="50000"/>
            </a:schemeClr>
          </a:solidFill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CC00CC"/>
                </a:solidFill>
                <a:latin typeface="Calibri" pitchFamily="34" charset="0"/>
              </a:rPr>
              <a:t>AD-NET</a:t>
            </a:r>
            <a:r>
              <a:rPr lang="it-IT" b="1" dirty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it-IT" b="1" dirty="0">
                <a:solidFill>
                  <a:srgbClr val="FFFF00"/>
                </a:solidFill>
                <a:latin typeface="Calibri" pitchFamily="34" charset="0"/>
              </a:rPr>
              <a:t>ALINE</a:t>
            </a:r>
            <a:r>
              <a:rPr lang="it-IT" b="1" dirty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it-IT" b="1" dirty="0">
                <a:solidFill>
                  <a:srgbClr val="92D050"/>
                </a:solidFill>
                <a:latin typeface="Calibri" pitchFamily="34" charset="0"/>
              </a:rPr>
              <a:t>CISLINET</a:t>
            </a:r>
            <a:r>
              <a:rPr lang="it-IT" b="1" dirty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it-IT" b="1" dirty="0">
                <a:solidFill>
                  <a:srgbClr val="FF0000"/>
                </a:solidFill>
                <a:latin typeface="Calibri" pitchFamily="34" charset="0"/>
              </a:rPr>
              <a:t>EARLINET</a:t>
            </a:r>
            <a:r>
              <a:rPr lang="it-IT" b="1" dirty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it-IT" b="1" dirty="0">
                <a:solidFill>
                  <a:srgbClr val="663300"/>
                </a:solidFill>
                <a:latin typeface="Calibri" pitchFamily="34" charset="0"/>
              </a:rPr>
              <a:t>MPLNET</a:t>
            </a:r>
            <a:r>
              <a:rPr lang="it-IT" b="1" dirty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it-IT" b="1" dirty="0">
                <a:solidFill>
                  <a:schemeClr val="accent3"/>
                </a:solidFill>
                <a:latin typeface="Calibri" pitchFamily="34" charset="0"/>
              </a:rPr>
              <a:t>NDACC</a:t>
            </a:r>
            <a:r>
              <a:rPr lang="it-IT" b="1" dirty="0">
                <a:solidFill>
                  <a:srgbClr val="002060"/>
                </a:solidFill>
                <a:latin typeface="Calibri" pitchFamily="34" charset="0"/>
              </a:rPr>
              <a:t>  </a:t>
            </a:r>
            <a:r>
              <a:rPr lang="it-IT" b="1" dirty="0">
                <a:solidFill>
                  <a:srgbClr val="0000FF"/>
                </a:solidFill>
                <a:latin typeface="Calibri" pitchFamily="34" charset="0"/>
              </a:rPr>
              <a:t>REALM</a:t>
            </a:r>
          </a:p>
        </p:txBody>
      </p:sp>
      <p:sp>
        <p:nvSpPr>
          <p:cNvPr id="11" name="CasellaDiTesto 1">
            <a:extLst>
              <a:ext uri="{FF2B5EF4-FFF2-40B4-BE49-F238E27FC236}">
                <a16:creationId xmlns:a16="http://schemas.microsoft.com/office/drawing/2014/main" id="{149F44A3-8FA2-C845-AE9C-343500F227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375" y="2042951"/>
            <a:ext cx="3688844" cy="2769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36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Network of </a:t>
            </a:r>
            <a:r>
              <a:rPr lang="it-IT" sz="3600" b="1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regional</a:t>
            </a:r>
            <a:r>
              <a:rPr lang="it-IT" sz="36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networks</a:t>
            </a:r>
          </a:p>
          <a:p>
            <a:pPr algn="ctr"/>
            <a:endParaRPr lang="it-IT" sz="3600" b="1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  <a:p>
            <a:pPr algn="ctr"/>
            <a:r>
              <a:rPr lang="it-IT" sz="2400" b="1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Cooperation</a:t>
            </a:r>
            <a:r>
              <a:rPr lang="it-IT" sz="24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and </a:t>
            </a:r>
            <a:r>
              <a:rPr lang="it-IT" sz="2400" b="1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harmonization</a:t>
            </a:r>
            <a:r>
              <a:rPr lang="it-IT" sz="24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it-IT" sz="2400" b="1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fostered</a:t>
            </a:r>
            <a:r>
              <a:rPr lang="it-IT" sz="24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</a:p>
          <a:p>
            <a:pPr algn="ctr"/>
            <a:endParaRPr lang="it-IT" b="1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F45694EA-987E-D144-B714-1EF31F5E9569}"/>
              </a:ext>
            </a:extLst>
          </p:cNvPr>
          <p:cNvSpPr/>
          <p:nvPr/>
        </p:nvSpPr>
        <p:spPr>
          <a:xfrm>
            <a:off x="5652199" y="5829784"/>
            <a:ext cx="45764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/>
              <a:t>https</a:t>
            </a:r>
            <a:r>
              <a:rPr lang="it-IT" dirty="0"/>
              <a:t>://</a:t>
            </a:r>
            <a:r>
              <a:rPr lang="it-IT" dirty="0" err="1"/>
              <a:t>community.wmo.int</a:t>
            </a:r>
            <a:r>
              <a:rPr lang="it-IT" dirty="0"/>
              <a:t>/</a:t>
            </a:r>
            <a:r>
              <a:rPr lang="it-IT" dirty="0" err="1"/>
              <a:t>activity-areas</a:t>
            </a:r>
            <a:r>
              <a:rPr lang="it-IT" dirty="0"/>
              <a:t>/</a:t>
            </a:r>
            <a:r>
              <a:rPr lang="it-IT" dirty="0" err="1"/>
              <a:t>gaw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639914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>
            <a:extLst>
              <a:ext uri="{FF2B5EF4-FFF2-40B4-BE49-F238E27FC236}">
                <a16:creationId xmlns:a16="http://schemas.microsoft.com/office/drawing/2014/main" id="{836779CC-D8AE-2745-8557-AFF5564FC6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08" b="65185"/>
          <a:stretch/>
        </p:blipFill>
        <p:spPr>
          <a:xfrm>
            <a:off x="0" y="6318064"/>
            <a:ext cx="12192000" cy="539936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15235" y="6456632"/>
            <a:ext cx="5961529" cy="365125"/>
          </a:xfrm>
        </p:spPr>
        <p:txBody>
          <a:bodyPr/>
          <a:lstStyle/>
          <a:p>
            <a:r>
              <a:rPr lang="en-GB" sz="1400" b="1" dirty="0">
                <a:solidFill>
                  <a:schemeClr val="tx1"/>
                </a:solidFill>
              </a:rPr>
              <a:t>Second Joint School on Atmospheric Composition, 16-20 November 2020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9CCBFEF-6E40-DA42-920A-6C54750F698B}"/>
              </a:ext>
            </a:extLst>
          </p:cNvPr>
          <p:cNvSpPr txBox="1"/>
          <p:nvPr/>
        </p:nvSpPr>
        <p:spPr>
          <a:xfrm>
            <a:off x="2396878" y="0"/>
            <a:ext cx="73982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err="1"/>
              <a:t>Example</a:t>
            </a:r>
            <a:r>
              <a:rPr lang="it-IT" sz="3200" b="1" dirty="0"/>
              <a:t> of aerosol lidar </a:t>
            </a:r>
            <a:r>
              <a:rPr lang="it-IT" sz="3200" b="1" dirty="0" err="1"/>
              <a:t>observation</a:t>
            </a:r>
            <a:endParaRPr lang="it-IT" sz="3200" b="1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C435A5DC-00B0-0F4A-9253-B79060FF1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0208" y="1253916"/>
            <a:ext cx="5511689" cy="4292480"/>
          </a:xfrm>
          <a:prstGeom prst="rect">
            <a:avLst/>
          </a:prstGeom>
        </p:spPr>
      </p:pic>
      <p:sp>
        <p:nvSpPr>
          <p:cNvPr id="9" name="Rettangolo 6">
            <a:extLst>
              <a:ext uri="{FF2B5EF4-FFF2-40B4-BE49-F238E27FC236}">
                <a16:creationId xmlns:a16="http://schemas.microsoft.com/office/drawing/2014/main" id="{6D9D8EB3-9BC0-C141-93D4-F22045F276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2589" y="5896800"/>
            <a:ext cx="638417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buSzPts val="2000"/>
            </a:pPr>
            <a:r>
              <a:rPr lang="it-IT" sz="2000" b="1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Aerosol lidar </a:t>
            </a:r>
            <a:r>
              <a:rPr lang="it-IT" sz="2000" b="1" dirty="0" err="1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measurements</a:t>
            </a:r>
            <a:r>
              <a:rPr lang="it-IT" sz="2000" b="1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  @ 1064 nm  CNR-Potenza-IT</a:t>
            </a:r>
          </a:p>
        </p:txBody>
      </p:sp>
      <p:sp>
        <p:nvSpPr>
          <p:cNvPr id="10" name="Freccia a destra 4">
            <a:extLst>
              <a:ext uri="{FF2B5EF4-FFF2-40B4-BE49-F238E27FC236}">
                <a16:creationId xmlns:a16="http://schemas.microsoft.com/office/drawing/2014/main" id="{FFBB9D2D-3189-7E4A-852B-C857736A855F}"/>
              </a:ext>
            </a:extLst>
          </p:cNvPr>
          <p:cNvSpPr/>
          <p:nvPr/>
        </p:nvSpPr>
        <p:spPr>
          <a:xfrm rot="21304980">
            <a:off x="3666543" y="4519300"/>
            <a:ext cx="3796917" cy="193263"/>
          </a:xfrm>
          <a:prstGeom prst="rightArrow">
            <a:avLst/>
          </a:prstGeom>
          <a:solidFill>
            <a:srgbClr val="F040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040E4CE-C9F4-6740-BE7B-CBACACFE73A3}"/>
              </a:ext>
            </a:extLst>
          </p:cNvPr>
          <p:cNvSpPr txBox="1"/>
          <p:nvPr/>
        </p:nvSpPr>
        <p:spPr>
          <a:xfrm>
            <a:off x="7634296" y="4228599"/>
            <a:ext cx="37995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Interface PBL- free troposphere</a:t>
            </a:r>
          </a:p>
        </p:txBody>
      </p:sp>
      <p:sp>
        <p:nvSpPr>
          <p:cNvPr id="14" name="Freccia a destra 6">
            <a:extLst>
              <a:ext uri="{FF2B5EF4-FFF2-40B4-BE49-F238E27FC236}">
                <a16:creationId xmlns:a16="http://schemas.microsoft.com/office/drawing/2014/main" id="{6F8A5F84-D032-224A-9558-7D66F7F89C5A}"/>
              </a:ext>
            </a:extLst>
          </p:cNvPr>
          <p:cNvSpPr/>
          <p:nvPr/>
        </p:nvSpPr>
        <p:spPr>
          <a:xfrm rot="21275632">
            <a:off x="3720255" y="3372185"/>
            <a:ext cx="4545623" cy="852854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E0BBE1E-D446-AD49-B883-5343140BAB3B}"/>
              </a:ext>
            </a:extLst>
          </p:cNvPr>
          <p:cNvSpPr txBox="1"/>
          <p:nvPr/>
        </p:nvSpPr>
        <p:spPr>
          <a:xfrm>
            <a:off x="8102514" y="3606278"/>
            <a:ext cx="27080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Intense layer of desert dust</a:t>
            </a:r>
          </a:p>
        </p:txBody>
      </p:sp>
      <p:sp>
        <p:nvSpPr>
          <p:cNvPr id="16" name="Freccia a destra 8">
            <a:extLst>
              <a:ext uri="{FF2B5EF4-FFF2-40B4-BE49-F238E27FC236}">
                <a16:creationId xmlns:a16="http://schemas.microsoft.com/office/drawing/2014/main" id="{1A624B9A-926F-2D4C-8508-F1133B7DD61C}"/>
              </a:ext>
            </a:extLst>
          </p:cNvPr>
          <p:cNvSpPr/>
          <p:nvPr/>
        </p:nvSpPr>
        <p:spPr>
          <a:xfrm rot="21275632">
            <a:off x="3716900" y="2911999"/>
            <a:ext cx="4545623" cy="522016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3FB50A02-0BA9-5E49-9FD6-1D254450A63D}"/>
              </a:ext>
            </a:extLst>
          </p:cNvPr>
          <p:cNvSpPr txBox="1"/>
          <p:nvPr/>
        </p:nvSpPr>
        <p:spPr>
          <a:xfrm>
            <a:off x="8193368" y="2757293"/>
            <a:ext cx="2708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Feeble aerosol layer</a:t>
            </a:r>
          </a:p>
        </p:txBody>
      </p:sp>
      <p:sp>
        <p:nvSpPr>
          <p:cNvPr id="18" name="Freccia a destra 10">
            <a:extLst>
              <a:ext uri="{FF2B5EF4-FFF2-40B4-BE49-F238E27FC236}">
                <a16:creationId xmlns:a16="http://schemas.microsoft.com/office/drawing/2014/main" id="{145518C6-CE69-9742-B398-D6A8912A43EF}"/>
              </a:ext>
            </a:extLst>
          </p:cNvPr>
          <p:cNvSpPr/>
          <p:nvPr/>
        </p:nvSpPr>
        <p:spPr>
          <a:xfrm rot="588226">
            <a:off x="4693248" y="1759070"/>
            <a:ext cx="3098499" cy="232896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ccia a destra 11">
            <a:extLst>
              <a:ext uri="{FF2B5EF4-FFF2-40B4-BE49-F238E27FC236}">
                <a16:creationId xmlns:a16="http://schemas.microsoft.com/office/drawing/2014/main" id="{A1986E3C-3B81-B545-AF36-35537C91D048}"/>
              </a:ext>
            </a:extLst>
          </p:cNvPr>
          <p:cNvSpPr/>
          <p:nvPr/>
        </p:nvSpPr>
        <p:spPr>
          <a:xfrm rot="21203843">
            <a:off x="5138747" y="2347355"/>
            <a:ext cx="2768556" cy="232896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A96195A7-892A-4048-95E7-C796CE3E1DE7}"/>
              </a:ext>
            </a:extLst>
          </p:cNvPr>
          <p:cNvSpPr txBox="1"/>
          <p:nvPr/>
        </p:nvSpPr>
        <p:spPr>
          <a:xfrm>
            <a:off x="7905540" y="2113089"/>
            <a:ext cx="2708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Thin cirrus</a:t>
            </a:r>
          </a:p>
        </p:txBody>
      </p:sp>
      <p:grpSp>
        <p:nvGrpSpPr>
          <p:cNvPr id="21" name="Gruppo 20">
            <a:extLst>
              <a:ext uri="{FF2B5EF4-FFF2-40B4-BE49-F238E27FC236}">
                <a16:creationId xmlns:a16="http://schemas.microsoft.com/office/drawing/2014/main" id="{140EDA3B-D7C3-074B-8C2D-5462A1BB5931}"/>
              </a:ext>
            </a:extLst>
          </p:cNvPr>
          <p:cNvGrpSpPr/>
          <p:nvPr/>
        </p:nvGrpSpPr>
        <p:grpSpPr>
          <a:xfrm>
            <a:off x="40961" y="429507"/>
            <a:ext cx="1719263" cy="2159000"/>
            <a:chOff x="1217428" y="2690037"/>
            <a:chExt cx="1719263" cy="2159000"/>
          </a:xfrm>
        </p:grpSpPr>
        <p:pic>
          <p:nvPicPr>
            <p:cNvPr id="22" name="Picture 5" descr="Europe_3_02">
              <a:extLst>
                <a:ext uri="{FF2B5EF4-FFF2-40B4-BE49-F238E27FC236}">
                  <a16:creationId xmlns:a16="http://schemas.microsoft.com/office/drawing/2014/main" id="{B2D3D3B3-231C-094C-B022-A6F3A73F18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217428" y="2690037"/>
              <a:ext cx="1719263" cy="2159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3" name="Oval 6">
              <a:extLst>
                <a:ext uri="{FF2B5EF4-FFF2-40B4-BE49-F238E27FC236}">
                  <a16:creationId xmlns:a16="http://schemas.microsoft.com/office/drawing/2014/main" id="{8219C3C7-CBD7-AD4E-A7B9-46AFAA5CE06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868570" y="3499913"/>
              <a:ext cx="54136" cy="6314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4143178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/>
      <p:bldP spid="14" grpId="0" animBg="1"/>
      <p:bldP spid="15" grpId="0"/>
      <p:bldP spid="16" grpId="0" animBg="1"/>
      <p:bldP spid="17" grpId="0"/>
      <p:bldP spid="18" grpId="0" animBg="1"/>
      <p:bldP spid="19" grpId="0" animBg="1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>
            <a:extLst>
              <a:ext uri="{FF2B5EF4-FFF2-40B4-BE49-F238E27FC236}">
                <a16:creationId xmlns:a16="http://schemas.microsoft.com/office/drawing/2014/main" id="{836779CC-D8AE-2745-8557-AFF5564FC6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08" b="65185"/>
          <a:stretch/>
        </p:blipFill>
        <p:spPr>
          <a:xfrm>
            <a:off x="0" y="6318064"/>
            <a:ext cx="12192000" cy="539936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15235" y="6425640"/>
            <a:ext cx="5961529" cy="365125"/>
          </a:xfrm>
        </p:spPr>
        <p:txBody>
          <a:bodyPr/>
          <a:lstStyle/>
          <a:p>
            <a:r>
              <a:rPr lang="en-GB" sz="1400" b="1" dirty="0">
                <a:solidFill>
                  <a:schemeClr val="tx1"/>
                </a:solidFill>
              </a:rPr>
              <a:t>Second Joint School on Atmospheric Composition, 16-20 November 2020</a:t>
            </a:r>
          </a:p>
        </p:txBody>
      </p:sp>
      <p:sp>
        <p:nvSpPr>
          <p:cNvPr id="8" name="CasellaDiTesto 1">
            <a:extLst>
              <a:ext uri="{FF2B5EF4-FFF2-40B4-BE49-F238E27FC236}">
                <a16:creationId xmlns:a16="http://schemas.microsoft.com/office/drawing/2014/main" id="{D587D911-0FDE-1D40-A047-D19189B8D5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7370" y="-72574"/>
            <a:ext cx="8415338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36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EARLINET</a:t>
            </a:r>
          </a:p>
          <a:p>
            <a:pPr algn="ctr"/>
            <a:r>
              <a:rPr lang="it-IT" sz="3600" b="1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European</a:t>
            </a:r>
            <a:r>
              <a:rPr lang="it-IT" sz="36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Aerosol </a:t>
            </a:r>
            <a:r>
              <a:rPr lang="it-IT" sz="3600" b="1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Research</a:t>
            </a:r>
            <a:r>
              <a:rPr lang="it-IT" sz="36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Lidar Network</a:t>
            </a:r>
            <a:endParaRPr lang="it-IT" sz="4400" b="1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  <a:p>
            <a:pPr algn="ctr"/>
            <a:endParaRPr lang="it-IT" b="1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11" name="CasellaDiTesto 1">
            <a:extLst>
              <a:ext uri="{FF2B5EF4-FFF2-40B4-BE49-F238E27FC236}">
                <a16:creationId xmlns:a16="http://schemas.microsoft.com/office/drawing/2014/main" id="{149F44A3-8FA2-C845-AE9C-343500F227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3547" y="1609821"/>
            <a:ext cx="6562734" cy="5293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q"/>
            </a:pPr>
            <a:r>
              <a:rPr lang="it-IT" sz="32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31 lidar </a:t>
            </a:r>
            <a:r>
              <a:rPr lang="it-IT" sz="3200" b="1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stations</a:t>
            </a:r>
            <a:r>
              <a:rPr lang="it-IT" sz="32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it-IT" sz="3200" b="1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observing</a:t>
            </a:r>
            <a:r>
              <a:rPr lang="it-IT" sz="32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aerosol 4d </a:t>
            </a:r>
            <a:r>
              <a:rPr lang="it-IT" sz="3200" b="1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distribution</a:t>
            </a:r>
            <a:r>
              <a:rPr lang="it-IT" sz="32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over Europe</a:t>
            </a:r>
          </a:p>
          <a:p>
            <a:pPr marL="457200" indent="-457200">
              <a:buFont typeface="Wingdings" pitchFamily="2" charset="2"/>
              <a:buChar char="q"/>
            </a:pPr>
            <a:r>
              <a:rPr lang="it-IT" sz="3200" b="1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Standardized</a:t>
            </a:r>
            <a:r>
              <a:rPr lang="it-IT" sz="32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it-IT" sz="3200" b="1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quality</a:t>
            </a:r>
            <a:r>
              <a:rPr lang="it-IT" sz="32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it-IT" sz="3200" b="1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assurance</a:t>
            </a:r>
            <a:r>
              <a:rPr lang="it-IT" sz="32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and control </a:t>
            </a:r>
            <a:r>
              <a:rPr lang="it-IT" sz="3200" b="1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tests</a:t>
            </a:r>
            <a:r>
              <a:rPr lang="it-IT" sz="32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</a:p>
          <a:p>
            <a:pPr marL="457200" indent="-457200">
              <a:buFont typeface="Wingdings" pitchFamily="2" charset="2"/>
              <a:buChar char="q"/>
            </a:pPr>
            <a:r>
              <a:rPr lang="it-IT" sz="32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Central </a:t>
            </a:r>
            <a:r>
              <a:rPr lang="it-IT" sz="3200" b="1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harmonized</a:t>
            </a:r>
            <a:r>
              <a:rPr lang="it-IT" sz="32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processing </a:t>
            </a:r>
            <a:r>
              <a:rPr lang="it-IT" sz="3200" b="1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available</a:t>
            </a:r>
            <a:endParaRPr lang="it-IT" sz="3200" b="1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  <a:p>
            <a:pPr marL="457200" indent="-457200">
              <a:buFont typeface="Wingdings" pitchFamily="2" charset="2"/>
              <a:buChar char="q"/>
            </a:pPr>
            <a:r>
              <a:rPr lang="it-IT" sz="32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Version </a:t>
            </a:r>
            <a:r>
              <a:rPr lang="it-IT" sz="3200" b="1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controlled</a:t>
            </a:r>
            <a:r>
              <a:rPr lang="it-IT" sz="32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database</a:t>
            </a:r>
          </a:p>
          <a:p>
            <a:pPr marL="457200" indent="-457200">
              <a:buFont typeface="Wingdings" pitchFamily="2" charset="2"/>
              <a:buChar char="q"/>
            </a:pPr>
            <a:r>
              <a:rPr lang="it-IT" sz="3200" b="1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Netcdf</a:t>
            </a:r>
            <a:r>
              <a:rPr lang="it-IT" sz="32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it-IT" sz="3200" b="1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files</a:t>
            </a:r>
            <a:r>
              <a:rPr lang="it-IT" sz="32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</a:p>
          <a:p>
            <a:pPr algn="ctr"/>
            <a:r>
              <a:rPr lang="it-IT" sz="2400" dirty="0" err="1"/>
              <a:t>https</a:t>
            </a:r>
            <a:r>
              <a:rPr lang="it-IT" sz="2400" dirty="0"/>
              <a:t>://</a:t>
            </a:r>
            <a:r>
              <a:rPr lang="it-IT" sz="2400" dirty="0" err="1"/>
              <a:t>actris.nilu.no</a:t>
            </a:r>
            <a:r>
              <a:rPr lang="it-IT" sz="2400" dirty="0"/>
              <a:t>   &amp; https://data.earlinet.org/</a:t>
            </a:r>
            <a:endParaRPr lang="it-IT" sz="2400" dirty="0">
              <a:hlinkClick r:id="rId3"/>
            </a:endParaRPr>
          </a:p>
          <a:p>
            <a:br>
              <a:rPr lang="it-IT" sz="2000" dirty="0"/>
            </a:br>
            <a:endParaRPr lang="it-IT" sz="2000" b="1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  <a:p>
            <a:pPr algn="ctr"/>
            <a:endParaRPr lang="it-IT" b="1" dirty="0">
              <a:solidFill>
                <a:srgbClr val="002060"/>
              </a:solidFill>
              <a:latin typeface="Calibri" pitchFamily="34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A53F189-BBE2-CA4D-B6B8-A5B39D4ACF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9971" y="3312"/>
            <a:ext cx="2658006" cy="1391300"/>
          </a:xfrm>
          <a:prstGeom prst="rect">
            <a:avLst/>
          </a:prstGeom>
        </p:spPr>
      </p:pic>
      <p:pic>
        <p:nvPicPr>
          <p:cNvPr id="13" name="Immagine 12" descr="Immagine che contiene fiore, girasole&#10;&#10;Descrizione generata automaticamente">
            <a:extLst>
              <a:ext uri="{FF2B5EF4-FFF2-40B4-BE49-F238E27FC236}">
                <a16:creationId xmlns:a16="http://schemas.microsoft.com/office/drawing/2014/main" id="{FA3F86CC-595B-D44B-ADDA-28A31E6C93A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2"/>
          <a:stretch/>
        </p:blipFill>
        <p:spPr>
          <a:xfrm>
            <a:off x="333375" y="258180"/>
            <a:ext cx="1676400" cy="1103313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5C9CBF74-9A31-FA4F-9F52-B89E9E6C73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79" y="1460486"/>
            <a:ext cx="5334000" cy="4791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3792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7D8E67F2-F753-4E06-8229-4970A6725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483095" cy="6854272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EE1BDFD-564B-44A4-841A-50D6A8E75C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CasellaDiTesto 1">
            <a:extLst>
              <a:ext uri="{FF2B5EF4-FFF2-40B4-BE49-F238E27FC236}">
                <a16:creationId xmlns:a16="http://schemas.microsoft.com/office/drawing/2014/main" id="{D587D911-0FDE-1D40-A047-D19189B8D5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4105" y="229255"/>
            <a:ext cx="4977976" cy="9708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EARLINET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000" b="1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4" name="Freeform 60">
            <a:extLst>
              <a:ext uri="{FF2B5EF4-FFF2-40B4-BE49-F238E27FC236}">
                <a16:creationId xmlns:a16="http://schemas.microsoft.com/office/drawing/2014/main" id="{007B8288-68CC-4847-8419-CF535B6B7E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63882" y="0"/>
            <a:ext cx="3880988" cy="2206512"/>
          </a:xfrm>
          <a:custGeom>
            <a:avLst/>
            <a:gdLst>
              <a:gd name="connsiteX0" fmla="*/ 20753 w 3960193"/>
              <a:gd name="connsiteY0" fmla="*/ 0 h 2251543"/>
              <a:gd name="connsiteX1" fmla="*/ 3939440 w 3960193"/>
              <a:gd name="connsiteY1" fmla="*/ 0 h 2251543"/>
              <a:gd name="connsiteX2" fmla="*/ 3949969 w 3960193"/>
              <a:gd name="connsiteY2" fmla="*/ 68994 h 2251543"/>
              <a:gd name="connsiteX3" fmla="*/ 3960193 w 3960193"/>
              <a:gd name="connsiteY3" fmla="*/ 271447 h 2251543"/>
              <a:gd name="connsiteX4" fmla="*/ 1980096 w 3960193"/>
              <a:gd name="connsiteY4" fmla="*/ 2251543 h 2251543"/>
              <a:gd name="connsiteX5" fmla="*/ 0 w 3960193"/>
              <a:gd name="connsiteY5" fmla="*/ 271447 h 2251543"/>
              <a:gd name="connsiteX6" fmla="*/ 10224 w 3960193"/>
              <a:gd name="connsiteY6" fmla="*/ 68994 h 2251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0193" h="2251543">
                <a:moveTo>
                  <a:pt x="20753" y="0"/>
                </a:moveTo>
                <a:lnTo>
                  <a:pt x="3939440" y="0"/>
                </a:lnTo>
                <a:lnTo>
                  <a:pt x="3949969" y="68994"/>
                </a:lnTo>
                <a:cubicBezTo>
                  <a:pt x="3956730" y="135559"/>
                  <a:pt x="3960193" y="203099"/>
                  <a:pt x="3960193" y="271447"/>
                </a:cubicBezTo>
                <a:cubicBezTo>
                  <a:pt x="3960193" y="1365024"/>
                  <a:pt x="3073674" y="2251543"/>
                  <a:pt x="1980096" y="2251543"/>
                </a:cubicBezTo>
                <a:cubicBezTo>
                  <a:pt x="886519" y="2251543"/>
                  <a:pt x="0" y="1365024"/>
                  <a:pt x="0" y="271447"/>
                </a:cubicBezTo>
                <a:cubicBezTo>
                  <a:pt x="0" y="203099"/>
                  <a:pt x="3463" y="135559"/>
                  <a:pt x="10224" y="68994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A53F189-BBE2-CA4D-B6B8-A5B39D4ACF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496" y="229254"/>
            <a:ext cx="2532690" cy="1329002"/>
          </a:xfrm>
          <a:prstGeom prst="rect">
            <a:avLst/>
          </a:prstGeom>
        </p:spPr>
      </p:pic>
      <p:sp>
        <p:nvSpPr>
          <p:cNvPr id="26" name="Freeform 68">
            <a:extLst>
              <a:ext uri="{FF2B5EF4-FFF2-40B4-BE49-F238E27FC236}">
                <a16:creationId xmlns:a16="http://schemas.microsoft.com/office/drawing/2014/main" id="{32BA8EA8-C1B6-4309-B674-F9F399B962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912701"/>
            <a:ext cx="4942589" cy="3945299"/>
          </a:xfrm>
          <a:custGeom>
            <a:avLst/>
            <a:gdLst>
              <a:gd name="connsiteX0" fmla="*/ 2223943 w 4942589"/>
              <a:gd name="connsiteY0" fmla="*/ 0 h 3945299"/>
              <a:gd name="connsiteX1" fmla="*/ 4942589 w 4942589"/>
              <a:gd name="connsiteY1" fmla="*/ 2718646 h 3945299"/>
              <a:gd name="connsiteX2" fmla="*/ 4728945 w 4942589"/>
              <a:gd name="connsiteY2" fmla="*/ 3776866 h 3945299"/>
              <a:gd name="connsiteX3" fmla="*/ 4647806 w 4942589"/>
              <a:gd name="connsiteY3" fmla="*/ 3945299 h 3945299"/>
              <a:gd name="connsiteX4" fmla="*/ 0 w 4942589"/>
              <a:gd name="connsiteY4" fmla="*/ 3945299 h 3945299"/>
              <a:gd name="connsiteX5" fmla="*/ 0 w 4942589"/>
              <a:gd name="connsiteY5" fmla="*/ 1157971 h 3945299"/>
              <a:gd name="connsiteX6" fmla="*/ 126104 w 4942589"/>
              <a:gd name="connsiteY6" fmla="*/ 989335 h 3945299"/>
              <a:gd name="connsiteX7" fmla="*/ 2223943 w 4942589"/>
              <a:gd name="connsiteY7" fmla="*/ 0 h 3945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42589" h="3945299">
                <a:moveTo>
                  <a:pt x="2223943" y="0"/>
                </a:moveTo>
                <a:cubicBezTo>
                  <a:pt x="3725410" y="0"/>
                  <a:pt x="4942589" y="1217179"/>
                  <a:pt x="4942589" y="2718646"/>
                </a:cubicBezTo>
                <a:cubicBezTo>
                  <a:pt x="4942589" y="3094013"/>
                  <a:pt x="4866516" y="3451612"/>
                  <a:pt x="4728945" y="3776866"/>
                </a:cubicBezTo>
                <a:lnTo>
                  <a:pt x="4647806" y="3945299"/>
                </a:lnTo>
                <a:lnTo>
                  <a:pt x="0" y="3945299"/>
                </a:lnTo>
                <a:lnTo>
                  <a:pt x="0" y="1157971"/>
                </a:lnTo>
                <a:lnTo>
                  <a:pt x="126104" y="989335"/>
                </a:lnTo>
                <a:cubicBezTo>
                  <a:pt x="624744" y="385123"/>
                  <a:pt x="1379368" y="0"/>
                  <a:pt x="2223943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5C9CBF74-9A31-FA4F-9F52-B89E9E6C73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44" y="3506942"/>
            <a:ext cx="3582826" cy="3224542"/>
          </a:xfrm>
          <a:prstGeom prst="rect">
            <a:avLst/>
          </a:prstGeom>
        </p:spPr>
      </p:pic>
      <p:sp>
        <p:nvSpPr>
          <p:cNvPr id="11" name="CasellaDiTesto 1">
            <a:extLst>
              <a:ext uri="{FF2B5EF4-FFF2-40B4-BE49-F238E27FC236}">
                <a16:creationId xmlns:a16="http://schemas.microsoft.com/office/drawing/2014/main" id="{149F44A3-8FA2-C845-AE9C-343500F227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6764" y="989351"/>
            <a:ext cx="5672658" cy="52306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228600" algn="ctr">
              <a:lnSpc>
                <a:spcPct val="90000"/>
              </a:lnSpc>
              <a:spcAft>
                <a:spcPts val="600"/>
              </a:spcAft>
            </a:pPr>
            <a:r>
              <a:rPr lang="en-US" sz="3200" dirty="0">
                <a:solidFill>
                  <a:srgbClr val="000000"/>
                </a:solidFill>
              </a:rPr>
              <a:t>Standardized and harmonized procedures over largely different lidar systems </a:t>
            </a:r>
          </a:p>
          <a:p>
            <a:pPr marL="228600" algn="ctr">
              <a:lnSpc>
                <a:spcPct val="90000"/>
              </a:lnSpc>
              <a:spcAft>
                <a:spcPts val="600"/>
              </a:spcAft>
            </a:pPr>
            <a:r>
              <a:rPr lang="en-US" sz="3200" dirty="0">
                <a:solidFill>
                  <a:srgbClr val="000000"/>
                </a:solidFill>
              </a:rPr>
              <a:t>is </a:t>
            </a:r>
          </a:p>
          <a:p>
            <a:pPr marL="228600" algn="ctr">
              <a:lnSpc>
                <a:spcPct val="90000"/>
              </a:lnSpc>
              <a:spcAft>
                <a:spcPts val="600"/>
              </a:spcAft>
            </a:pPr>
            <a:r>
              <a:rPr lang="en-US" sz="3200" dirty="0">
                <a:solidFill>
                  <a:srgbClr val="000000"/>
                </a:solidFill>
              </a:rPr>
              <a:t>a reference for </a:t>
            </a:r>
          </a:p>
          <a:p>
            <a:pPr marL="228600" algn="ctr">
              <a:lnSpc>
                <a:spcPct val="90000"/>
              </a:lnSpc>
              <a:spcAft>
                <a:spcPts val="600"/>
              </a:spcAft>
            </a:pPr>
            <a:endParaRPr lang="en-US" sz="3200" dirty="0">
              <a:solidFill>
                <a:srgbClr val="000000"/>
              </a:solidFill>
            </a:endParaRPr>
          </a:p>
          <a:p>
            <a:pPr marL="228600" algn="ctr">
              <a:lnSpc>
                <a:spcPct val="90000"/>
              </a:lnSpc>
              <a:spcAft>
                <a:spcPts val="600"/>
              </a:spcAft>
            </a:pPr>
            <a:r>
              <a:rPr lang="en-US" sz="3200" dirty="0">
                <a:solidFill>
                  <a:srgbClr val="000000"/>
                </a:solidFill>
              </a:rPr>
              <a:t>harmonization at global level</a:t>
            </a:r>
          </a:p>
          <a:p>
            <a:pPr marL="228600" algn="ctr">
              <a:lnSpc>
                <a:spcPct val="90000"/>
              </a:lnSpc>
              <a:spcAft>
                <a:spcPts val="600"/>
              </a:spcAft>
            </a:pPr>
            <a:r>
              <a:rPr lang="en-US" sz="3200" dirty="0">
                <a:solidFill>
                  <a:srgbClr val="000000"/>
                </a:solidFill>
              </a:rPr>
              <a:t>and</a:t>
            </a:r>
          </a:p>
          <a:p>
            <a:pPr marL="228600" algn="ctr">
              <a:lnSpc>
                <a:spcPct val="90000"/>
              </a:lnSpc>
              <a:spcAft>
                <a:spcPts val="600"/>
              </a:spcAft>
            </a:pPr>
            <a:r>
              <a:rPr lang="en-US" sz="3200" dirty="0">
                <a:solidFill>
                  <a:srgbClr val="000000"/>
                </a:solidFill>
              </a:rPr>
              <a:t>more basic systems </a:t>
            </a:r>
          </a:p>
          <a:p>
            <a:pPr marL="228600" algn="ctr">
              <a:lnSpc>
                <a:spcPct val="90000"/>
              </a:lnSpc>
              <a:spcAft>
                <a:spcPts val="600"/>
              </a:spcAft>
            </a:pPr>
            <a:endParaRPr lang="en-US" sz="2400" b="1" dirty="0">
              <a:solidFill>
                <a:srgbClr val="000000"/>
              </a:solidFill>
            </a:endParaRPr>
          </a:p>
          <a:p>
            <a:pPr marL="228600" algn="ctr">
              <a:lnSpc>
                <a:spcPct val="90000"/>
              </a:lnSpc>
              <a:spcAft>
                <a:spcPts val="600"/>
              </a:spcAft>
            </a:pPr>
            <a:r>
              <a:rPr lang="en-US" sz="2400" b="1" dirty="0" err="1">
                <a:solidFill>
                  <a:srgbClr val="000000"/>
                </a:solidFill>
              </a:rPr>
              <a:t>Pappalardo</a:t>
            </a:r>
            <a:r>
              <a:rPr lang="en-US" sz="2400" b="1" dirty="0">
                <a:solidFill>
                  <a:srgbClr val="000000"/>
                </a:solidFill>
              </a:rPr>
              <a:t> et al., AMT 2014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930521" y="6223702"/>
            <a:ext cx="3895408" cy="3140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en-US" sz="900" b="1" kern="1200">
                <a:solidFill>
                  <a:srgbClr val="898989"/>
                </a:solidFill>
                <a:latin typeface="+mn-lt"/>
                <a:ea typeface="+mn-ea"/>
                <a:cs typeface="+mn-cs"/>
              </a:rPr>
              <a:t>Second Joint School on Atmospheric Composition, 16-20 November 2020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836779CC-D8AE-2745-8557-AFF5564FC61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08" b="65185"/>
          <a:stretch/>
        </p:blipFill>
        <p:spPr>
          <a:xfrm>
            <a:off x="0" y="6318064"/>
            <a:ext cx="12192000" cy="539936"/>
          </a:xfrm>
          <a:prstGeom prst="rect">
            <a:avLst/>
          </a:prstGeom>
        </p:spPr>
      </p:pic>
      <p:pic>
        <p:nvPicPr>
          <p:cNvPr id="13" name="Immagine 12" descr="Immagine che contiene fiore, girasole&#10;&#10;Descrizione generata automaticamente">
            <a:extLst>
              <a:ext uri="{FF2B5EF4-FFF2-40B4-BE49-F238E27FC236}">
                <a16:creationId xmlns:a16="http://schemas.microsoft.com/office/drawing/2014/main" id="{FA3F86CC-595B-D44B-ADDA-28A31E6C93A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2"/>
          <a:stretch/>
        </p:blipFill>
        <p:spPr>
          <a:xfrm>
            <a:off x="333375" y="258180"/>
            <a:ext cx="1676400" cy="110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6869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>
            <a:extLst>
              <a:ext uri="{FF2B5EF4-FFF2-40B4-BE49-F238E27FC236}">
                <a16:creationId xmlns:a16="http://schemas.microsoft.com/office/drawing/2014/main" id="{836779CC-D8AE-2745-8557-AFF5564FC6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08" b="65185"/>
          <a:stretch/>
        </p:blipFill>
        <p:spPr>
          <a:xfrm>
            <a:off x="0" y="6318064"/>
            <a:ext cx="12192000" cy="539936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15235" y="6425640"/>
            <a:ext cx="5961529" cy="365125"/>
          </a:xfrm>
        </p:spPr>
        <p:txBody>
          <a:bodyPr/>
          <a:lstStyle/>
          <a:p>
            <a:r>
              <a:rPr lang="en-GB" sz="1400" b="1" dirty="0">
                <a:solidFill>
                  <a:schemeClr val="tx1"/>
                </a:solidFill>
              </a:rPr>
              <a:t>Second Joint School on Atmospheric Composition, 16-20 November 2020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9CCBFEF-6E40-DA42-920A-6C54750F698B}"/>
              </a:ext>
            </a:extLst>
          </p:cNvPr>
          <p:cNvSpPr txBox="1"/>
          <p:nvPr/>
        </p:nvSpPr>
        <p:spPr>
          <a:xfrm>
            <a:off x="3832860" y="125730"/>
            <a:ext cx="4526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Ceilometer</a:t>
            </a:r>
            <a:endParaRPr lang="it-IT" sz="3600" b="1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CasellaDiTesto 1">
            <a:extLst>
              <a:ext uri="{FF2B5EF4-FFF2-40B4-BE49-F238E27FC236}">
                <a16:creationId xmlns:a16="http://schemas.microsoft.com/office/drawing/2014/main" id="{1879AE6F-717F-ED41-9C8C-3EDE83B1E8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214" y="671763"/>
            <a:ext cx="11172824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2400" b="1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Ceilometer</a:t>
            </a:r>
            <a:r>
              <a:rPr lang="it-IT" sz="24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are </a:t>
            </a:r>
            <a:r>
              <a:rPr lang="it-IT" sz="2400" b="1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low</a:t>
            </a:r>
            <a:r>
              <a:rPr lang="it-IT" sz="24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it-IT" sz="2400" b="1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power</a:t>
            </a:r>
            <a:r>
              <a:rPr lang="it-IT" sz="24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it-IT" sz="2400" b="1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lidars</a:t>
            </a:r>
            <a:r>
              <a:rPr lang="it-IT" sz="24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it-IT" sz="2400" b="1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built</a:t>
            </a:r>
            <a:r>
              <a:rPr lang="it-IT" sz="24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for </a:t>
            </a:r>
            <a:r>
              <a:rPr lang="it-IT" sz="2400" b="1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providing</a:t>
            </a:r>
            <a:r>
              <a:rPr lang="it-IT" sz="24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it-IT" sz="2400" b="1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cloud</a:t>
            </a:r>
            <a:r>
              <a:rPr lang="it-IT" sz="24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it-IT" sz="2400" b="1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heights</a:t>
            </a:r>
            <a:r>
              <a:rPr lang="it-IT" sz="24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.</a:t>
            </a:r>
          </a:p>
          <a:p>
            <a:r>
              <a:rPr lang="it-IT" sz="2400" b="1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They</a:t>
            </a:r>
            <a:r>
              <a:rPr lang="it-IT" sz="24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are </a:t>
            </a:r>
            <a:r>
              <a:rPr lang="it-IT" sz="2400" b="1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proved</a:t>
            </a:r>
            <a:r>
              <a:rPr lang="it-IT" sz="24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to be </a:t>
            </a:r>
            <a:r>
              <a:rPr lang="it-IT" sz="2400" b="1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able</a:t>
            </a:r>
            <a:r>
              <a:rPr lang="it-IT" sz="24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to </a:t>
            </a:r>
            <a:r>
              <a:rPr lang="it-IT" sz="2400" b="1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provide</a:t>
            </a:r>
            <a:r>
              <a:rPr lang="it-IT" sz="24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it-IT" sz="2400" b="1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at</a:t>
            </a:r>
            <a:r>
              <a:rPr lang="it-IT" sz="24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soma </a:t>
            </a:r>
            <a:r>
              <a:rPr lang="it-IT" sz="2400" b="1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extend</a:t>
            </a:r>
            <a:r>
              <a:rPr lang="it-IT" sz="24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it-IT" sz="2400" b="1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also</a:t>
            </a:r>
            <a:r>
              <a:rPr lang="it-IT" sz="24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information on aerosol </a:t>
            </a:r>
            <a:r>
              <a:rPr lang="it-IT" sz="2400" b="1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content</a:t>
            </a:r>
            <a:r>
              <a:rPr lang="it-IT" sz="24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24h /7 d week</a:t>
            </a:r>
          </a:p>
          <a:p>
            <a:endParaRPr lang="it-IT" b="1" dirty="0">
              <a:solidFill>
                <a:srgbClr val="002060"/>
              </a:solidFill>
              <a:latin typeface="Calibri" pitchFamily="34" charset="0"/>
            </a:endParaRP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8D014BAF-FD92-564A-B6F0-11A5886966DE}"/>
              </a:ext>
            </a:extLst>
          </p:cNvPr>
          <p:cNvGrpSpPr/>
          <p:nvPr/>
        </p:nvGrpSpPr>
        <p:grpSpPr>
          <a:xfrm>
            <a:off x="2415145" y="1865135"/>
            <a:ext cx="8160385" cy="4242816"/>
            <a:chOff x="2472297" y="2008013"/>
            <a:chExt cx="8160385" cy="4242816"/>
          </a:xfrm>
        </p:grpSpPr>
        <p:pic>
          <p:nvPicPr>
            <p:cNvPr id="12" name="Immagine 11" descr="WernerThomas.jpg">
              <a:extLst>
                <a:ext uri="{FF2B5EF4-FFF2-40B4-BE49-F238E27FC236}">
                  <a16:creationId xmlns:a16="http://schemas.microsoft.com/office/drawing/2014/main" id="{30FE49CE-3A8D-5642-B888-B9CEDE294BE5}"/>
                </a:ext>
              </a:extLst>
            </p:cNvPr>
            <p:cNvPicPr/>
            <p:nvPr/>
          </p:nvPicPr>
          <p:blipFill>
            <a:blip r:embed="rId3"/>
            <a:srcRect t="19272" b="11403"/>
            <a:stretch>
              <a:fillRect/>
            </a:stretch>
          </p:blipFill>
          <p:spPr>
            <a:xfrm>
              <a:off x="2472297" y="2008013"/>
              <a:ext cx="8160385" cy="424281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" name="Rettangolo 1">
              <a:extLst>
                <a:ext uri="{FF2B5EF4-FFF2-40B4-BE49-F238E27FC236}">
                  <a16:creationId xmlns:a16="http://schemas.microsoft.com/office/drawing/2014/main" id="{6182DF99-3918-C648-8B4F-786EE877084E}"/>
                </a:ext>
              </a:extLst>
            </p:cNvPr>
            <p:cNvSpPr/>
            <p:nvPr/>
          </p:nvSpPr>
          <p:spPr>
            <a:xfrm>
              <a:off x="5104743" y="5881497"/>
              <a:ext cx="309693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b="1" dirty="0">
                  <a:solidFill>
                    <a:srgbClr val="002060"/>
                  </a:solidFill>
                  <a:latin typeface="Calibri" pitchFamily="34" charset="0"/>
                </a:rPr>
                <a:t>http://</a:t>
              </a:r>
              <a:r>
                <a:rPr lang="it-IT" b="1" dirty="0" err="1">
                  <a:solidFill>
                    <a:srgbClr val="002060"/>
                  </a:solidFill>
                  <a:latin typeface="Calibri" pitchFamily="34" charset="0"/>
                </a:rPr>
                <a:t>www.dwd.de</a:t>
              </a:r>
              <a:r>
                <a:rPr lang="it-IT" b="1" dirty="0">
                  <a:solidFill>
                    <a:srgbClr val="002060"/>
                  </a:solidFill>
                  <a:latin typeface="Calibri" pitchFamily="34" charset="0"/>
                </a:rPr>
                <a:t>/</a:t>
              </a:r>
              <a:r>
                <a:rPr lang="it-IT" b="1" dirty="0" err="1">
                  <a:solidFill>
                    <a:srgbClr val="002060"/>
                  </a:solidFill>
                  <a:latin typeface="Calibri" pitchFamily="34" charset="0"/>
                </a:rPr>
                <a:t>ceilomap</a:t>
              </a:r>
              <a:endParaRPr lang="it-IT" dirty="0"/>
            </a:p>
          </p:txBody>
        </p:sp>
      </p:grpSp>
    </p:spTree>
    <p:extLst>
      <p:ext uri="{BB962C8B-B14F-4D97-AF65-F5344CB8AC3E}">
        <p14:creationId xmlns:p14="http://schemas.microsoft.com/office/powerpoint/2010/main" val="29703191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>
            <a:extLst>
              <a:ext uri="{FF2B5EF4-FFF2-40B4-BE49-F238E27FC236}">
                <a16:creationId xmlns:a16="http://schemas.microsoft.com/office/drawing/2014/main" id="{836779CC-D8AE-2745-8557-AFF5564FC6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08" b="65185"/>
          <a:stretch/>
        </p:blipFill>
        <p:spPr>
          <a:xfrm>
            <a:off x="0" y="6318064"/>
            <a:ext cx="12192000" cy="539936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15235" y="6425640"/>
            <a:ext cx="5961529" cy="365125"/>
          </a:xfrm>
        </p:spPr>
        <p:txBody>
          <a:bodyPr/>
          <a:lstStyle/>
          <a:p>
            <a:r>
              <a:rPr lang="en-GB" sz="1400" b="1" dirty="0">
                <a:solidFill>
                  <a:schemeClr val="tx1"/>
                </a:solidFill>
              </a:rPr>
              <a:t>Second Joint School on Atmospheric Composition, 16-20 November 2020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9CCBFEF-6E40-DA42-920A-6C54750F698B}"/>
              </a:ext>
            </a:extLst>
          </p:cNvPr>
          <p:cNvSpPr txBox="1"/>
          <p:nvPr/>
        </p:nvSpPr>
        <p:spPr>
          <a:xfrm>
            <a:off x="2696706" y="125730"/>
            <a:ext cx="78731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err="1"/>
              <a:t>Profiling</a:t>
            </a:r>
            <a:r>
              <a:rPr lang="it-IT" sz="3200" b="1" dirty="0"/>
              <a:t> networks: </a:t>
            </a:r>
            <a:r>
              <a:rPr lang="it-IT" sz="3200" b="1" dirty="0" err="1"/>
              <a:t>ozone</a:t>
            </a:r>
            <a:r>
              <a:rPr lang="it-IT" sz="3200" b="1" dirty="0"/>
              <a:t> &amp; water </a:t>
            </a:r>
            <a:r>
              <a:rPr lang="it-IT" sz="3200" b="1" dirty="0" err="1"/>
              <a:t>vapor</a:t>
            </a:r>
            <a:r>
              <a:rPr lang="it-IT" sz="3200" b="1" dirty="0"/>
              <a:t> lidar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BA79388-E279-B14C-B11F-A691BC25ABEC}"/>
              </a:ext>
            </a:extLst>
          </p:cNvPr>
          <p:cNvSpPr txBox="1"/>
          <p:nvPr/>
        </p:nvSpPr>
        <p:spPr>
          <a:xfrm>
            <a:off x="-1" y="639500"/>
            <a:ext cx="121919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/>
              <a:t>NDACC : Network for the </a:t>
            </a:r>
            <a:r>
              <a:rPr lang="it-IT" sz="3200" dirty="0" err="1"/>
              <a:t>Detection</a:t>
            </a:r>
            <a:r>
              <a:rPr lang="it-IT" sz="3200" dirty="0"/>
              <a:t> of </a:t>
            </a:r>
            <a:r>
              <a:rPr lang="it-IT" sz="3200" dirty="0" err="1"/>
              <a:t>Atmospheric</a:t>
            </a:r>
            <a:r>
              <a:rPr lang="it-IT" sz="3200" dirty="0"/>
              <a:t> </a:t>
            </a:r>
            <a:r>
              <a:rPr lang="it-IT" sz="3200" dirty="0" err="1"/>
              <a:t>Composition</a:t>
            </a:r>
            <a:r>
              <a:rPr lang="it-IT" sz="3200" dirty="0"/>
              <a:t> </a:t>
            </a:r>
            <a:r>
              <a:rPr lang="it-IT" sz="3200" dirty="0" err="1"/>
              <a:t>Change</a:t>
            </a:r>
            <a:r>
              <a:rPr lang="it-IT" sz="3200" dirty="0"/>
              <a:t>			--</a:t>
            </a:r>
          </a:p>
        </p:txBody>
      </p:sp>
      <p:pic>
        <p:nvPicPr>
          <p:cNvPr id="1025" name="Picture 1" descr="page7image234670032">
            <a:extLst>
              <a:ext uri="{FF2B5EF4-FFF2-40B4-BE49-F238E27FC236}">
                <a16:creationId xmlns:a16="http://schemas.microsoft.com/office/drawing/2014/main" id="{8CECDE2E-593C-C545-B502-FA0236D3B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234" y="1323380"/>
            <a:ext cx="8229600" cy="452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20B7D3C5-C27C-2B41-B7E0-4176EC785C95}"/>
              </a:ext>
            </a:extLst>
          </p:cNvPr>
          <p:cNvSpPr/>
          <p:nvPr/>
        </p:nvSpPr>
        <p:spPr>
          <a:xfrm>
            <a:off x="4646788" y="5894944"/>
            <a:ext cx="37945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 err="1"/>
              <a:t>ftp.cpc.ncep.noaa.gov</a:t>
            </a:r>
            <a:r>
              <a:rPr lang="it-IT" sz="2400" dirty="0"/>
              <a:t>/</a:t>
            </a:r>
            <a:r>
              <a:rPr lang="it-IT" sz="2400" dirty="0" err="1"/>
              <a:t>ndacc</a:t>
            </a:r>
            <a:endParaRPr lang="it-IT" sz="240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6AB6A13D-B747-A648-A75F-836FD5B36BAD}"/>
              </a:ext>
            </a:extLst>
          </p:cNvPr>
          <p:cNvSpPr/>
          <p:nvPr/>
        </p:nvSpPr>
        <p:spPr>
          <a:xfrm>
            <a:off x="134198" y="5788885"/>
            <a:ext cx="37646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i="1" dirty="0"/>
              <a:t>De </a:t>
            </a:r>
            <a:r>
              <a:rPr lang="it-IT" sz="2400" b="1" i="1" dirty="0" err="1"/>
              <a:t>Maziere</a:t>
            </a:r>
            <a:r>
              <a:rPr lang="it-IT" sz="2400" b="1" i="1" dirty="0"/>
              <a:t> et al. , ACP 2018</a:t>
            </a:r>
          </a:p>
        </p:txBody>
      </p:sp>
    </p:spTree>
    <p:extLst>
      <p:ext uri="{BB962C8B-B14F-4D97-AF65-F5344CB8AC3E}">
        <p14:creationId xmlns:p14="http://schemas.microsoft.com/office/powerpoint/2010/main" val="1986087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>
            <a:extLst>
              <a:ext uri="{FF2B5EF4-FFF2-40B4-BE49-F238E27FC236}">
                <a16:creationId xmlns:a16="http://schemas.microsoft.com/office/drawing/2014/main" id="{49CD2D09-B1BB-4DF5-9E1C-3D21B21EDE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20431" y="0"/>
            <a:ext cx="6271569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25000">
                <a:schemeClr val="accent1"/>
              </a:gs>
              <a:gs pos="94000">
                <a:schemeClr val="accent5"/>
              </a:gs>
              <a:gs pos="100000">
                <a:schemeClr val="accent5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83355637-BA71-4F63-94C9-E77BF81BDF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59CCBFEF-6E40-DA42-920A-6C54750F698B}"/>
              </a:ext>
            </a:extLst>
          </p:cNvPr>
          <p:cNvSpPr txBox="1"/>
          <p:nvPr/>
        </p:nvSpPr>
        <p:spPr>
          <a:xfrm>
            <a:off x="804998" y="798445"/>
            <a:ext cx="4803636" cy="13116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NDACC</a:t>
            </a:r>
            <a:endParaRPr lang="en-US" sz="4400" b="1">
              <a:solidFill>
                <a:srgbClr val="0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CasellaDiTesto 1">
            <a:extLst>
              <a:ext uri="{FF2B5EF4-FFF2-40B4-BE49-F238E27FC236}">
                <a16:creationId xmlns:a16="http://schemas.microsoft.com/office/drawing/2014/main" id="{99DA4EF5-8891-DF4F-BB26-BED6A91ADF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469" y="2272143"/>
            <a:ext cx="5217332" cy="37888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i="1" dirty="0">
                <a:solidFill>
                  <a:srgbClr val="000000"/>
                </a:solidFill>
              </a:rPr>
              <a:t>Key elements</a:t>
            </a:r>
            <a:endParaRPr lang="en-US" sz="2800" i="1" dirty="0">
              <a:solidFill>
                <a:srgbClr val="000000"/>
              </a:solidFill>
            </a:endParaRP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Stratosphere measurements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Different instruments (lidar, microwave, radiometers, FTIR)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Harmonized procedures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Long term measurements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000000"/>
              </a:solidFill>
            </a:endParaRP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000000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74" name="Freeform 49">
            <a:extLst>
              <a:ext uri="{FF2B5EF4-FFF2-40B4-BE49-F238E27FC236}">
                <a16:creationId xmlns:a16="http://schemas.microsoft.com/office/drawing/2014/main" id="{967C29FE-FD32-4AFB-AD20-DBDF5864B2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13915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/>
                </a:gs>
                <a:gs pos="23000">
                  <a:schemeClr val="accent1"/>
                </a:gs>
                <a:gs pos="83000">
                  <a:schemeClr val="accent5"/>
                </a:gs>
                <a:gs pos="100000">
                  <a:schemeClr val="accent5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25" name="Picture 1" descr="page7image234670032">
            <a:extLst>
              <a:ext uri="{FF2B5EF4-FFF2-40B4-BE49-F238E27FC236}">
                <a16:creationId xmlns:a16="http://schemas.microsoft.com/office/drawing/2014/main" id="{8CECDE2E-593C-C545-B502-FA0236D3B9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24" r="28482" b="1"/>
          <a:stretch/>
        </p:blipFill>
        <p:spPr bwMode="auto">
          <a:xfrm>
            <a:off x="6893318" y="770037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3120528" y="0"/>
                </a:moveTo>
                <a:cubicBezTo>
                  <a:pt x="3874524" y="0"/>
                  <a:pt x="4566062" y="267415"/>
                  <a:pt x="5105473" y="712577"/>
                </a:cubicBezTo>
                <a:lnTo>
                  <a:pt x="5298683" y="888178"/>
                </a:lnTo>
                <a:lnTo>
                  <a:pt x="5298683" y="5352876"/>
                </a:lnTo>
                <a:lnTo>
                  <a:pt x="5105473" y="5528477"/>
                </a:lnTo>
                <a:cubicBezTo>
                  <a:pt x="4874296" y="5719261"/>
                  <a:pt x="4615179" y="5877397"/>
                  <a:pt x="4335177" y="5995828"/>
                </a:cubicBezTo>
                <a:lnTo>
                  <a:pt x="4057556" y="6097438"/>
                </a:lnTo>
                <a:lnTo>
                  <a:pt x="2183499" y="6097438"/>
                </a:lnTo>
                <a:lnTo>
                  <a:pt x="1905878" y="5995828"/>
                </a:lnTo>
                <a:cubicBezTo>
                  <a:pt x="785873" y="5522106"/>
                  <a:pt x="0" y="4413092"/>
                  <a:pt x="0" y="3120527"/>
                </a:cubicBezTo>
                <a:cubicBezTo>
                  <a:pt x="0" y="1397108"/>
                  <a:pt x="1397108" y="0"/>
                  <a:pt x="3120528" y="0"/>
                </a:cubicBezTo>
                <a:close/>
              </a:path>
            </a:pathLst>
          </a:cu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5661" y="6223702"/>
            <a:ext cx="6584750" cy="3140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r>
              <a:rPr lang="en-US" sz="1100" kern="1200">
                <a:solidFill>
                  <a:srgbClr val="898989"/>
                </a:solidFill>
                <a:latin typeface="Calibri" panose="020F0502020204030204"/>
                <a:ea typeface="+mn-ea"/>
                <a:cs typeface="+mn-cs"/>
              </a:rPr>
              <a:t>Second Joint School on Atmospheric Composition, 16-20 November 2020</a:t>
            </a:r>
          </a:p>
        </p:txBody>
      </p:sp>
      <p:pic>
        <p:nvPicPr>
          <p:cNvPr id="7" name="Picture 3" descr="Immagine che contiene mappa&#10;&#10;Descrizione generata automaticamente">
            <a:extLst>
              <a:ext uri="{FF2B5EF4-FFF2-40B4-BE49-F238E27FC236}">
                <a16:creationId xmlns:a16="http://schemas.microsoft.com/office/drawing/2014/main" id="{836779CC-D8AE-2745-8557-AFF5564FC6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08" b="65185"/>
          <a:stretch/>
        </p:blipFill>
        <p:spPr>
          <a:xfrm>
            <a:off x="0" y="6318064"/>
            <a:ext cx="12192000" cy="539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5626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7D8E67F2-F753-4E06-8229-4970A6725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483095" cy="6854272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EE1BDFD-564B-44A4-841A-50D6A8E75C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CasellaDiTesto 1">
            <a:extLst>
              <a:ext uri="{FF2B5EF4-FFF2-40B4-BE49-F238E27FC236}">
                <a16:creationId xmlns:a16="http://schemas.microsoft.com/office/drawing/2014/main" id="{D587D911-0FDE-1D40-A047-D19189B8D5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4105" y="229255"/>
            <a:ext cx="4977976" cy="9708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NDACC Europe/ACTRIS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000" b="1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4" name="Freeform 60">
            <a:extLst>
              <a:ext uri="{FF2B5EF4-FFF2-40B4-BE49-F238E27FC236}">
                <a16:creationId xmlns:a16="http://schemas.microsoft.com/office/drawing/2014/main" id="{007B8288-68CC-4847-8419-CF535B6B7E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63882" y="0"/>
            <a:ext cx="3880988" cy="2206512"/>
          </a:xfrm>
          <a:custGeom>
            <a:avLst/>
            <a:gdLst>
              <a:gd name="connsiteX0" fmla="*/ 20753 w 3960193"/>
              <a:gd name="connsiteY0" fmla="*/ 0 h 2251543"/>
              <a:gd name="connsiteX1" fmla="*/ 3939440 w 3960193"/>
              <a:gd name="connsiteY1" fmla="*/ 0 h 2251543"/>
              <a:gd name="connsiteX2" fmla="*/ 3949969 w 3960193"/>
              <a:gd name="connsiteY2" fmla="*/ 68994 h 2251543"/>
              <a:gd name="connsiteX3" fmla="*/ 3960193 w 3960193"/>
              <a:gd name="connsiteY3" fmla="*/ 271447 h 2251543"/>
              <a:gd name="connsiteX4" fmla="*/ 1980096 w 3960193"/>
              <a:gd name="connsiteY4" fmla="*/ 2251543 h 2251543"/>
              <a:gd name="connsiteX5" fmla="*/ 0 w 3960193"/>
              <a:gd name="connsiteY5" fmla="*/ 271447 h 2251543"/>
              <a:gd name="connsiteX6" fmla="*/ 10224 w 3960193"/>
              <a:gd name="connsiteY6" fmla="*/ 68994 h 2251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0193" h="2251543">
                <a:moveTo>
                  <a:pt x="20753" y="0"/>
                </a:moveTo>
                <a:lnTo>
                  <a:pt x="3939440" y="0"/>
                </a:lnTo>
                <a:lnTo>
                  <a:pt x="3949969" y="68994"/>
                </a:lnTo>
                <a:cubicBezTo>
                  <a:pt x="3956730" y="135559"/>
                  <a:pt x="3960193" y="203099"/>
                  <a:pt x="3960193" y="271447"/>
                </a:cubicBezTo>
                <a:cubicBezTo>
                  <a:pt x="3960193" y="1365024"/>
                  <a:pt x="3073674" y="2251543"/>
                  <a:pt x="1980096" y="2251543"/>
                </a:cubicBezTo>
                <a:cubicBezTo>
                  <a:pt x="886519" y="2251543"/>
                  <a:pt x="0" y="1365024"/>
                  <a:pt x="0" y="271447"/>
                </a:cubicBezTo>
                <a:cubicBezTo>
                  <a:pt x="0" y="203099"/>
                  <a:pt x="3463" y="135559"/>
                  <a:pt x="10224" y="68994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A53F189-BBE2-CA4D-B6B8-A5B39D4ACF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496" y="229254"/>
            <a:ext cx="2532690" cy="1329002"/>
          </a:xfrm>
          <a:prstGeom prst="rect">
            <a:avLst/>
          </a:prstGeom>
        </p:spPr>
      </p:pic>
      <p:sp>
        <p:nvSpPr>
          <p:cNvPr id="26" name="Freeform 68">
            <a:extLst>
              <a:ext uri="{FF2B5EF4-FFF2-40B4-BE49-F238E27FC236}">
                <a16:creationId xmlns:a16="http://schemas.microsoft.com/office/drawing/2014/main" id="{32BA8EA8-C1B6-4309-B674-F9F399B962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912701"/>
            <a:ext cx="4942589" cy="3945299"/>
          </a:xfrm>
          <a:custGeom>
            <a:avLst/>
            <a:gdLst>
              <a:gd name="connsiteX0" fmla="*/ 2223943 w 4942589"/>
              <a:gd name="connsiteY0" fmla="*/ 0 h 3945299"/>
              <a:gd name="connsiteX1" fmla="*/ 4942589 w 4942589"/>
              <a:gd name="connsiteY1" fmla="*/ 2718646 h 3945299"/>
              <a:gd name="connsiteX2" fmla="*/ 4728945 w 4942589"/>
              <a:gd name="connsiteY2" fmla="*/ 3776866 h 3945299"/>
              <a:gd name="connsiteX3" fmla="*/ 4647806 w 4942589"/>
              <a:gd name="connsiteY3" fmla="*/ 3945299 h 3945299"/>
              <a:gd name="connsiteX4" fmla="*/ 0 w 4942589"/>
              <a:gd name="connsiteY4" fmla="*/ 3945299 h 3945299"/>
              <a:gd name="connsiteX5" fmla="*/ 0 w 4942589"/>
              <a:gd name="connsiteY5" fmla="*/ 1157971 h 3945299"/>
              <a:gd name="connsiteX6" fmla="*/ 126104 w 4942589"/>
              <a:gd name="connsiteY6" fmla="*/ 989335 h 3945299"/>
              <a:gd name="connsiteX7" fmla="*/ 2223943 w 4942589"/>
              <a:gd name="connsiteY7" fmla="*/ 0 h 3945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42589" h="3945299">
                <a:moveTo>
                  <a:pt x="2223943" y="0"/>
                </a:moveTo>
                <a:cubicBezTo>
                  <a:pt x="3725410" y="0"/>
                  <a:pt x="4942589" y="1217179"/>
                  <a:pt x="4942589" y="2718646"/>
                </a:cubicBezTo>
                <a:cubicBezTo>
                  <a:pt x="4942589" y="3094013"/>
                  <a:pt x="4866516" y="3451612"/>
                  <a:pt x="4728945" y="3776866"/>
                </a:cubicBezTo>
                <a:lnTo>
                  <a:pt x="4647806" y="3945299"/>
                </a:lnTo>
                <a:lnTo>
                  <a:pt x="0" y="3945299"/>
                </a:lnTo>
                <a:lnTo>
                  <a:pt x="0" y="1157971"/>
                </a:lnTo>
                <a:lnTo>
                  <a:pt x="126104" y="989335"/>
                </a:lnTo>
                <a:cubicBezTo>
                  <a:pt x="624744" y="385123"/>
                  <a:pt x="1379368" y="0"/>
                  <a:pt x="2223943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CasellaDiTesto 1">
            <a:extLst>
              <a:ext uri="{FF2B5EF4-FFF2-40B4-BE49-F238E27FC236}">
                <a16:creationId xmlns:a16="http://schemas.microsoft.com/office/drawing/2014/main" id="{149F44A3-8FA2-C845-AE9C-343500F227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6764" y="2077154"/>
            <a:ext cx="5672658" cy="41428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28600" algn="ctr">
              <a:lnSpc>
                <a:spcPct val="90000"/>
              </a:lnSpc>
              <a:spcAft>
                <a:spcPts val="600"/>
              </a:spcAft>
            </a:pPr>
            <a:r>
              <a:rPr lang="en-US" sz="3200" dirty="0">
                <a:solidFill>
                  <a:srgbClr val="000000"/>
                </a:solidFill>
              </a:rPr>
              <a:t>European component of NDACC within ACTRIS RI</a:t>
            </a:r>
          </a:p>
          <a:p>
            <a:pPr marL="228600" algn="ctr">
              <a:lnSpc>
                <a:spcPct val="90000"/>
              </a:lnSpc>
              <a:spcAft>
                <a:spcPts val="600"/>
              </a:spcAft>
            </a:pPr>
            <a:endParaRPr lang="en-US" sz="3200" b="1" dirty="0">
              <a:solidFill>
                <a:srgbClr val="000000"/>
              </a:solidFill>
            </a:endParaRPr>
          </a:p>
          <a:p>
            <a:pPr marL="228600" algn="ctr">
              <a:lnSpc>
                <a:spcPct val="90000"/>
              </a:lnSpc>
              <a:spcAft>
                <a:spcPts val="600"/>
              </a:spcAft>
            </a:pPr>
            <a:r>
              <a:rPr lang="en-US" sz="3200" dirty="0">
                <a:solidFill>
                  <a:srgbClr val="000000"/>
                </a:solidFill>
              </a:rPr>
              <a:t>Structured around a Topical center and DC node</a:t>
            </a:r>
          </a:p>
          <a:p>
            <a:pPr marL="228600" algn="ctr">
              <a:lnSpc>
                <a:spcPct val="90000"/>
              </a:lnSpc>
              <a:spcAft>
                <a:spcPts val="600"/>
              </a:spcAft>
            </a:pPr>
            <a:endParaRPr lang="en-US" sz="3200" b="1" dirty="0">
              <a:solidFill>
                <a:srgbClr val="000000"/>
              </a:solidFill>
            </a:endParaRPr>
          </a:p>
          <a:p>
            <a:pPr marL="228600" algn="ctr">
              <a:lnSpc>
                <a:spcPct val="90000"/>
              </a:lnSpc>
              <a:spcAft>
                <a:spcPts val="600"/>
              </a:spcAft>
            </a:pPr>
            <a:r>
              <a:rPr lang="it-IT" sz="3200" dirty="0" err="1"/>
              <a:t>https</a:t>
            </a:r>
            <a:r>
              <a:rPr lang="it-IT" sz="3200" dirty="0"/>
              <a:t>://</a:t>
            </a:r>
            <a:r>
              <a:rPr lang="it-IT" sz="3200" dirty="0" err="1"/>
              <a:t>actris.nilu.no</a:t>
            </a:r>
            <a:endParaRPr lang="en-US" sz="3200" b="1" dirty="0">
              <a:solidFill>
                <a:srgbClr val="000000"/>
              </a:solidFill>
            </a:endParaRPr>
          </a:p>
          <a:p>
            <a:pPr marL="228600" algn="ctr">
              <a:lnSpc>
                <a:spcPct val="90000"/>
              </a:lnSpc>
              <a:spcAft>
                <a:spcPts val="600"/>
              </a:spcAft>
            </a:pPr>
            <a:endParaRPr lang="en-US" sz="2400" b="1" dirty="0">
              <a:solidFill>
                <a:srgbClr val="000000"/>
              </a:solidFill>
            </a:endParaRPr>
          </a:p>
          <a:p>
            <a:pPr marL="228600" algn="ctr">
              <a:lnSpc>
                <a:spcPct val="90000"/>
              </a:lnSpc>
              <a:spcAft>
                <a:spcPts val="600"/>
              </a:spcAft>
            </a:pPr>
            <a:endParaRPr lang="en-US" sz="2400" b="1" dirty="0">
              <a:solidFill>
                <a:srgbClr val="000000"/>
              </a:solidFill>
            </a:endParaRPr>
          </a:p>
          <a:p>
            <a:pPr marL="228600" algn="ctr">
              <a:lnSpc>
                <a:spcPct val="90000"/>
              </a:lnSpc>
              <a:spcAft>
                <a:spcPts val="600"/>
              </a:spcAft>
            </a:pPr>
            <a:endParaRPr lang="en-US" sz="2400" b="1" dirty="0">
              <a:solidFill>
                <a:srgbClr val="000000"/>
              </a:solidFill>
            </a:endParaRPr>
          </a:p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930521" y="6223702"/>
            <a:ext cx="3895408" cy="3140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en-US" sz="900" b="1" kern="1200">
                <a:solidFill>
                  <a:srgbClr val="898989"/>
                </a:solidFill>
                <a:latin typeface="+mn-lt"/>
                <a:ea typeface="+mn-ea"/>
                <a:cs typeface="+mn-cs"/>
              </a:rPr>
              <a:t>Second Joint School on Atmospheric Composition, 16-20 November 2020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836779CC-D8AE-2745-8557-AFF5564FC6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08" b="65185"/>
          <a:stretch/>
        </p:blipFill>
        <p:spPr>
          <a:xfrm>
            <a:off x="0" y="6318064"/>
            <a:ext cx="12192000" cy="539936"/>
          </a:xfrm>
          <a:prstGeom prst="rect">
            <a:avLst/>
          </a:prstGeom>
        </p:spPr>
      </p:pic>
      <p:pic>
        <p:nvPicPr>
          <p:cNvPr id="14" name="Picture 1" descr="page7image234670032">
            <a:extLst>
              <a:ext uri="{FF2B5EF4-FFF2-40B4-BE49-F238E27FC236}">
                <a16:creationId xmlns:a16="http://schemas.microsoft.com/office/drawing/2014/main" id="{BB1E7149-70DD-C840-BB0E-6846E2291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3914906"/>
            <a:ext cx="3817785" cy="20974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Immagine 12" descr="Immagine che contiene fiore, girasole&#10;&#10;Descrizione generata automaticamente">
            <a:extLst>
              <a:ext uri="{FF2B5EF4-FFF2-40B4-BE49-F238E27FC236}">
                <a16:creationId xmlns:a16="http://schemas.microsoft.com/office/drawing/2014/main" id="{FA3F86CC-595B-D44B-ADDA-28A31E6C93A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2"/>
          <a:stretch/>
        </p:blipFill>
        <p:spPr>
          <a:xfrm>
            <a:off x="333375" y="258180"/>
            <a:ext cx="1676400" cy="110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4445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natura, esterni, acqua, cavalcando&#10;&#10;Descrizione generata automaticamente">
            <a:extLst>
              <a:ext uri="{FF2B5EF4-FFF2-40B4-BE49-F238E27FC236}">
                <a16:creationId xmlns:a16="http://schemas.microsoft.com/office/drawing/2014/main" id="{C5E74A19-85C1-D749-A6D8-0AB95A3091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64" y="635555"/>
            <a:ext cx="10553272" cy="46129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836779CC-D8AE-2745-8557-AFF5564FC6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08" b="65185"/>
          <a:stretch/>
        </p:blipFill>
        <p:spPr>
          <a:xfrm>
            <a:off x="0" y="6318064"/>
            <a:ext cx="12192000" cy="539936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15235" y="6425640"/>
            <a:ext cx="5961529" cy="365125"/>
          </a:xfrm>
        </p:spPr>
        <p:txBody>
          <a:bodyPr/>
          <a:lstStyle/>
          <a:p>
            <a:r>
              <a:rPr lang="en-GB" sz="1400" b="1">
                <a:solidFill>
                  <a:schemeClr val="tx1"/>
                </a:solidFill>
              </a:rPr>
              <a:t>Second Joint School on Atmospheric Composition, 16-20 November 2020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F6E11DEB-CF5C-9C48-96ED-F311B0515D4C}"/>
              </a:ext>
            </a:extLst>
          </p:cNvPr>
          <p:cNvSpPr txBox="1"/>
          <p:nvPr/>
        </p:nvSpPr>
        <p:spPr>
          <a:xfrm>
            <a:off x="3832860" y="125730"/>
            <a:ext cx="4526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/>
              <a:t>Profiling: why important?</a:t>
            </a:r>
            <a:endParaRPr lang="it-IT" sz="3200" b="1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84DBAFC-E8A8-584C-86CF-580B8F07DCA7}"/>
              </a:ext>
            </a:extLst>
          </p:cNvPr>
          <p:cNvSpPr txBox="1"/>
          <p:nvPr/>
        </p:nvSpPr>
        <p:spPr>
          <a:xfrm>
            <a:off x="617647" y="5179228"/>
            <a:ext cx="111796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A massive </a:t>
            </a:r>
            <a:r>
              <a:rPr lang="it-IT" sz="2400" dirty="0" err="1"/>
              <a:t>dust</a:t>
            </a:r>
            <a:r>
              <a:rPr lang="it-IT" sz="2400" dirty="0"/>
              <a:t> </a:t>
            </a:r>
            <a:r>
              <a:rPr lang="it-IT" sz="2400" dirty="0" err="1"/>
              <a:t>plume</a:t>
            </a:r>
            <a:r>
              <a:rPr lang="it-IT" sz="2400" dirty="0"/>
              <a:t> from the Sahara </a:t>
            </a:r>
            <a:r>
              <a:rPr lang="it-IT" sz="2400" dirty="0" err="1"/>
              <a:t>Desert</a:t>
            </a:r>
            <a:r>
              <a:rPr lang="it-IT" sz="2400" dirty="0"/>
              <a:t> </a:t>
            </a:r>
            <a:r>
              <a:rPr lang="it-IT" sz="2400" dirty="0" err="1"/>
              <a:t>reaches</a:t>
            </a:r>
            <a:r>
              <a:rPr lang="it-IT" sz="2400" dirty="0"/>
              <a:t> far out over the Atlantic Ocean, stretching </a:t>
            </a:r>
            <a:r>
              <a:rPr lang="it-IT" sz="2400" dirty="0" err="1"/>
              <a:t>across</a:t>
            </a:r>
            <a:r>
              <a:rPr lang="it-IT" sz="2400" dirty="0"/>
              <a:t> 2,000 </a:t>
            </a:r>
            <a:r>
              <a:rPr lang="it-IT" sz="2400" dirty="0" err="1"/>
              <a:t>miles</a:t>
            </a:r>
            <a:r>
              <a:rPr lang="it-IT" sz="2400" dirty="0"/>
              <a:t>, in </a:t>
            </a:r>
            <a:r>
              <a:rPr lang="it-IT" sz="2400" dirty="0" err="1"/>
              <a:t>this</a:t>
            </a:r>
            <a:r>
              <a:rPr lang="it-IT" sz="2400" dirty="0"/>
              <a:t> </a:t>
            </a:r>
            <a:r>
              <a:rPr lang="it-IT" sz="2400" dirty="0" err="1"/>
              <a:t>view</a:t>
            </a:r>
            <a:r>
              <a:rPr lang="it-IT" sz="2400" dirty="0"/>
              <a:t> from the NASA-NOAA </a:t>
            </a:r>
            <a:r>
              <a:rPr lang="it-IT" sz="2400" dirty="0" err="1"/>
              <a:t>Suomi</a:t>
            </a:r>
            <a:r>
              <a:rPr lang="it-IT" sz="2400" dirty="0"/>
              <a:t> NPP Earth-</a:t>
            </a:r>
            <a:r>
              <a:rPr lang="it-IT" sz="2400" dirty="0" err="1"/>
              <a:t>observing</a:t>
            </a:r>
            <a:r>
              <a:rPr lang="it-IT" sz="2400" dirty="0"/>
              <a:t> satellite on </a:t>
            </a:r>
            <a:r>
              <a:rPr lang="it-IT" sz="2400" dirty="0" err="1"/>
              <a:t>June</a:t>
            </a:r>
            <a:r>
              <a:rPr lang="it-IT" sz="2400" dirty="0"/>
              <a:t> 13, 2020. (Image credit: NASA </a:t>
            </a:r>
            <a:r>
              <a:rPr lang="it-IT" sz="2400" dirty="0" err="1"/>
              <a:t>Worldview</a:t>
            </a:r>
            <a:r>
              <a:rPr lang="it-IT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20928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>
            <a:extLst>
              <a:ext uri="{FF2B5EF4-FFF2-40B4-BE49-F238E27FC236}">
                <a16:creationId xmlns:a16="http://schemas.microsoft.com/office/drawing/2014/main" id="{836779CC-D8AE-2745-8557-AFF5564FC6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08" b="65185"/>
          <a:stretch/>
        </p:blipFill>
        <p:spPr>
          <a:xfrm>
            <a:off x="0" y="6318064"/>
            <a:ext cx="12192000" cy="539936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15235" y="6425640"/>
            <a:ext cx="5961529" cy="365125"/>
          </a:xfrm>
        </p:spPr>
        <p:txBody>
          <a:bodyPr/>
          <a:lstStyle/>
          <a:p>
            <a:r>
              <a:rPr lang="en-GB" sz="1400" b="1" dirty="0">
                <a:solidFill>
                  <a:schemeClr val="tx1"/>
                </a:solidFill>
              </a:rPr>
              <a:t>Second Joint School on Atmospheric Composition, 16-20 November 2020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9CCBFEF-6E40-DA42-920A-6C54750F698B}"/>
              </a:ext>
            </a:extLst>
          </p:cNvPr>
          <p:cNvSpPr txBox="1"/>
          <p:nvPr/>
        </p:nvSpPr>
        <p:spPr>
          <a:xfrm>
            <a:off x="3413803" y="125730"/>
            <a:ext cx="49453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err="1"/>
              <a:t>Profiling</a:t>
            </a:r>
            <a:r>
              <a:rPr lang="it-IT" sz="3200" b="1" dirty="0"/>
              <a:t> networks: </a:t>
            </a:r>
            <a:r>
              <a:rPr lang="it-IT" sz="3200" b="1" dirty="0" err="1"/>
              <a:t>clouds</a:t>
            </a:r>
            <a:endParaRPr lang="it-IT" sz="3200" b="1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BA79388-E279-B14C-B11F-A691BC25ABEC}"/>
              </a:ext>
            </a:extLst>
          </p:cNvPr>
          <p:cNvSpPr txBox="1"/>
          <p:nvPr/>
        </p:nvSpPr>
        <p:spPr>
          <a:xfrm>
            <a:off x="342223" y="1936469"/>
            <a:ext cx="614316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i="1" dirty="0" err="1"/>
              <a:t>Cloudnet</a:t>
            </a:r>
            <a:r>
              <a:rPr lang="it-IT" sz="3600" i="1" dirty="0"/>
              <a:t> </a:t>
            </a:r>
          </a:p>
          <a:p>
            <a:r>
              <a:rPr lang="it-IT" sz="2800" dirty="0" err="1"/>
              <a:t>vertical</a:t>
            </a:r>
            <a:r>
              <a:rPr lang="it-IT" sz="2800" dirty="0"/>
              <a:t> </a:t>
            </a:r>
            <a:r>
              <a:rPr lang="it-IT" sz="2800" dirty="0" err="1"/>
              <a:t>profiles</a:t>
            </a:r>
            <a:r>
              <a:rPr lang="it-IT" sz="2800" dirty="0"/>
              <a:t> of </a:t>
            </a:r>
            <a:r>
              <a:rPr lang="it-IT" sz="2800" dirty="0" err="1"/>
              <a:t>cloud</a:t>
            </a:r>
            <a:r>
              <a:rPr lang="it-IT" sz="2800" dirty="0"/>
              <a:t> </a:t>
            </a:r>
            <a:r>
              <a:rPr lang="it-IT" sz="2800" dirty="0" err="1"/>
              <a:t>properties</a:t>
            </a:r>
            <a:r>
              <a:rPr lang="it-IT" sz="2800" dirty="0"/>
              <a:t> </a:t>
            </a:r>
            <a:r>
              <a:rPr lang="it-IT" sz="2800" dirty="0" err="1"/>
              <a:t>at</a:t>
            </a:r>
            <a:r>
              <a:rPr lang="it-IT" sz="2800" dirty="0"/>
              <a:t> high </a:t>
            </a:r>
            <a:r>
              <a:rPr lang="it-IT" sz="2800" dirty="0" err="1"/>
              <a:t>temporal</a:t>
            </a:r>
            <a:r>
              <a:rPr lang="it-IT" sz="2800" dirty="0"/>
              <a:t> and </a:t>
            </a:r>
            <a:r>
              <a:rPr lang="it-IT" sz="2800" dirty="0" err="1"/>
              <a:t>spatial</a:t>
            </a:r>
            <a:r>
              <a:rPr lang="it-IT" sz="2800" dirty="0"/>
              <a:t> </a:t>
            </a:r>
            <a:r>
              <a:rPr lang="it-IT" sz="2800" dirty="0" err="1"/>
              <a:t>resolution</a:t>
            </a:r>
            <a:r>
              <a:rPr lang="it-IT" sz="2800" dirty="0"/>
              <a:t>.</a:t>
            </a:r>
          </a:p>
          <a:p>
            <a:endParaRPr lang="it-IT" sz="2800" dirty="0"/>
          </a:p>
          <a:p>
            <a:r>
              <a:rPr lang="it-IT" sz="2800" dirty="0"/>
              <a:t>Instruments:</a:t>
            </a:r>
          </a:p>
          <a:p>
            <a:r>
              <a:rPr lang="it-IT" sz="2800" dirty="0"/>
              <a:t>Radar; </a:t>
            </a:r>
            <a:r>
              <a:rPr lang="it-IT" sz="2800" dirty="0" err="1"/>
              <a:t>microwave</a:t>
            </a:r>
            <a:r>
              <a:rPr lang="it-IT" sz="2800" dirty="0"/>
              <a:t> </a:t>
            </a:r>
            <a:r>
              <a:rPr lang="it-IT" sz="2800" dirty="0" err="1"/>
              <a:t>radiometer</a:t>
            </a:r>
            <a:r>
              <a:rPr lang="it-IT" sz="2800" dirty="0"/>
              <a:t>, </a:t>
            </a:r>
            <a:r>
              <a:rPr lang="it-IT" sz="2800" dirty="0" err="1"/>
              <a:t>ceilometer</a:t>
            </a:r>
            <a:r>
              <a:rPr lang="it-IT" sz="2800" dirty="0"/>
              <a:t>, doppler</a:t>
            </a:r>
          </a:p>
          <a:p>
            <a:endParaRPr lang="it-IT" sz="2800" dirty="0"/>
          </a:p>
          <a:p>
            <a:r>
              <a:rPr lang="it-IT" sz="2800" dirty="0" err="1"/>
              <a:t>https</a:t>
            </a:r>
            <a:r>
              <a:rPr lang="it-IT" sz="2800" dirty="0"/>
              <a:t>://</a:t>
            </a:r>
            <a:r>
              <a:rPr lang="it-IT" sz="2800" dirty="0" err="1"/>
              <a:t>actris.nilu.no</a:t>
            </a:r>
            <a:endParaRPr lang="en-US" sz="2800" b="1" dirty="0">
              <a:solidFill>
                <a:srgbClr val="000000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CF43A92B-5161-C548-A294-5E2377785F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9887" r="32109" b="60000"/>
          <a:stretch/>
        </p:blipFill>
        <p:spPr>
          <a:xfrm>
            <a:off x="5920352" y="1773238"/>
            <a:ext cx="5929425" cy="4166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FE659A2A-AB4A-4247-BC02-4B9A4D254C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9971" y="3312"/>
            <a:ext cx="2658006" cy="1391300"/>
          </a:xfrm>
          <a:prstGeom prst="rect">
            <a:avLst/>
          </a:prstGeom>
        </p:spPr>
      </p:pic>
      <p:pic>
        <p:nvPicPr>
          <p:cNvPr id="9" name="Immagine 8" descr="Immagine che contiene fiore, girasole&#10;&#10;Descrizione generata automaticamente">
            <a:extLst>
              <a:ext uri="{FF2B5EF4-FFF2-40B4-BE49-F238E27FC236}">
                <a16:creationId xmlns:a16="http://schemas.microsoft.com/office/drawing/2014/main" id="{E6E0520F-2942-6F40-8222-D4269548D6F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2"/>
          <a:stretch/>
        </p:blipFill>
        <p:spPr>
          <a:xfrm>
            <a:off x="333375" y="258180"/>
            <a:ext cx="1676400" cy="110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886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>
            <a:extLst>
              <a:ext uri="{FF2B5EF4-FFF2-40B4-BE49-F238E27FC236}">
                <a16:creationId xmlns:a16="http://schemas.microsoft.com/office/drawing/2014/main" id="{836779CC-D8AE-2745-8557-AFF5564FC6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08" b="65185"/>
          <a:stretch/>
        </p:blipFill>
        <p:spPr>
          <a:xfrm>
            <a:off x="0" y="6318064"/>
            <a:ext cx="12192000" cy="539936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15235" y="6425640"/>
            <a:ext cx="5961529" cy="365125"/>
          </a:xfrm>
        </p:spPr>
        <p:txBody>
          <a:bodyPr/>
          <a:lstStyle/>
          <a:p>
            <a:r>
              <a:rPr lang="en-GB" sz="1400" b="1" dirty="0">
                <a:solidFill>
                  <a:schemeClr val="tx1"/>
                </a:solidFill>
              </a:rPr>
              <a:t>Second Joint School on Atmospheric Composition, 16-20 November 2020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9CCBFEF-6E40-DA42-920A-6C54750F698B}"/>
              </a:ext>
            </a:extLst>
          </p:cNvPr>
          <p:cNvSpPr txBox="1"/>
          <p:nvPr/>
        </p:nvSpPr>
        <p:spPr>
          <a:xfrm>
            <a:off x="1916430" y="125730"/>
            <a:ext cx="8359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err="1"/>
              <a:t>Profiling</a:t>
            </a:r>
            <a:r>
              <a:rPr lang="it-IT" sz="3200" b="1" dirty="0"/>
              <a:t> networks: Temperature &amp; </a:t>
            </a:r>
            <a:r>
              <a:rPr lang="it-IT" sz="3200" b="1" dirty="0" err="1"/>
              <a:t>Humidity</a:t>
            </a:r>
            <a:endParaRPr lang="it-IT" sz="3200" b="1" dirty="0"/>
          </a:p>
        </p:txBody>
      </p:sp>
      <p:pic>
        <p:nvPicPr>
          <p:cNvPr id="1025" name="Picture 1" descr="page9image53524080">
            <a:extLst>
              <a:ext uri="{FF2B5EF4-FFF2-40B4-BE49-F238E27FC236}">
                <a16:creationId xmlns:a16="http://schemas.microsoft.com/office/drawing/2014/main" id="{922CF711-EA63-FA46-BA7E-214295A18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477" y="763999"/>
            <a:ext cx="9686339" cy="550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age9image53521792">
            <a:extLst>
              <a:ext uri="{FF2B5EF4-FFF2-40B4-BE49-F238E27FC236}">
                <a16:creationId xmlns:a16="http://schemas.microsoft.com/office/drawing/2014/main" id="{7ABFA9FF-3E96-BA40-9802-1F20844A1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313" y="3702326"/>
            <a:ext cx="3370262" cy="2813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13619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page9image53524080">
            <a:extLst>
              <a:ext uri="{FF2B5EF4-FFF2-40B4-BE49-F238E27FC236}">
                <a16:creationId xmlns:a16="http://schemas.microsoft.com/office/drawing/2014/main" id="{922CF711-EA63-FA46-BA7E-214295A180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44" t="9944" r="23543"/>
          <a:stretch/>
        </p:blipFill>
        <p:spPr bwMode="auto">
          <a:xfrm>
            <a:off x="5797543" y="123993"/>
            <a:ext cx="6394152" cy="6176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59CCBFEF-6E40-DA42-920A-6C54750F698B}"/>
              </a:ext>
            </a:extLst>
          </p:cNvPr>
          <p:cNvSpPr txBox="1"/>
          <p:nvPr/>
        </p:nvSpPr>
        <p:spPr>
          <a:xfrm>
            <a:off x="804998" y="798445"/>
            <a:ext cx="4803636" cy="13116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GRUAN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BA79388-E279-B14C-B11F-A691BC25ABEC}"/>
              </a:ext>
            </a:extLst>
          </p:cNvPr>
          <p:cNvSpPr txBox="1"/>
          <p:nvPr/>
        </p:nvSpPr>
        <p:spPr>
          <a:xfrm>
            <a:off x="201479" y="1859794"/>
            <a:ext cx="6196656" cy="43716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0000"/>
              </a:solidFill>
            </a:endParaRP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800" dirty="0">
                <a:solidFill>
                  <a:srgbClr val="000000"/>
                </a:solidFill>
              </a:rPr>
              <a:t>Long term view to observations of upper air essential climate variables </a:t>
            </a:r>
          </a:p>
          <a:p>
            <a:pPr marL="228600"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solidFill>
                  <a:srgbClr val="000000"/>
                </a:solidFill>
              </a:rPr>
              <a:t>Focus on priority 1 variables to start: Water vapor and temperature (starting to bring in other variables)</a:t>
            </a:r>
          </a:p>
          <a:p>
            <a:pPr marL="685800" indent="-457200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800" dirty="0">
                <a:solidFill>
                  <a:srgbClr val="000000"/>
                </a:solidFill>
              </a:rPr>
              <a:t>Reference observation means: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solidFill>
                  <a:srgbClr val="000000"/>
                </a:solidFill>
              </a:rPr>
              <a:t>o quantified uncertainties</a:t>
            </a:r>
            <a:br>
              <a:rPr lang="en-US" sz="2800" dirty="0">
                <a:solidFill>
                  <a:srgbClr val="000000"/>
                </a:solidFill>
              </a:rPr>
            </a:br>
            <a:r>
              <a:rPr lang="en-US" sz="2800" dirty="0">
                <a:solidFill>
                  <a:srgbClr val="000000"/>
                </a:solidFill>
              </a:rPr>
              <a:t>o traceable</a:t>
            </a:r>
            <a:br>
              <a:rPr lang="en-US" sz="2800" dirty="0">
                <a:solidFill>
                  <a:srgbClr val="000000"/>
                </a:solidFill>
              </a:rPr>
            </a:br>
            <a:r>
              <a:rPr lang="en-US" sz="2800" dirty="0">
                <a:solidFill>
                  <a:srgbClr val="000000"/>
                </a:solidFill>
              </a:rPr>
              <a:t>o well documented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solidFill>
                  <a:srgbClr val="000000"/>
                </a:solidFill>
              </a:rPr>
              <a:t>o verify in redundant observations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0000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5661" y="6223702"/>
            <a:ext cx="6584750" cy="3140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r>
              <a:rPr lang="en-US" sz="1100" kern="1200">
                <a:solidFill>
                  <a:srgbClr val="898989"/>
                </a:solidFill>
                <a:latin typeface="Calibri" panose="020F0502020204030204"/>
                <a:ea typeface="+mn-ea"/>
                <a:cs typeface="+mn-cs"/>
              </a:rPr>
              <a:t>Second Joint School on Atmospheric Composition, 16-20 November 2020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836779CC-D8AE-2745-8557-AFF5564FC6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08" b="65185"/>
          <a:stretch/>
        </p:blipFill>
        <p:spPr>
          <a:xfrm>
            <a:off x="0" y="6318064"/>
            <a:ext cx="12192000" cy="539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3649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>
            <a:extLst>
              <a:ext uri="{FF2B5EF4-FFF2-40B4-BE49-F238E27FC236}">
                <a16:creationId xmlns:a16="http://schemas.microsoft.com/office/drawing/2014/main" id="{836779CC-D8AE-2745-8557-AFF5564FC6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08" b="65185"/>
          <a:stretch/>
        </p:blipFill>
        <p:spPr>
          <a:xfrm>
            <a:off x="0" y="6318064"/>
            <a:ext cx="12192000" cy="539936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15235" y="6425640"/>
            <a:ext cx="5961529" cy="365125"/>
          </a:xfrm>
        </p:spPr>
        <p:txBody>
          <a:bodyPr/>
          <a:lstStyle/>
          <a:p>
            <a:r>
              <a:rPr lang="en-GB" sz="1400" b="1" dirty="0">
                <a:solidFill>
                  <a:schemeClr val="tx1"/>
                </a:solidFill>
              </a:rPr>
              <a:t>Second Joint School on Atmospheric Composition, 16-20 November 2020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9CCBFEF-6E40-DA42-920A-6C54750F698B}"/>
              </a:ext>
            </a:extLst>
          </p:cNvPr>
          <p:cNvSpPr txBox="1"/>
          <p:nvPr/>
        </p:nvSpPr>
        <p:spPr>
          <a:xfrm>
            <a:off x="3832860" y="125730"/>
            <a:ext cx="4526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err="1"/>
              <a:t>Profiling</a:t>
            </a:r>
            <a:r>
              <a:rPr lang="it-IT" sz="3200" b="1" dirty="0"/>
              <a:t> networks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BA79388-E279-B14C-B11F-A691BC25ABEC}"/>
              </a:ext>
            </a:extLst>
          </p:cNvPr>
          <p:cNvSpPr txBox="1"/>
          <p:nvPr/>
        </p:nvSpPr>
        <p:spPr>
          <a:xfrm>
            <a:off x="1130687" y="710505"/>
            <a:ext cx="99306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/>
              <a:t>IGRA: </a:t>
            </a:r>
            <a:r>
              <a:rPr lang="it-IT" sz="3200" dirty="0" err="1"/>
              <a:t>Integrated</a:t>
            </a:r>
            <a:r>
              <a:rPr lang="it-IT" sz="3200" dirty="0"/>
              <a:t> Global </a:t>
            </a:r>
            <a:r>
              <a:rPr lang="it-IT" sz="3200" dirty="0" err="1"/>
              <a:t>Radiosounding</a:t>
            </a:r>
            <a:r>
              <a:rPr lang="it-IT" sz="3200" dirty="0"/>
              <a:t> Archive</a:t>
            </a:r>
          </a:p>
        </p:txBody>
      </p:sp>
      <p:pic>
        <p:nvPicPr>
          <p:cNvPr id="4097" name="Picture 1" descr="page5image19891424">
            <a:extLst>
              <a:ext uri="{FF2B5EF4-FFF2-40B4-BE49-F238E27FC236}">
                <a16:creationId xmlns:a16="http://schemas.microsoft.com/office/drawing/2014/main" id="{D0EF3DD9-1D7F-C442-BE6E-73292D37E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5776" y="1379349"/>
            <a:ext cx="6393741" cy="3707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1DECE879-863C-A34D-A4CE-0BEA92CD22DF}"/>
              </a:ext>
            </a:extLst>
          </p:cNvPr>
          <p:cNvSpPr txBox="1"/>
          <p:nvPr/>
        </p:nvSpPr>
        <p:spPr>
          <a:xfrm>
            <a:off x="2132949" y="5440150"/>
            <a:ext cx="79261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Global baseline </a:t>
            </a:r>
            <a:r>
              <a:rPr lang="it-IT" sz="2800" dirty="0" err="1"/>
              <a:t>observations</a:t>
            </a:r>
            <a:r>
              <a:rPr lang="it-IT" sz="2800" dirty="0"/>
              <a:t>, no </a:t>
            </a:r>
            <a:r>
              <a:rPr lang="it-IT" sz="2800" dirty="0" err="1"/>
              <a:t>uncertainty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30849857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59CCBFEF-6E40-DA42-920A-6C54750F698B}"/>
              </a:ext>
            </a:extLst>
          </p:cNvPr>
          <p:cNvSpPr txBox="1"/>
          <p:nvPr/>
        </p:nvSpPr>
        <p:spPr>
          <a:xfrm>
            <a:off x="6094105" y="802955"/>
            <a:ext cx="4977976" cy="14540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GRUAN &amp; IGRA</a:t>
            </a:r>
          </a:p>
        </p:txBody>
      </p:sp>
      <p:sp>
        <p:nvSpPr>
          <p:cNvPr id="75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146" name="Picture 2" descr="page2image19614976">
            <a:extLst>
              <a:ext uri="{FF2B5EF4-FFF2-40B4-BE49-F238E27FC236}">
                <a16:creationId xmlns:a16="http://schemas.microsoft.com/office/drawing/2014/main" id="{0785D706-73C8-2241-BE0C-4097F8950B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9" r="26169" b="3"/>
          <a:stretch/>
        </p:blipFill>
        <p:spPr bwMode="auto">
          <a:xfrm>
            <a:off x="20" y="907231"/>
            <a:ext cx="4838021" cy="5063738"/>
          </a:xfrm>
          <a:custGeom>
            <a:avLst/>
            <a:gdLst/>
            <a:ahLst/>
            <a:cxnLst/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1DECE879-863C-A34D-A4CE-0BEA92CD22DF}"/>
              </a:ext>
            </a:extLst>
          </p:cNvPr>
          <p:cNvSpPr txBox="1"/>
          <p:nvPr/>
        </p:nvSpPr>
        <p:spPr>
          <a:xfrm>
            <a:off x="6090574" y="2421682"/>
            <a:ext cx="5614874" cy="36392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0000"/>
                </a:solidFill>
              </a:rPr>
              <a:t>Homogenized </a:t>
            </a:r>
            <a:r>
              <a:rPr lang="en-US" sz="2600" b="1" dirty="0">
                <a:solidFill>
                  <a:srgbClr val="000000"/>
                </a:solidFill>
              </a:rPr>
              <a:t>temperature, humidity and wind sub-daily profiles </a:t>
            </a:r>
            <a:r>
              <a:rPr lang="en-US" sz="2600" dirty="0">
                <a:solidFill>
                  <a:srgbClr val="000000"/>
                </a:solidFill>
              </a:rPr>
              <a:t>since 1-1-1978 for 600 </a:t>
            </a:r>
            <a:r>
              <a:rPr lang="en-US" sz="2600" dirty="0" err="1">
                <a:solidFill>
                  <a:srgbClr val="000000"/>
                </a:solidFill>
              </a:rPr>
              <a:t>radiosounding</a:t>
            </a:r>
            <a:r>
              <a:rPr lang="en-US" sz="2600" dirty="0">
                <a:solidFill>
                  <a:srgbClr val="000000"/>
                </a:solidFill>
              </a:rPr>
              <a:t> stations globally taken from IGRA.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600" dirty="0">
              <a:solidFill>
                <a:srgbClr val="000000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0000"/>
                </a:solidFill>
              </a:rPr>
              <a:t>Global distribution of </a:t>
            </a:r>
            <a:r>
              <a:rPr lang="en-US" sz="2600" b="1" dirty="0">
                <a:solidFill>
                  <a:schemeClr val="accent6">
                    <a:lumMod val="75000"/>
                  </a:schemeClr>
                </a:solidFill>
              </a:rPr>
              <a:t>GRUAN Reference stations</a:t>
            </a:r>
            <a:r>
              <a:rPr lang="en-US" sz="2600" b="1" dirty="0">
                <a:solidFill>
                  <a:srgbClr val="000000"/>
                </a:solidFill>
              </a:rPr>
              <a:t> </a:t>
            </a:r>
            <a:r>
              <a:rPr lang="en-US" sz="2600" dirty="0">
                <a:solidFill>
                  <a:srgbClr val="000000"/>
                </a:solidFill>
              </a:rPr>
              <a:t>(green large dots) and the subset of 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</a:rPr>
              <a:t>IGRA stations </a:t>
            </a:r>
            <a:r>
              <a:rPr lang="en-US" sz="2600" dirty="0">
                <a:solidFill>
                  <a:srgbClr val="000000"/>
                </a:solidFill>
              </a:rPr>
              <a:t>homogenized using the </a:t>
            </a:r>
            <a:r>
              <a:rPr lang="en-US" sz="2600" b="1" dirty="0">
                <a:solidFill>
                  <a:srgbClr val="000000"/>
                </a:solidFill>
              </a:rPr>
              <a:t>RHARM (</a:t>
            </a:r>
            <a:r>
              <a:rPr lang="en-US" sz="2600" dirty="0" err="1">
                <a:solidFill>
                  <a:srgbClr val="000000"/>
                </a:solidFill>
              </a:rPr>
              <a:t>Radiosounding</a:t>
            </a:r>
            <a:r>
              <a:rPr lang="en-US" sz="2600" dirty="0">
                <a:solidFill>
                  <a:srgbClr val="000000"/>
                </a:solidFill>
              </a:rPr>
              <a:t> </a:t>
            </a:r>
            <a:r>
              <a:rPr lang="en-US" sz="2600" dirty="0" err="1">
                <a:solidFill>
                  <a:srgbClr val="000000"/>
                </a:solidFill>
              </a:rPr>
              <a:t>HARMonization</a:t>
            </a:r>
            <a:r>
              <a:rPr lang="en-US" sz="2600" dirty="0">
                <a:solidFill>
                  <a:srgbClr val="000000"/>
                </a:solidFill>
              </a:rPr>
              <a:t> ) </a:t>
            </a:r>
            <a:r>
              <a:rPr lang="en-US" sz="2600" b="1" dirty="0">
                <a:solidFill>
                  <a:srgbClr val="000000"/>
                </a:solidFill>
              </a:rPr>
              <a:t>approach </a:t>
            </a:r>
            <a:r>
              <a:rPr lang="en-US" sz="2600" dirty="0">
                <a:solidFill>
                  <a:srgbClr val="000000"/>
                </a:solidFill>
              </a:rPr>
              <a:t>(small dots).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000000"/>
              </a:solidFill>
              <a:effectLst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36367" y="6223702"/>
            <a:ext cx="5289562" cy="3140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r>
              <a:rPr lang="en-US" sz="1100" kern="1200">
                <a:solidFill>
                  <a:srgbClr val="898989"/>
                </a:solidFill>
                <a:latin typeface="Calibri" panose="020F0502020204030204"/>
                <a:ea typeface="+mn-ea"/>
                <a:cs typeface="+mn-cs"/>
              </a:rPr>
              <a:t>Second Joint School on Atmospheric Composition, 16-20 November 2020</a:t>
            </a:r>
          </a:p>
        </p:txBody>
      </p:sp>
      <p:pic>
        <p:nvPicPr>
          <p:cNvPr id="7" name="Picture 3" descr="Immagine che contiene mappa&#10;&#10;Descrizione generata automaticamente">
            <a:extLst>
              <a:ext uri="{FF2B5EF4-FFF2-40B4-BE49-F238E27FC236}">
                <a16:creationId xmlns:a16="http://schemas.microsoft.com/office/drawing/2014/main" id="{836779CC-D8AE-2745-8557-AFF5564FC6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08" b="65185"/>
          <a:stretch/>
        </p:blipFill>
        <p:spPr>
          <a:xfrm>
            <a:off x="0" y="6318064"/>
            <a:ext cx="12192000" cy="539936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BCA683FA-C400-EC4A-ABD7-361B2550EFE4}"/>
              </a:ext>
            </a:extLst>
          </p:cNvPr>
          <p:cNvSpPr/>
          <p:nvPr/>
        </p:nvSpPr>
        <p:spPr>
          <a:xfrm>
            <a:off x="19" y="5790060"/>
            <a:ext cx="5536347" cy="506373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>
            <a:noAutofit/>
          </a:bodyPr>
          <a:lstStyle/>
          <a:p>
            <a:pPr algn="ctr">
              <a:spcAft>
                <a:spcPts val="600"/>
              </a:spcAft>
            </a:pPr>
            <a:r>
              <a:rPr lang="it-IT" sz="2000" b="1" i="1" dirty="0">
                <a:solidFill>
                  <a:srgbClr val="FFFFFF"/>
                </a:solidFill>
              </a:rPr>
              <a:t>Madonna, </a:t>
            </a:r>
            <a:r>
              <a:rPr lang="it-IT" sz="2000" b="1" i="1" dirty="0" err="1">
                <a:solidFill>
                  <a:srgbClr val="FFFFFF"/>
                </a:solidFill>
              </a:rPr>
              <a:t>F</a:t>
            </a:r>
            <a:r>
              <a:rPr lang="it-IT" sz="2000" b="1" i="1" dirty="0">
                <a:solidFill>
                  <a:srgbClr val="FFFFFF"/>
                </a:solidFill>
              </a:rPr>
              <a:t>. et al., ESSD Disc., under </a:t>
            </a:r>
            <a:r>
              <a:rPr lang="it-IT" sz="2000" b="1" i="1" dirty="0" err="1">
                <a:solidFill>
                  <a:srgbClr val="FFFFFF"/>
                </a:solidFill>
              </a:rPr>
              <a:t>review</a:t>
            </a:r>
            <a:r>
              <a:rPr lang="it-IT" sz="2000" b="1" i="1" dirty="0">
                <a:solidFill>
                  <a:srgbClr val="FFFFFF"/>
                </a:solidFill>
              </a:rPr>
              <a:t>, 2020. </a:t>
            </a:r>
            <a:endParaRPr lang="it-IT" sz="2000" i="1" dirty="0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149777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 descr="Immagine che contiene fiore, girasole&#10;&#10;Descrizione generata automaticamente">
            <a:extLst>
              <a:ext uri="{FF2B5EF4-FFF2-40B4-BE49-F238E27FC236}">
                <a16:creationId xmlns:a16="http://schemas.microsoft.com/office/drawing/2014/main" id="{EE5A4C63-792B-724E-81DF-918DB3E919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2"/>
          <a:stretch/>
        </p:blipFill>
        <p:spPr>
          <a:xfrm>
            <a:off x="10391107" y="87843"/>
            <a:ext cx="1676400" cy="1103313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836779CC-D8AE-2745-8557-AFF5564FC6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08" b="65185"/>
          <a:stretch/>
        </p:blipFill>
        <p:spPr>
          <a:xfrm>
            <a:off x="0" y="6318064"/>
            <a:ext cx="12192000" cy="539936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15235" y="6425640"/>
            <a:ext cx="5961529" cy="365125"/>
          </a:xfrm>
        </p:spPr>
        <p:txBody>
          <a:bodyPr/>
          <a:lstStyle/>
          <a:p>
            <a:r>
              <a:rPr lang="en-GB" sz="1400" b="1" dirty="0">
                <a:solidFill>
                  <a:schemeClr val="tx1"/>
                </a:solidFill>
              </a:rPr>
              <a:t>Second Joint School on Atmospheric Composition, 16-20 November 2020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9CCBFEF-6E40-DA42-920A-6C54750F698B}"/>
              </a:ext>
            </a:extLst>
          </p:cNvPr>
          <p:cNvSpPr txBox="1"/>
          <p:nvPr/>
        </p:nvSpPr>
        <p:spPr>
          <a:xfrm>
            <a:off x="2960176" y="125730"/>
            <a:ext cx="53989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err="1"/>
              <a:t>Profiling</a:t>
            </a:r>
            <a:r>
              <a:rPr lang="it-IT" sz="3200" b="1" dirty="0"/>
              <a:t> networks: </a:t>
            </a:r>
            <a:r>
              <a:rPr lang="it-IT" sz="3200" b="1" dirty="0" err="1"/>
              <a:t>aircraft</a:t>
            </a:r>
            <a:endParaRPr lang="it-IT" sz="3200" b="1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E21C1B3-C98E-DD41-A68C-C8F6BA5D3E64}"/>
              </a:ext>
            </a:extLst>
          </p:cNvPr>
          <p:cNvSpPr txBox="1"/>
          <p:nvPr/>
        </p:nvSpPr>
        <p:spPr>
          <a:xfrm>
            <a:off x="-1" y="639500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/>
              <a:t>IAGOS : In-Service Aircraft for a Global </a:t>
            </a:r>
            <a:r>
              <a:rPr lang="it-IT" sz="3200" dirty="0" err="1"/>
              <a:t>Observing</a:t>
            </a:r>
            <a:r>
              <a:rPr lang="it-IT" sz="3200" dirty="0"/>
              <a:t> System</a:t>
            </a:r>
          </a:p>
        </p:txBody>
      </p:sp>
      <p:pic>
        <p:nvPicPr>
          <p:cNvPr id="3" name="Immagine 2" descr="Immagine che contiene disegnando, segnale&#10;&#10;Descrizione generata automaticamente">
            <a:extLst>
              <a:ext uri="{FF2B5EF4-FFF2-40B4-BE49-F238E27FC236}">
                <a16:creationId xmlns:a16="http://schemas.microsoft.com/office/drawing/2014/main" id="{331AF731-3A02-524E-8141-BC24970745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9140" y="949129"/>
            <a:ext cx="3815966" cy="1142505"/>
          </a:xfrm>
          <a:prstGeom prst="rect">
            <a:avLst/>
          </a:prstGeom>
        </p:spPr>
      </p:pic>
      <p:pic>
        <p:nvPicPr>
          <p:cNvPr id="13" name="Immagine 12" descr="Immagine che contiene esterni, aeroplano, largo, aria&#10;&#10;Descrizione generata automaticamente">
            <a:extLst>
              <a:ext uri="{FF2B5EF4-FFF2-40B4-BE49-F238E27FC236}">
                <a16:creationId xmlns:a16="http://schemas.microsoft.com/office/drawing/2014/main" id="{61058D60-CFE7-0F4F-866C-2B9BB7AFF3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6575">
            <a:off x="454712" y="1893489"/>
            <a:ext cx="5249314" cy="3554223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CF988F23-950E-BD45-8CF3-B3068D71BF45}"/>
              </a:ext>
            </a:extLst>
          </p:cNvPr>
          <p:cNvSpPr/>
          <p:nvPr/>
        </p:nvSpPr>
        <p:spPr>
          <a:xfrm>
            <a:off x="6276813" y="2123219"/>
            <a:ext cx="564932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/>
              <a:t>IAGOS-CARIBIC: </a:t>
            </a:r>
            <a:r>
              <a:rPr lang="it-IT" sz="2400" dirty="0" err="1"/>
              <a:t>one</a:t>
            </a:r>
            <a:r>
              <a:rPr lang="it-IT" sz="2400" dirty="0"/>
              <a:t> </a:t>
            </a:r>
            <a:r>
              <a:rPr lang="it-IT" sz="2400" dirty="0" err="1"/>
              <a:t>aircraft</a:t>
            </a:r>
            <a:r>
              <a:rPr lang="it-IT" sz="2400" dirty="0"/>
              <a:t> for </a:t>
            </a:r>
            <a:r>
              <a:rPr lang="it-IT" sz="2400" dirty="0" err="1"/>
              <a:t>campaigns</a:t>
            </a:r>
            <a:r>
              <a:rPr lang="it-IT" sz="2400" dirty="0"/>
              <a:t>  </a:t>
            </a:r>
            <a:r>
              <a:rPr lang="it-IT" sz="2400" dirty="0" err="1"/>
              <a:t>observes</a:t>
            </a:r>
            <a:r>
              <a:rPr lang="it-IT" sz="2400" dirty="0"/>
              <a:t> </a:t>
            </a:r>
            <a:r>
              <a:rPr lang="it-IT" sz="2400" dirty="0" err="1"/>
              <a:t>approximately</a:t>
            </a:r>
            <a:r>
              <a:rPr lang="it-IT" sz="2400" dirty="0"/>
              <a:t> 100 trace </a:t>
            </a:r>
            <a:r>
              <a:rPr lang="it-IT" sz="2400" dirty="0" err="1"/>
              <a:t>gases</a:t>
            </a:r>
            <a:r>
              <a:rPr lang="it-IT" sz="2400" dirty="0"/>
              <a:t> and aerosol </a:t>
            </a:r>
            <a:r>
              <a:rPr lang="it-IT" sz="2400" dirty="0" err="1"/>
              <a:t>parameters</a:t>
            </a:r>
            <a:endParaRPr lang="it-IT" sz="2400" dirty="0"/>
          </a:p>
          <a:p>
            <a:endParaRPr lang="it-IT" sz="2400" dirty="0"/>
          </a:p>
          <a:p>
            <a:endParaRPr lang="it-IT" sz="2400" dirty="0"/>
          </a:p>
          <a:p>
            <a:r>
              <a:rPr lang="it-IT" sz="2400" b="1" dirty="0"/>
              <a:t>IAGOS-CORE: </a:t>
            </a:r>
            <a:r>
              <a:rPr lang="it-IT" sz="2400" dirty="0" err="1"/>
              <a:t>continuous</a:t>
            </a:r>
            <a:r>
              <a:rPr lang="it-IT" sz="2400" dirty="0"/>
              <a:t> data on trace </a:t>
            </a:r>
            <a:r>
              <a:rPr lang="it-IT" sz="2400" dirty="0" err="1"/>
              <a:t>gases</a:t>
            </a:r>
            <a:r>
              <a:rPr lang="it-IT" sz="2400" dirty="0"/>
              <a:t>, aerosol and </a:t>
            </a:r>
            <a:r>
              <a:rPr lang="it-IT" sz="2400" dirty="0" err="1"/>
              <a:t>cloud</a:t>
            </a:r>
            <a:r>
              <a:rPr lang="it-IT" sz="2400" dirty="0"/>
              <a:t> </a:t>
            </a:r>
            <a:r>
              <a:rPr lang="it-IT" sz="2400" dirty="0" err="1"/>
              <a:t>particles</a:t>
            </a:r>
            <a:r>
              <a:rPr lang="it-IT" sz="2400" dirty="0"/>
              <a:t> from a </a:t>
            </a:r>
            <a:r>
              <a:rPr lang="it-IT" sz="2400" dirty="0" err="1"/>
              <a:t>growing</a:t>
            </a:r>
            <a:r>
              <a:rPr lang="it-IT" sz="2400" dirty="0"/>
              <a:t> </a:t>
            </a:r>
            <a:r>
              <a:rPr lang="it-IT" sz="2400" dirty="0" err="1"/>
              <a:t>fleet</a:t>
            </a:r>
            <a:r>
              <a:rPr lang="it-IT" sz="2400" dirty="0"/>
              <a:t> of </a:t>
            </a:r>
            <a:r>
              <a:rPr lang="it-IT" sz="2400" dirty="0" err="1"/>
              <a:t>aircraft</a:t>
            </a:r>
            <a:r>
              <a:rPr lang="it-IT" sz="2400" dirty="0"/>
              <a:t> </a:t>
            </a:r>
            <a:r>
              <a:rPr lang="it-IT" sz="2400" dirty="0" err="1"/>
              <a:t>operated</a:t>
            </a:r>
            <a:r>
              <a:rPr lang="it-IT" sz="2400" dirty="0"/>
              <a:t> </a:t>
            </a:r>
            <a:r>
              <a:rPr lang="it-IT" sz="2400" dirty="0" err="1"/>
              <a:t>globally</a:t>
            </a:r>
            <a:r>
              <a:rPr lang="it-IT" sz="2400" dirty="0"/>
              <a:t>. </a:t>
            </a:r>
          </a:p>
          <a:p>
            <a:r>
              <a:rPr lang="it-IT" sz="2400" dirty="0" err="1"/>
              <a:t>Typical</a:t>
            </a:r>
            <a:r>
              <a:rPr lang="it-IT" sz="2400" dirty="0"/>
              <a:t> </a:t>
            </a:r>
            <a:r>
              <a:rPr lang="it-IT" sz="2400" dirty="0" err="1"/>
              <a:t>measurements</a:t>
            </a:r>
            <a:r>
              <a:rPr lang="it-IT" sz="2400" dirty="0"/>
              <a:t>: </a:t>
            </a:r>
            <a:r>
              <a:rPr lang="it-IT" sz="2400" b="1" i="1" dirty="0" err="1"/>
              <a:t>ozone</a:t>
            </a:r>
            <a:r>
              <a:rPr lang="it-IT" sz="2400" b="1" i="1" dirty="0"/>
              <a:t>, carbon </a:t>
            </a:r>
            <a:r>
              <a:rPr lang="it-IT" sz="2400" b="1" i="1" dirty="0" err="1"/>
              <a:t>monoxide</a:t>
            </a:r>
            <a:r>
              <a:rPr lang="it-IT" sz="2400" b="1" i="1" dirty="0"/>
              <a:t>, </a:t>
            </a:r>
            <a:r>
              <a:rPr lang="it-IT" sz="2400" b="1" i="1" dirty="0" err="1"/>
              <a:t>humidity</a:t>
            </a:r>
            <a:r>
              <a:rPr lang="it-IT" sz="2400" b="1" i="1" dirty="0"/>
              <a:t> and </a:t>
            </a:r>
            <a:r>
              <a:rPr lang="it-IT" sz="2400" b="1" i="1" dirty="0" err="1"/>
              <a:t>cloud</a:t>
            </a:r>
            <a:r>
              <a:rPr lang="it-IT" sz="2400" b="1" i="1" dirty="0"/>
              <a:t> </a:t>
            </a:r>
            <a:r>
              <a:rPr lang="it-IT" sz="2400" b="1" i="1" dirty="0" err="1"/>
              <a:t>particles</a:t>
            </a:r>
            <a:r>
              <a:rPr lang="it-IT" sz="2400" b="1" i="1" dirty="0"/>
              <a:t>.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315F3290-2722-9A4E-A20B-177AC7301083}"/>
              </a:ext>
            </a:extLst>
          </p:cNvPr>
          <p:cNvSpPr/>
          <p:nvPr/>
        </p:nvSpPr>
        <p:spPr>
          <a:xfrm>
            <a:off x="2611658" y="5867812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2400" dirty="0"/>
              <a:t>http://</a:t>
            </a:r>
            <a:r>
              <a:rPr lang="it-IT" sz="2400" dirty="0" err="1"/>
              <a:t>www.iagos-data.fr</a:t>
            </a:r>
            <a:r>
              <a:rPr lang="it-IT" sz="2400" dirty="0"/>
              <a:t>/</a:t>
            </a:r>
            <a:r>
              <a:rPr lang="it-IT" sz="2400" dirty="0" err="1"/>
              <a:t>portal.html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3142581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>
            <a:extLst>
              <a:ext uri="{FF2B5EF4-FFF2-40B4-BE49-F238E27FC236}">
                <a16:creationId xmlns:a16="http://schemas.microsoft.com/office/drawing/2014/main" id="{836779CC-D8AE-2745-8557-AFF5564FC6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08" b="65185"/>
          <a:stretch/>
        </p:blipFill>
        <p:spPr>
          <a:xfrm>
            <a:off x="0" y="6318064"/>
            <a:ext cx="12192000" cy="539936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15235" y="6425640"/>
            <a:ext cx="5961529" cy="365125"/>
          </a:xfrm>
        </p:spPr>
        <p:txBody>
          <a:bodyPr/>
          <a:lstStyle/>
          <a:p>
            <a:r>
              <a:rPr lang="en-GB" sz="1400" b="1" dirty="0">
                <a:solidFill>
                  <a:schemeClr val="tx1"/>
                </a:solidFill>
              </a:rPr>
              <a:t>Second Joint School on Atmospheric Composition, 16-20 November 2020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86F5934-5C29-474E-B7F5-A1C5E0F1D3BD}"/>
              </a:ext>
            </a:extLst>
          </p:cNvPr>
          <p:cNvSpPr txBox="1"/>
          <p:nvPr/>
        </p:nvSpPr>
        <p:spPr>
          <a:xfrm>
            <a:off x="2823210" y="125730"/>
            <a:ext cx="71666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err="1"/>
              <a:t>Why</a:t>
            </a:r>
            <a:r>
              <a:rPr lang="it-IT" sz="3200" b="1" dirty="0"/>
              <a:t> </a:t>
            </a:r>
            <a:r>
              <a:rPr lang="it-IT" sz="3200" b="1" dirty="0" err="1"/>
              <a:t>profiling</a:t>
            </a:r>
            <a:r>
              <a:rPr lang="it-IT" sz="3200" b="1" dirty="0"/>
              <a:t> for satellite and </a:t>
            </a:r>
            <a:r>
              <a:rPr lang="it-IT" sz="3200" b="1" dirty="0" err="1"/>
              <a:t>models</a:t>
            </a:r>
            <a:r>
              <a:rPr lang="it-IT" sz="3200" b="1" dirty="0"/>
              <a:t>?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8C85D10-83BD-D646-AC8E-81BB325C2E15}"/>
              </a:ext>
            </a:extLst>
          </p:cNvPr>
          <p:cNvSpPr txBox="1"/>
          <p:nvPr/>
        </p:nvSpPr>
        <p:spPr>
          <a:xfrm>
            <a:off x="1073838" y="882795"/>
            <a:ext cx="1031741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dirty="0"/>
              <a:t>As input about distribution on the vertical dimension for simulations/understanding/boundaries</a:t>
            </a:r>
          </a:p>
          <a:p>
            <a:pPr algn="just"/>
            <a:endParaRPr lang="en-GB" sz="2800" dirty="0"/>
          </a:p>
          <a:p>
            <a:pPr algn="just"/>
            <a:r>
              <a:rPr lang="en-GB" sz="2800" dirty="0"/>
              <a:t>Calibration/validation of satellite data products and algorithms</a:t>
            </a:r>
          </a:p>
          <a:p>
            <a:pPr algn="just"/>
            <a:endParaRPr lang="en-GB" sz="2800" dirty="0"/>
          </a:p>
          <a:p>
            <a:pPr algn="just"/>
            <a:r>
              <a:rPr lang="en-GB" sz="2800" dirty="0"/>
              <a:t>Evaluation and verification of model capability of reproducing vertical dimension</a:t>
            </a:r>
          </a:p>
          <a:p>
            <a:pPr algn="just"/>
            <a:endParaRPr lang="en-GB" sz="2800" dirty="0"/>
          </a:p>
          <a:p>
            <a:pPr algn="just"/>
            <a:r>
              <a:rPr lang="en-GB" sz="2800" dirty="0"/>
              <a:t>Assimilation into model for improving forecast in 4d space</a:t>
            </a:r>
          </a:p>
          <a:p>
            <a:pPr algn="just"/>
            <a:endParaRPr lang="en-GB" sz="2800" dirty="0"/>
          </a:p>
          <a:p>
            <a:pPr algn="just"/>
            <a:r>
              <a:rPr lang="en-GB" sz="2800" b="1" dirty="0"/>
              <a:t>MAIN AIM: </a:t>
            </a:r>
            <a:r>
              <a:rPr lang="en-GB" sz="2800" dirty="0"/>
              <a:t>improving the capacity of observing and modelling the vertical distribution of key components of the atmosphere </a:t>
            </a:r>
          </a:p>
        </p:txBody>
      </p:sp>
    </p:spTree>
    <p:extLst>
      <p:ext uri="{BB962C8B-B14F-4D97-AF65-F5344CB8AC3E}">
        <p14:creationId xmlns:p14="http://schemas.microsoft.com/office/powerpoint/2010/main" val="3144346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>
            <a:extLst>
              <a:ext uri="{FF2B5EF4-FFF2-40B4-BE49-F238E27FC236}">
                <a16:creationId xmlns:a16="http://schemas.microsoft.com/office/drawing/2014/main" id="{836779CC-D8AE-2745-8557-AFF5564FC6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08" b="65185"/>
          <a:stretch/>
        </p:blipFill>
        <p:spPr>
          <a:xfrm>
            <a:off x="0" y="6318064"/>
            <a:ext cx="12192000" cy="539936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15235" y="6425640"/>
            <a:ext cx="5961529" cy="365125"/>
          </a:xfrm>
        </p:spPr>
        <p:txBody>
          <a:bodyPr/>
          <a:lstStyle/>
          <a:p>
            <a:r>
              <a:rPr lang="en-GB" sz="1400" b="1" dirty="0">
                <a:solidFill>
                  <a:schemeClr val="tx1"/>
                </a:solidFill>
              </a:rPr>
              <a:t>Second Joint School on Atmospheric Composition, 16-20 November 2020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86F5934-5C29-474E-B7F5-A1C5E0F1D3BD}"/>
              </a:ext>
            </a:extLst>
          </p:cNvPr>
          <p:cNvSpPr txBox="1"/>
          <p:nvPr/>
        </p:nvSpPr>
        <p:spPr>
          <a:xfrm>
            <a:off x="2823210" y="125730"/>
            <a:ext cx="71666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err="1"/>
              <a:t>Profiling</a:t>
            </a:r>
            <a:r>
              <a:rPr lang="it-IT" sz="3200" b="1" dirty="0"/>
              <a:t> for satellite and </a:t>
            </a:r>
            <a:r>
              <a:rPr lang="it-IT" sz="3200" b="1" dirty="0" err="1"/>
              <a:t>models</a:t>
            </a:r>
            <a:endParaRPr lang="it-IT" sz="3200" b="1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90A3D793-2A11-244F-8B3E-BDE0FAA63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21122" t="16074" r="18711" b="10952"/>
          <a:stretch>
            <a:fillRect/>
          </a:stretch>
        </p:blipFill>
        <p:spPr bwMode="auto">
          <a:xfrm>
            <a:off x="1872195" y="616533"/>
            <a:ext cx="8810942" cy="6010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96399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1EE08DF1-4987-8A44-8F4C-3747A2043201}"/>
              </a:ext>
            </a:extLst>
          </p:cNvPr>
          <p:cNvSpPr txBox="1"/>
          <p:nvPr/>
        </p:nvSpPr>
        <p:spPr>
          <a:xfrm>
            <a:off x="694266" y="229660"/>
            <a:ext cx="6096000" cy="169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latin typeface="+mj-lt"/>
                <a:ea typeface="+mj-ea"/>
                <a:cs typeface="+mj-cs"/>
              </a:rPr>
              <a:t>Satellite validation/synergy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74B0179-925D-6045-920F-22E00E8BE61C}"/>
              </a:ext>
            </a:extLst>
          </p:cNvPr>
          <p:cNvSpPr txBox="1"/>
          <p:nvPr/>
        </p:nvSpPr>
        <p:spPr>
          <a:xfrm>
            <a:off x="655321" y="2575034"/>
            <a:ext cx="5120113" cy="34622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CALIPSO is providing since June 2006 4d observations of aerosol and clouds in the vertical at 532nm and 1064 nm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400" dirty="0"/>
              <a:t>Backscatter and extinction profiles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400" dirty="0"/>
              <a:t>Depolarization profiles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400" dirty="0"/>
              <a:t>Classification in aerosol vs clouds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400" dirty="0"/>
              <a:t>Aerosol types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5532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1000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Second Joint School on Atmospheric Composition, 16-20 November 2020</a:t>
            </a:r>
          </a:p>
        </p:txBody>
      </p:sp>
      <p:pic>
        <p:nvPicPr>
          <p:cNvPr id="8" name="Immagine 7" descr="calipso laser.jpg">
            <a:extLst>
              <a:ext uri="{FF2B5EF4-FFF2-40B4-BE49-F238E27FC236}">
                <a16:creationId xmlns:a16="http://schemas.microsoft.com/office/drawing/2014/main" id="{AE755D29-ACFA-2C40-920E-36726B5553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04" r="576" b="2"/>
          <a:stretch/>
        </p:blipFill>
        <p:spPr>
          <a:xfrm>
            <a:off x="5878849" y="10"/>
            <a:ext cx="6313150" cy="6857987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836779CC-D8AE-2745-8557-AFF5564FC6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08" b="65185"/>
          <a:stretch/>
        </p:blipFill>
        <p:spPr>
          <a:xfrm>
            <a:off x="0" y="6318064"/>
            <a:ext cx="12192000" cy="539936"/>
          </a:xfrm>
          <a:prstGeom prst="rect">
            <a:avLst/>
          </a:prstGeom>
        </p:spPr>
      </p:pic>
      <p:sp>
        <p:nvSpPr>
          <p:cNvPr id="2" name="Freccia circolare a destra 1">
            <a:extLst>
              <a:ext uri="{FF2B5EF4-FFF2-40B4-BE49-F238E27FC236}">
                <a16:creationId xmlns:a16="http://schemas.microsoft.com/office/drawing/2014/main" id="{4D15E676-E159-DD43-BE7F-D88E61F61F8D}"/>
              </a:ext>
            </a:extLst>
          </p:cNvPr>
          <p:cNvSpPr/>
          <p:nvPr/>
        </p:nvSpPr>
        <p:spPr>
          <a:xfrm>
            <a:off x="1431758" y="5221705"/>
            <a:ext cx="1443789" cy="998621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858F261-0F7A-FD4D-AD2F-2F422605D777}"/>
              </a:ext>
            </a:extLst>
          </p:cNvPr>
          <p:cNvSpPr txBox="1"/>
          <p:nvPr/>
        </p:nvSpPr>
        <p:spPr>
          <a:xfrm>
            <a:off x="2978962" y="5173576"/>
            <a:ext cx="46610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ACTRIS/EARLINET the </a:t>
            </a:r>
            <a:r>
              <a:rPr lang="it-IT" sz="2400" dirty="0" err="1"/>
              <a:t>natural</a:t>
            </a:r>
            <a:r>
              <a:rPr lang="it-IT" sz="2400" dirty="0"/>
              <a:t> GB </a:t>
            </a:r>
            <a:r>
              <a:rPr lang="it-IT" sz="2400" dirty="0" err="1"/>
              <a:t>tool</a:t>
            </a:r>
            <a:r>
              <a:rPr lang="it-IT" sz="2400" dirty="0"/>
              <a:t> for </a:t>
            </a:r>
            <a:r>
              <a:rPr lang="it-IT" sz="2400" dirty="0" err="1"/>
              <a:t>calibration</a:t>
            </a:r>
            <a:r>
              <a:rPr lang="it-IT" sz="2400" dirty="0"/>
              <a:t> </a:t>
            </a:r>
            <a:r>
              <a:rPr lang="it-IT" sz="2400" dirty="0" err="1"/>
              <a:t>validation</a:t>
            </a:r>
            <a:r>
              <a:rPr lang="it-IT" sz="2400" dirty="0"/>
              <a:t> </a:t>
            </a:r>
            <a:r>
              <a:rPr lang="it-IT" sz="2400" dirty="0" err="1"/>
              <a:t>integration</a:t>
            </a:r>
            <a:r>
              <a:rPr lang="it-IT" sz="2400" dirty="0"/>
              <a:t> and </a:t>
            </a:r>
            <a:r>
              <a:rPr lang="it-IT" sz="2400" dirty="0" err="1"/>
              <a:t>synergy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8939929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>
            <a:extLst>
              <a:ext uri="{FF2B5EF4-FFF2-40B4-BE49-F238E27FC236}">
                <a16:creationId xmlns:a16="http://schemas.microsoft.com/office/drawing/2014/main" id="{836779CC-D8AE-2745-8557-AFF5564FC6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08" b="65185"/>
          <a:stretch/>
        </p:blipFill>
        <p:spPr>
          <a:xfrm>
            <a:off x="0" y="6318064"/>
            <a:ext cx="12192000" cy="539936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15235" y="6425640"/>
            <a:ext cx="5961529" cy="365125"/>
          </a:xfrm>
        </p:spPr>
        <p:txBody>
          <a:bodyPr/>
          <a:lstStyle/>
          <a:p>
            <a:r>
              <a:rPr lang="en-GB" sz="1400" b="1" dirty="0">
                <a:solidFill>
                  <a:schemeClr val="tx1"/>
                </a:solidFill>
              </a:rPr>
              <a:t>Second Joint School on Atmospheric Composition, 16-20 November 2020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86F5934-5C29-474E-B7F5-A1C5E0F1D3BD}"/>
              </a:ext>
            </a:extLst>
          </p:cNvPr>
          <p:cNvSpPr txBox="1"/>
          <p:nvPr/>
        </p:nvSpPr>
        <p:spPr>
          <a:xfrm>
            <a:off x="2823210" y="125730"/>
            <a:ext cx="716661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/>
              <a:t>Satellite validation/synergy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2C69958-ACBE-A04A-AE1C-8975F9C01B37}"/>
              </a:ext>
            </a:extLst>
          </p:cNvPr>
          <p:cNvSpPr txBox="1"/>
          <p:nvPr/>
        </p:nvSpPr>
        <p:spPr>
          <a:xfrm>
            <a:off x="692838" y="616095"/>
            <a:ext cx="5851895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dirty="0"/>
              <a:t>Comparison in terms of Level 1 raw lidar data </a:t>
            </a:r>
          </a:p>
          <a:p>
            <a:pPr algn="r"/>
            <a:r>
              <a:rPr lang="en-US" dirty="0"/>
              <a:t>No relevant issues</a:t>
            </a:r>
          </a:p>
          <a:p>
            <a:pPr algn="r"/>
            <a:endParaRPr lang="en-GB" sz="2800" dirty="0"/>
          </a:p>
          <a:p>
            <a:pPr algn="just"/>
            <a:r>
              <a:rPr lang="en-GB" sz="2800" dirty="0"/>
              <a:t>Validation of aerosol optical properties profiles</a:t>
            </a:r>
          </a:p>
          <a:p>
            <a:pPr algn="r"/>
            <a:r>
              <a:rPr lang="en-US" dirty="0"/>
              <a:t>some issues in properly layering and typing the atmospheric aerosols</a:t>
            </a:r>
          </a:p>
          <a:p>
            <a:pPr algn="r"/>
            <a:r>
              <a:rPr lang="en-US" dirty="0"/>
              <a:t> </a:t>
            </a:r>
            <a:endParaRPr lang="en-GB" sz="2800" dirty="0"/>
          </a:p>
          <a:p>
            <a:pPr algn="just"/>
            <a:r>
              <a:rPr lang="en-GB" sz="2800" dirty="0"/>
              <a:t>Climatological comparison on continental scale</a:t>
            </a:r>
          </a:p>
          <a:p>
            <a:pPr algn="r"/>
            <a:r>
              <a:rPr lang="en-US" dirty="0"/>
              <a:t>Some solutions were proposed to in terms of lidar ratio assumptions which were considered by the CALIPSO team for the new version release of CALIPSO data</a:t>
            </a:r>
            <a:endParaRPr lang="it-IT" dirty="0"/>
          </a:p>
          <a:p>
            <a:pPr algn="just"/>
            <a:endParaRPr lang="en-GB" sz="2800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7F17E59A-83F7-0944-B72A-2BB597A34D50}"/>
              </a:ext>
            </a:extLst>
          </p:cNvPr>
          <p:cNvPicPr/>
          <p:nvPr/>
        </p:nvPicPr>
        <p:blipFill rotWithShape="1">
          <a:blip r:embed="rId3" cstate="print"/>
          <a:srcRect l="49037" t="35043" r="28991" b="38427"/>
          <a:stretch/>
        </p:blipFill>
        <p:spPr bwMode="auto">
          <a:xfrm>
            <a:off x="6925733" y="882795"/>
            <a:ext cx="5080000" cy="474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61740125-48A1-4B43-B189-3D196EF195B9}"/>
              </a:ext>
            </a:extLst>
          </p:cNvPr>
          <p:cNvSpPr/>
          <p:nvPr/>
        </p:nvSpPr>
        <p:spPr>
          <a:xfrm>
            <a:off x="7635989" y="5718028"/>
            <a:ext cx="4277516" cy="506373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>
            <a:noAutofit/>
          </a:bodyPr>
          <a:lstStyle/>
          <a:p>
            <a:pPr algn="ctr">
              <a:spcAft>
                <a:spcPts val="600"/>
              </a:spcAft>
            </a:pPr>
            <a:r>
              <a:rPr lang="it-IT" sz="2000" b="1" i="1" dirty="0" err="1">
                <a:solidFill>
                  <a:srgbClr val="FFFFFF"/>
                </a:solidFill>
              </a:rPr>
              <a:t>Papagiannopoulus</a:t>
            </a:r>
            <a:r>
              <a:rPr lang="it-IT" sz="2000" b="1" i="1" dirty="0">
                <a:solidFill>
                  <a:srgbClr val="FFFFFF"/>
                </a:solidFill>
              </a:rPr>
              <a:t> et al, ACP,2016</a:t>
            </a:r>
            <a:endParaRPr lang="it-IT" sz="2000" i="1" dirty="0">
              <a:solidFill>
                <a:srgbClr val="FFFFFF"/>
              </a:solidFill>
              <a:effectLst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484C4C85-5E18-4E4D-A1D0-49EFAC1518CA}"/>
              </a:ext>
            </a:extLst>
          </p:cNvPr>
          <p:cNvSpPr/>
          <p:nvPr/>
        </p:nvSpPr>
        <p:spPr>
          <a:xfrm>
            <a:off x="4149526" y="1829434"/>
            <a:ext cx="2413033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b="1" i="1" dirty="0" err="1"/>
              <a:t>Pappalardo</a:t>
            </a:r>
            <a:r>
              <a:rPr lang="en-US" b="1" i="1" dirty="0"/>
              <a:t> et al., 2010</a:t>
            </a:r>
            <a:endParaRPr lang="it-IT" b="1" i="1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2E038DAC-E62B-DD48-BC20-1156D808533B}"/>
              </a:ext>
            </a:extLst>
          </p:cNvPr>
          <p:cNvSpPr/>
          <p:nvPr/>
        </p:nvSpPr>
        <p:spPr>
          <a:xfrm>
            <a:off x="1901610" y="3582041"/>
            <a:ext cx="4709944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b="1" i="1" dirty="0" err="1"/>
              <a:t>Pappalardo</a:t>
            </a:r>
            <a:r>
              <a:rPr lang="en-US" b="1" i="1" dirty="0"/>
              <a:t> et al., 2010; </a:t>
            </a:r>
            <a:r>
              <a:rPr lang="en-US" b="1" i="1" dirty="0" err="1"/>
              <a:t>Wandinger</a:t>
            </a:r>
            <a:r>
              <a:rPr lang="en-US" b="1" i="1" dirty="0"/>
              <a:t> et al.,2010 </a:t>
            </a:r>
            <a:endParaRPr lang="it-IT" b="1" i="1" dirty="0"/>
          </a:p>
        </p:txBody>
      </p:sp>
    </p:spTree>
    <p:extLst>
      <p:ext uri="{BB962C8B-B14F-4D97-AF65-F5344CB8AC3E}">
        <p14:creationId xmlns:p14="http://schemas.microsoft.com/office/powerpoint/2010/main" val="25619410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>
            <a:extLst>
              <a:ext uri="{FF2B5EF4-FFF2-40B4-BE49-F238E27FC236}">
                <a16:creationId xmlns:a16="http://schemas.microsoft.com/office/drawing/2014/main" id="{836779CC-D8AE-2745-8557-AFF5564FC6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08" b="65185"/>
          <a:stretch/>
        </p:blipFill>
        <p:spPr>
          <a:xfrm>
            <a:off x="0" y="6318064"/>
            <a:ext cx="12192000" cy="539936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15235" y="6425640"/>
            <a:ext cx="5961529" cy="365125"/>
          </a:xfrm>
        </p:spPr>
        <p:txBody>
          <a:bodyPr/>
          <a:lstStyle/>
          <a:p>
            <a:r>
              <a:rPr lang="en-GB" sz="1400" b="1">
                <a:solidFill>
                  <a:schemeClr val="tx1"/>
                </a:solidFill>
              </a:rPr>
              <a:t>Second Joint School on Atmospheric Composition, 16-20 November 2020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F6E11DEB-CF5C-9C48-96ED-F311B0515D4C}"/>
              </a:ext>
            </a:extLst>
          </p:cNvPr>
          <p:cNvSpPr txBox="1"/>
          <p:nvPr/>
        </p:nvSpPr>
        <p:spPr>
          <a:xfrm>
            <a:off x="3832860" y="125730"/>
            <a:ext cx="4526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/>
              <a:t>Profiling: why important?</a:t>
            </a:r>
            <a:endParaRPr lang="it-IT" sz="3200" b="1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84DBAFC-E8A8-584C-86CF-580B8F07DCA7}"/>
              </a:ext>
            </a:extLst>
          </p:cNvPr>
          <p:cNvSpPr txBox="1"/>
          <p:nvPr/>
        </p:nvSpPr>
        <p:spPr>
          <a:xfrm>
            <a:off x="8878541" y="1780902"/>
            <a:ext cx="309053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/>
              <a:t>Global </a:t>
            </a:r>
            <a:r>
              <a:rPr lang="it-IT" sz="2800" dirty="0" err="1"/>
              <a:t>distribution</a:t>
            </a:r>
            <a:r>
              <a:rPr lang="it-IT" sz="2800" dirty="0"/>
              <a:t> of MODIS aerosol </a:t>
            </a:r>
            <a:r>
              <a:rPr lang="it-IT" sz="2800" dirty="0" err="1"/>
              <a:t>optical</a:t>
            </a:r>
            <a:r>
              <a:rPr lang="it-IT" sz="2800" dirty="0"/>
              <a:t> </a:t>
            </a:r>
            <a:r>
              <a:rPr lang="it-IT" sz="2800" dirty="0" err="1"/>
              <a:t>depth</a:t>
            </a:r>
            <a:r>
              <a:rPr lang="it-IT" sz="2800" dirty="0"/>
              <a:t> </a:t>
            </a:r>
            <a:r>
              <a:rPr lang="it-IT" sz="2800" dirty="0" err="1"/>
              <a:t>at</a:t>
            </a:r>
            <a:r>
              <a:rPr lang="it-IT" sz="2800" dirty="0"/>
              <a:t> 0.55 </a:t>
            </a:r>
            <a:r>
              <a:rPr lang="el-GR" sz="2800" dirty="0"/>
              <a:t>μ</a:t>
            </a:r>
            <a:r>
              <a:rPr lang="it-IT" sz="2800" dirty="0"/>
              <a:t>m </a:t>
            </a:r>
            <a:r>
              <a:rPr lang="it-IT" sz="2800" dirty="0" err="1"/>
              <a:t>showing</a:t>
            </a:r>
            <a:r>
              <a:rPr lang="it-IT" sz="2800" dirty="0"/>
              <a:t> aerosol </a:t>
            </a:r>
            <a:r>
              <a:rPr lang="it-IT" sz="2800" dirty="0" err="1"/>
              <a:t>hotspots</a:t>
            </a:r>
            <a:endParaRPr lang="it-IT" sz="2800" dirty="0"/>
          </a:p>
          <a:p>
            <a:pPr algn="ctr"/>
            <a:r>
              <a:rPr lang="it-IT" sz="2800" dirty="0"/>
              <a:t>In 2005</a:t>
            </a:r>
          </a:p>
          <a:p>
            <a:pPr algn="ctr"/>
            <a:r>
              <a:rPr lang="it-IT" sz="2800" dirty="0"/>
              <a:t>		</a:t>
            </a:r>
          </a:p>
          <a:p>
            <a:pPr algn="ctr"/>
            <a:r>
              <a:rPr lang="it-IT" sz="2400" b="1" i="1" dirty="0" err="1"/>
              <a:t>Lau</a:t>
            </a:r>
            <a:r>
              <a:rPr lang="it-IT" sz="2400" b="1" i="1" dirty="0"/>
              <a:t>, et al. (2009). WMO Bull. 58. 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2D72A98E-056A-0C4C-BA19-B42EE52965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0505"/>
            <a:ext cx="8878541" cy="570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1031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>
            <a:extLst>
              <a:ext uri="{FF2B5EF4-FFF2-40B4-BE49-F238E27FC236}">
                <a16:creationId xmlns:a16="http://schemas.microsoft.com/office/drawing/2014/main" id="{836779CC-D8AE-2745-8557-AFF5564FC6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08" b="65185"/>
          <a:stretch/>
        </p:blipFill>
        <p:spPr>
          <a:xfrm>
            <a:off x="0" y="6318064"/>
            <a:ext cx="12192000" cy="539936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15235" y="6425640"/>
            <a:ext cx="5961529" cy="365125"/>
          </a:xfrm>
        </p:spPr>
        <p:txBody>
          <a:bodyPr/>
          <a:lstStyle/>
          <a:p>
            <a:r>
              <a:rPr lang="en-GB" sz="1400" b="1" dirty="0">
                <a:solidFill>
                  <a:schemeClr val="tx1"/>
                </a:solidFill>
              </a:rPr>
              <a:t>Second Joint School on Atmospheric Composition, 16-20 November 2020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86F5934-5C29-474E-B7F5-A1C5E0F1D3BD}"/>
              </a:ext>
            </a:extLst>
          </p:cNvPr>
          <p:cNvSpPr txBox="1"/>
          <p:nvPr/>
        </p:nvSpPr>
        <p:spPr>
          <a:xfrm>
            <a:off x="2823210" y="125730"/>
            <a:ext cx="716661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/>
              <a:t>Satellite synergy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2C69958-ACBE-A04A-AE1C-8975F9C01B37}"/>
              </a:ext>
            </a:extLst>
          </p:cNvPr>
          <p:cNvSpPr txBox="1"/>
          <p:nvPr/>
        </p:nvSpPr>
        <p:spPr>
          <a:xfrm>
            <a:off x="692837" y="616095"/>
            <a:ext cx="112372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LIVAS </a:t>
            </a:r>
          </a:p>
          <a:p>
            <a:pPr algn="ctr"/>
            <a:r>
              <a:rPr lang="en-GB" sz="2800" dirty="0" err="1"/>
              <a:t>LIdar</a:t>
            </a:r>
            <a:r>
              <a:rPr lang="en-GB" sz="2800" dirty="0"/>
              <a:t> climatology of Vertical Aerosol Structure for space-based lidar simulation studies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EE7ABD3-A178-5D41-BB3D-5701E825D674}"/>
              </a:ext>
            </a:extLst>
          </p:cNvPr>
          <p:cNvSpPr txBox="1"/>
          <p:nvPr/>
        </p:nvSpPr>
        <p:spPr>
          <a:xfrm>
            <a:off x="7477098" y="2468105"/>
            <a:ext cx="459828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Integrates CALIPSO observations, with added values of ACTRIS/EARLINET knowledge about aerosol characterization + aerosol models, improving CALIPSO assumptions </a:t>
            </a:r>
          </a:p>
          <a:p>
            <a:pPr algn="ctr"/>
            <a:endParaRPr lang="en-GB" sz="2800" dirty="0"/>
          </a:p>
          <a:p>
            <a:pPr algn="ctr"/>
            <a:r>
              <a:rPr lang="en-GB" sz="2400" b="1" i="1" dirty="0" err="1"/>
              <a:t>Amiridis</a:t>
            </a:r>
            <a:r>
              <a:rPr lang="en-GB" sz="2400" b="1" i="1" dirty="0"/>
              <a:t> et al., ACP 2015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C5F8ED94-EE56-CB48-8FA0-8A1DDB65EB8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 t="47083" r="13206" b="10625"/>
          <a:stretch/>
        </p:blipFill>
        <p:spPr>
          <a:xfrm>
            <a:off x="238129" y="1902929"/>
            <a:ext cx="7538769" cy="470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5737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9192C51-B764-4A9B-9587-5EF8B628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EE08DF1-4987-8A44-8F4C-3747A2043201}"/>
              </a:ext>
            </a:extLst>
          </p:cNvPr>
          <p:cNvSpPr txBox="1"/>
          <p:nvPr/>
        </p:nvSpPr>
        <p:spPr>
          <a:xfrm>
            <a:off x="651977" y="-47306"/>
            <a:ext cx="5181510" cy="16715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latin typeface="+mj-lt"/>
                <a:ea typeface="+mj-ea"/>
                <a:cs typeface="+mj-cs"/>
              </a:rPr>
              <a:t>Satellite validation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85666799-582C-4740-8E55-1A4CB6D395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3" r="1730"/>
          <a:stretch/>
        </p:blipFill>
        <p:spPr>
          <a:xfrm>
            <a:off x="6189155" y="10"/>
            <a:ext cx="6002844" cy="6318054"/>
          </a:xfrm>
          <a:prstGeom prst="rect">
            <a:avLst/>
          </a:prstGeom>
          <a:effectLst/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60673" y="6356350"/>
            <a:ext cx="3627491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900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Second Joint School on Atmospheric Composition, 16-20 November 2020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836779CC-D8AE-2745-8557-AFF5564FC6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08" b="65185"/>
          <a:stretch/>
        </p:blipFill>
        <p:spPr>
          <a:xfrm>
            <a:off x="0" y="6318064"/>
            <a:ext cx="12192000" cy="539936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174B0179-925D-6045-920F-22E00E8BE61C}"/>
              </a:ext>
            </a:extLst>
          </p:cNvPr>
          <p:cNvSpPr txBox="1"/>
          <p:nvPr/>
        </p:nvSpPr>
        <p:spPr>
          <a:xfrm>
            <a:off x="180474" y="962527"/>
            <a:ext cx="6857999" cy="516656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/>
              <a:t>NDACC</a:t>
            </a:r>
            <a:r>
              <a:rPr lang="en-US" sz="2400" dirty="0"/>
              <a:t> data as reference for improving consistency among </a:t>
            </a:r>
            <a:r>
              <a:rPr lang="en-US" sz="2400" b="1" dirty="0"/>
              <a:t>multiple satellite data records</a:t>
            </a:r>
            <a:r>
              <a:rPr lang="en-US" sz="2400" dirty="0"/>
              <a:t>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Upper-stratospheric ozone time series from </a:t>
            </a: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SAGE (Stratospheric Aerosol and Gas Experiment), OSIRIS (Optical Spectrograph and InfraRed Imager System), ESA-CCI)</a:t>
            </a: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SWOOSH (The Stratospheric Water and </a:t>
            </a:r>
            <a:r>
              <a:rPr lang="en-US" sz="2400" dirty="0" err="1"/>
              <a:t>OzOne</a:t>
            </a:r>
            <a:r>
              <a:rPr lang="en-US" sz="2400" dirty="0"/>
              <a:t> Satellite Homogenized)</a:t>
            </a: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GOZCAR</a:t>
            </a:r>
            <a:r>
              <a:rPr lang="it-IT" sz="2400" dirty="0"/>
              <a:t>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Success of the Montreal protocol in reversing the ozone depletion tendency observed till 2000 at all sites.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i="1" dirty="0"/>
              <a:t>De </a:t>
            </a:r>
            <a:r>
              <a:rPr lang="en-US" sz="2400" b="1" i="1" dirty="0" err="1"/>
              <a:t>Maziere</a:t>
            </a:r>
            <a:r>
              <a:rPr lang="en-US" sz="2400" b="1" i="1" dirty="0"/>
              <a:t> et al., 2018</a:t>
            </a:r>
            <a:endParaRPr lang="it-IT" sz="2400" b="1" i="1" dirty="0"/>
          </a:p>
        </p:txBody>
      </p:sp>
    </p:spTree>
    <p:extLst>
      <p:ext uri="{BB962C8B-B14F-4D97-AF65-F5344CB8AC3E}">
        <p14:creationId xmlns:p14="http://schemas.microsoft.com/office/powerpoint/2010/main" val="18455671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>
            <a:extLst>
              <a:ext uri="{FF2B5EF4-FFF2-40B4-BE49-F238E27FC236}">
                <a16:creationId xmlns:a16="http://schemas.microsoft.com/office/drawing/2014/main" id="{836779CC-D8AE-2745-8557-AFF5564FC6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08" b="65185"/>
          <a:stretch/>
        </p:blipFill>
        <p:spPr>
          <a:xfrm>
            <a:off x="0" y="6318064"/>
            <a:ext cx="12192000" cy="539936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15235" y="6425640"/>
            <a:ext cx="5961529" cy="365125"/>
          </a:xfrm>
        </p:spPr>
        <p:txBody>
          <a:bodyPr/>
          <a:lstStyle/>
          <a:p>
            <a:r>
              <a:rPr lang="en-GB" sz="1400" b="1" dirty="0">
                <a:solidFill>
                  <a:schemeClr val="tx1"/>
                </a:solidFill>
              </a:rPr>
              <a:t>Second Joint School on Atmospheric Composition, 16-20 November 2020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CE36014-98E2-4B44-9BA1-A78AEAD82536}"/>
              </a:ext>
            </a:extLst>
          </p:cNvPr>
          <p:cNvSpPr txBox="1"/>
          <p:nvPr/>
        </p:nvSpPr>
        <p:spPr>
          <a:xfrm>
            <a:off x="3832860" y="125730"/>
            <a:ext cx="4526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/>
              <a:t>Model </a:t>
            </a:r>
            <a:r>
              <a:rPr lang="it-IT" sz="3200" b="1" dirty="0" err="1"/>
              <a:t>verification</a:t>
            </a:r>
            <a:endParaRPr lang="it-IT" sz="3200" b="1" dirty="0"/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64A3DE1A-C555-2E45-86BE-B7D3FA70C5F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1157"/>
            <a:ext cx="7169629" cy="6131113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14948678-8F3F-9E45-946C-74445D4DAB9E}"/>
              </a:ext>
            </a:extLst>
          </p:cNvPr>
          <p:cNvSpPr txBox="1"/>
          <p:nvPr/>
        </p:nvSpPr>
        <p:spPr>
          <a:xfrm>
            <a:off x="6858000" y="605769"/>
            <a:ext cx="517148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ACTRIS/</a:t>
            </a:r>
            <a:r>
              <a:rPr lang="it-IT" sz="2400" dirty="0" err="1"/>
              <a:t>Cloudnet</a:t>
            </a:r>
            <a:r>
              <a:rPr lang="it-IT" sz="2400" dirty="0"/>
              <a:t> </a:t>
            </a:r>
            <a:r>
              <a:rPr lang="it-IT" sz="2400" dirty="0" err="1"/>
              <a:t>provides</a:t>
            </a:r>
            <a:r>
              <a:rPr lang="it-IT" sz="2400" dirty="0"/>
              <a:t> NRT </a:t>
            </a:r>
            <a:r>
              <a:rPr lang="it-IT" sz="2400" dirty="0" err="1"/>
              <a:t>evaluation</a:t>
            </a:r>
            <a:r>
              <a:rPr lang="it-IT" sz="2400" dirty="0"/>
              <a:t> of </a:t>
            </a:r>
            <a:r>
              <a:rPr lang="it-IT" sz="2400" dirty="0" err="1"/>
              <a:t>weather</a:t>
            </a:r>
            <a:r>
              <a:rPr lang="it-IT" sz="2400" dirty="0"/>
              <a:t> </a:t>
            </a:r>
            <a:r>
              <a:rPr lang="it-IT" sz="2400" dirty="0" err="1"/>
              <a:t>forecast</a:t>
            </a:r>
            <a:r>
              <a:rPr lang="it-IT" sz="2400" dirty="0"/>
              <a:t> </a:t>
            </a:r>
            <a:r>
              <a:rPr lang="en-US" sz="2400" dirty="0"/>
              <a:t>about </a:t>
            </a:r>
          </a:p>
          <a:p>
            <a:endParaRPr lang="en-US" sz="2400" dirty="0"/>
          </a:p>
          <a:p>
            <a:r>
              <a:rPr lang="en-US" sz="2400" dirty="0"/>
              <a:t>Cloud fraction, ice and liquid water content, </a:t>
            </a:r>
          </a:p>
          <a:p>
            <a:r>
              <a:rPr lang="en-US" sz="2400" dirty="0"/>
              <a:t>&amp;</a:t>
            </a:r>
          </a:p>
          <a:p>
            <a:r>
              <a:rPr lang="en-US" sz="2400" dirty="0"/>
              <a:t>Cloud fraction </a:t>
            </a:r>
            <a:r>
              <a:rPr lang="en-GB" sz="2400" dirty="0"/>
              <a:t>SEDI score (Symmetric extremal dependence index) to assess the general performance of a forecast system and its ability to predict extreme (rare) events.</a:t>
            </a:r>
            <a:endParaRPr lang="it-IT" sz="2400" dirty="0"/>
          </a:p>
          <a:p>
            <a:endParaRPr lang="en-US" sz="2400" dirty="0"/>
          </a:p>
          <a:p>
            <a:r>
              <a:rPr lang="en-US" sz="2400" dirty="0"/>
              <a:t>Comparison datasets reported in terms of </a:t>
            </a:r>
            <a:r>
              <a:rPr lang="en-GB" sz="2400" dirty="0" err="1"/>
              <a:t>climatologies</a:t>
            </a:r>
            <a:r>
              <a:rPr lang="en-GB" sz="2400" dirty="0"/>
              <a:t> (Means, distribution, skill scores).	</a:t>
            </a:r>
            <a:r>
              <a:rPr lang="en-US" sz="2400" b="1" dirty="0"/>
              <a:t>Illingworth et al., 2007</a:t>
            </a:r>
            <a:endParaRPr lang="it-IT" sz="2400" b="1" dirty="0"/>
          </a:p>
        </p:txBody>
      </p:sp>
    </p:spTree>
    <p:extLst>
      <p:ext uri="{BB962C8B-B14F-4D97-AF65-F5344CB8AC3E}">
        <p14:creationId xmlns:p14="http://schemas.microsoft.com/office/powerpoint/2010/main" val="31001434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84E8E3C8-726F-5748-9E6F-056FCE9A6ED3}"/>
              </a:ext>
            </a:extLst>
          </p:cNvPr>
          <p:cNvPicPr/>
          <p:nvPr/>
        </p:nvPicPr>
        <p:blipFill rotWithShape="1">
          <a:blip r:embed="rId2" cstate="print">
            <a:alphaModFix/>
          </a:blip>
          <a:srcRect l="-1622" r="49080"/>
          <a:stretch/>
        </p:blipFill>
        <p:spPr bwMode="auto">
          <a:xfrm>
            <a:off x="5465127" y="10"/>
            <a:ext cx="7316424" cy="6857990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54A45DD-4B6C-7F4A-8511-3D1D637C7E7D}"/>
              </a:ext>
            </a:extLst>
          </p:cNvPr>
          <p:cNvSpPr txBox="1"/>
          <p:nvPr/>
        </p:nvSpPr>
        <p:spPr>
          <a:xfrm>
            <a:off x="804997" y="369636"/>
            <a:ext cx="4803636" cy="13116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Model </a:t>
            </a:r>
            <a:r>
              <a:rPr lang="en-US" sz="4400" b="1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assimiliation</a:t>
            </a:r>
            <a:endParaRPr lang="en-US" sz="4400" b="1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9CDFD12-4467-BF43-806F-1DFF469A0F3C}"/>
              </a:ext>
            </a:extLst>
          </p:cNvPr>
          <p:cNvSpPr txBox="1"/>
          <p:nvPr/>
        </p:nvSpPr>
        <p:spPr>
          <a:xfrm>
            <a:off x="204537" y="1383632"/>
            <a:ext cx="5307263" cy="46773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r>
              <a:rPr lang="en-US" sz="2000" dirty="0"/>
              <a:t>Assimilation of ACTRIS/EARLINET desert dust backscatter profiles in the BSC dust model simulations from the chemical weather prediction system NMMB-MONARCH . </a:t>
            </a:r>
          </a:p>
          <a:p>
            <a:endParaRPr lang="en-US" sz="2000" b="1" dirty="0"/>
          </a:p>
          <a:p>
            <a:r>
              <a:rPr lang="en-US" sz="2000" b="1" dirty="0"/>
              <a:t>Lidar Observations</a:t>
            </a:r>
          </a:p>
          <a:p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No assimilation</a:t>
            </a:r>
          </a:p>
          <a:p>
            <a:r>
              <a:rPr lang="en-US" sz="2000" b="1" dirty="0">
                <a:solidFill>
                  <a:srgbClr val="C00000"/>
                </a:solidFill>
              </a:rPr>
              <a:t>Forecast initialized from an analyses </a:t>
            </a:r>
          </a:p>
          <a:p>
            <a:r>
              <a:rPr lang="en-US" sz="2000" b="1" dirty="0">
                <a:solidFill>
                  <a:srgbClr val="0070C0"/>
                </a:solidFill>
              </a:rPr>
              <a:t>Model analysis</a:t>
            </a:r>
          </a:p>
          <a:p>
            <a:endParaRPr lang="en-US" sz="2000" dirty="0"/>
          </a:p>
          <a:p>
            <a:r>
              <a:rPr lang="en-US" sz="2000" dirty="0"/>
              <a:t>The assimilation of measured lidar profiles helps in correcting inconsistencies between observed and simulated dust plumes.</a:t>
            </a:r>
            <a:r>
              <a:rPr lang="it-IT" sz="2400" dirty="0"/>
              <a:t> </a:t>
            </a:r>
            <a:r>
              <a:rPr lang="en-US" sz="2000" dirty="0"/>
              <a:t> </a:t>
            </a:r>
            <a:endParaRPr lang="it-IT" sz="2000" dirty="0"/>
          </a:p>
          <a:p>
            <a:endParaRPr lang="it-IT" sz="2000" dirty="0"/>
          </a:p>
          <a:p>
            <a:r>
              <a:rPr lang="it-IT" sz="2000" b="1" i="1" dirty="0" err="1"/>
              <a:t>Sicard</a:t>
            </a:r>
            <a:r>
              <a:rPr lang="it-IT" sz="2000" b="1" i="1" dirty="0"/>
              <a:t> et al AMT 2014; </a:t>
            </a:r>
            <a:r>
              <a:rPr lang="it-IT" sz="2000" b="1" i="1" dirty="0" err="1"/>
              <a:t>Bienotolgou</a:t>
            </a:r>
            <a:r>
              <a:rPr lang="it-IT" sz="2000" b="1" i="1" dirty="0"/>
              <a:t> et al., AMT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5661" y="6223702"/>
            <a:ext cx="6584750" cy="3140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r>
              <a:rPr lang="en-US" sz="1100" kern="1200">
                <a:solidFill>
                  <a:srgbClr val="898989"/>
                </a:solidFill>
                <a:latin typeface="Calibri" panose="020F0502020204030204"/>
                <a:ea typeface="+mn-ea"/>
                <a:cs typeface="+mn-cs"/>
              </a:rPr>
              <a:t>Second Joint School on Atmospheric Composition, 16-20 November 2020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F79DE4C2-8481-2344-8837-5522D0470A0E}"/>
              </a:ext>
            </a:extLst>
          </p:cNvPr>
          <p:cNvPicPr/>
          <p:nvPr/>
        </p:nvPicPr>
        <p:blipFill rotWithShape="1">
          <a:blip r:embed="rId2" cstate="print">
            <a:alphaModFix/>
          </a:blip>
          <a:srcRect l="82687" r="395" b="76460"/>
          <a:stretch/>
        </p:blipFill>
        <p:spPr bwMode="auto">
          <a:xfrm>
            <a:off x="5511798" y="4651064"/>
            <a:ext cx="2355742" cy="1614387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836779CC-D8AE-2745-8557-AFF5564FC6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08" b="65185"/>
          <a:stretch/>
        </p:blipFill>
        <p:spPr>
          <a:xfrm>
            <a:off x="0" y="6318064"/>
            <a:ext cx="12192000" cy="539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9850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>
            <a:extLst>
              <a:ext uri="{FF2B5EF4-FFF2-40B4-BE49-F238E27FC236}">
                <a16:creationId xmlns:a16="http://schemas.microsoft.com/office/drawing/2014/main" id="{569C1A01-6FB5-43CE-ADCC-936728ACAC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56267" y="4388303"/>
            <a:ext cx="824089" cy="702986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E09A529-E47C-4634-BB98-0A9526C37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57"/>
          <a:stretch/>
        </p:blipFill>
        <p:spPr>
          <a:xfrm>
            <a:off x="0" y="3542616"/>
            <a:ext cx="12192000" cy="3315384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CD4C611B-0B0D-F54D-9ABF-352A79EA3FD2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985"/>
          <a:stretch/>
        </p:blipFill>
        <p:spPr bwMode="auto">
          <a:xfrm>
            <a:off x="-1" y="10"/>
            <a:ext cx="12192001" cy="4742471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5866CA77-3A55-9C47-B303-02F09F7D7F5F}"/>
              </a:ext>
            </a:extLst>
          </p:cNvPr>
          <p:cNvSpPr txBox="1"/>
          <p:nvPr/>
        </p:nvSpPr>
        <p:spPr>
          <a:xfrm>
            <a:off x="804998" y="4551037"/>
            <a:ext cx="5021782" cy="15099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Climatological model evaluation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DDF0E6B-B0E4-EE43-8FA5-BDAC742B5A04}"/>
              </a:ext>
            </a:extLst>
          </p:cNvPr>
          <p:cNvSpPr txBox="1"/>
          <p:nvPr/>
        </p:nvSpPr>
        <p:spPr>
          <a:xfrm>
            <a:off x="5462341" y="4683389"/>
            <a:ext cx="6584750" cy="1509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Comparison of aerosol extinction profiles in terms of climatological seasonal averages. The Copernicus ENSEMBLE air quality forecast ensemble means for 2016 and 2017 are reported together with ACTRIS/EARLINET averaged.</a:t>
            </a:r>
            <a:r>
              <a:rPr lang="it-IT" sz="2400" dirty="0"/>
              <a:t> 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5661" y="6223702"/>
            <a:ext cx="6584750" cy="3140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r>
              <a:rPr lang="en-US" sz="1100" kern="1200">
                <a:solidFill>
                  <a:srgbClr val="898989"/>
                </a:solidFill>
                <a:latin typeface="Calibri" panose="020F0502020204030204"/>
                <a:ea typeface="+mn-ea"/>
                <a:cs typeface="+mn-cs"/>
              </a:rPr>
              <a:t>Second Joint School on Atmospheric Composition, 16-20 November 2020</a:t>
            </a:r>
          </a:p>
        </p:txBody>
      </p:sp>
      <p:pic>
        <p:nvPicPr>
          <p:cNvPr id="7" name="Picture 3" descr="Immagine che contiene mappa&#10;&#10;Descrizione generata automaticamente">
            <a:extLst>
              <a:ext uri="{FF2B5EF4-FFF2-40B4-BE49-F238E27FC236}">
                <a16:creationId xmlns:a16="http://schemas.microsoft.com/office/drawing/2014/main" id="{836779CC-D8AE-2745-8557-AFF5564FC6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08" b="65185"/>
          <a:stretch/>
        </p:blipFill>
        <p:spPr>
          <a:xfrm>
            <a:off x="0" y="6318064"/>
            <a:ext cx="12192000" cy="539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9130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>
            <a:extLst>
              <a:ext uri="{FF2B5EF4-FFF2-40B4-BE49-F238E27FC236}">
                <a16:creationId xmlns:a16="http://schemas.microsoft.com/office/drawing/2014/main" id="{836779CC-D8AE-2745-8557-AFF5564FC6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08" b="65185"/>
          <a:stretch/>
        </p:blipFill>
        <p:spPr>
          <a:xfrm>
            <a:off x="0" y="6318064"/>
            <a:ext cx="12192000" cy="539936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15235" y="6425640"/>
            <a:ext cx="5961529" cy="365125"/>
          </a:xfrm>
        </p:spPr>
        <p:txBody>
          <a:bodyPr/>
          <a:lstStyle/>
          <a:p>
            <a:r>
              <a:rPr lang="en-GB" sz="1400" b="1" dirty="0">
                <a:solidFill>
                  <a:schemeClr val="tx1"/>
                </a:solidFill>
              </a:rPr>
              <a:t>Second Joint School on Atmospheric Composition, 16-20 November 2020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9F82032-CBE9-F24E-AB7D-83C0ECBB42CE}"/>
              </a:ext>
            </a:extLst>
          </p:cNvPr>
          <p:cNvSpPr txBox="1"/>
          <p:nvPr/>
        </p:nvSpPr>
        <p:spPr>
          <a:xfrm>
            <a:off x="2754630" y="125730"/>
            <a:ext cx="82181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/>
              <a:t>New: </a:t>
            </a:r>
            <a:r>
              <a:rPr lang="it-IT" sz="3200" b="1" dirty="0" err="1"/>
              <a:t>Pilot</a:t>
            </a:r>
            <a:r>
              <a:rPr lang="it-IT" sz="3200" b="1" dirty="0"/>
              <a:t> aerosol </a:t>
            </a:r>
            <a:r>
              <a:rPr lang="it-IT" sz="3200" b="1" dirty="0" err="1"/>
              <a:t>profile</a:t>
            </a:r>
            <a:r>
              <a:rPr lang="it-IT" sz="3200" b="1" dirty="0"/>
              <a:t> </a:t>
            </a:r>
            <a:r>
              <a:rPr lang="it-IT" sz="3200" b="1" dirty="0" err="1"/>
              <a:t>provision</a:t>
            </a:r>
            <a:r>
              <a:rPr lang="it-IT" sz="3200" b="1" dirty="0"/>
              <a:t> to CAMS </a:t>
            </a: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A953CED7-E46D-904B-A342-04A937C659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356" y="2180599"/>
            <a:ext cx="3864483" cy="3411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31C31F1C-D92A-5541-B41B-EC4AD1840C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689" y="770103"/>
            <a:ext cx="2532690" cy="1329002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20928B1-A178-6E4E-B4C2-1FE7EE361FEA}"/>
              </a:ext>
            </a:extLst>
          </p:cNvPr>
          <p:cNvSpPr txBox="1">
            <a:spLocks/>
          </p:cNvSpPr>
          <p:nvPr/>
        </p:nvSpPr>
        <p:spPr>
          <a:xfrm>
            <a:off x="711159" y="731749"/>
            <a:ext cx="10769680" cy="499381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800" dirty="0"/>
              <a:t>A pilot to accommodate the provision of ACTRIS/EARLINET data to the Copernicus Atmosphere Monitoring Service (CAMS)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2800" dirty="0"/>
              <a:t>Traceability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2800" dirty="0"/>
              <a:t>Standardization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2800" dirty="0"/>
              <a:t>Unique data access point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2800" dirty="0"/>
              <a:t>NRT data provision</a:t>
            </a:r>
          </a:p>
          <a:p>
            <a:pPr marL="0">
              <a:buFont typeface="Arial" panose="020B0604020202020204" pitchFamily="34" charset="0"/>
              <a:buNone/>
            </a:pPr>
            <a:endParaRPr lang="en-GB" sz="2800" dirty="0"/>
          </a:p>
          <a:p>
            <a:pPr marL="0">
              <a:buFont typeface="Arial" panose="020B0604020202020204" pitchFamily="34" charset="0"/>
              <a:buNone/>
            </a:pPr>
            <a:r>
              <a:rPr lang="en-GB" sz="2800" dirty="0"/>
              <a:t>9 test stations – new measurement schedule-</a:t>
            </a:r>
          </a:p>
          <a:p>
            <a:pPr marL="0">
              <a:buFont typeface="Arial" panose="020B0604020202020204" pitchFamily="34" charset="0"/>
              <a:buNone/>
            </a:pPr>
            <a:r>
              <a:rPr lang="en-GB" sz="2800" dirty="0"/>
              <a:t>centralized processing and data handling</a:t>
            </a:r>
          </a:p>
          <a:p>
            <a:endParaRPr lang="en-GB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0658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>
            <a:extLst>
              <a:ext uri="{FF2B5EF4-FFF2-40B4-BE49-F238E27FC236}">
                <a16:creationId xmlns:a16="http://schemas.microsoft.com/office/drawing/2014/main" id="{836779CC-D8AE-2745-8557-AFF5564FC6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08" b="65185"/>
          <a:stretch/>
        </p:blipFill>
        <p:spPr>
          <a:xfrm>
            <a:off x="0" y="6318064"/>
            <a:ext cx="12192000" cy="539936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15235" y="6425640"/>
            <a:ext cx="5961529" cy="365125"/>
          </a:xfrm>
        </p:spPr>
        <p:txBody>
          <a:bodyPr/>
          <a:lstStyle/>
          <a:p>
            <a:r>
              <a:rPr lang="en-GB" sz="1400" b="1" dirty="0">
                <a:solidFill>
                  <a:schemeClr val="tx1"/>
                </a:solidFill>
              </a:rPr>
              <a:t>Second Joint School on Atmospheric Composition, 16-20 November 2020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9F82032-CBE9-F24E-AB7D-83C0ECBB42CE}"/>
              </a:ext>
            </a:extLst>
          </p:cNvPr>
          <p:cNvSpPr txBox="1"/>
          <p:nvPr/>
        </p:nvSpPr>
        <p:spPr>
          <a:xfrm>
            <a:off x="2754630" y="125730"/>
            <a:ext cx="82181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/>
              <a:t>New: </a:t>
            </a:r>
            <a:r>
              <a:rPr lang="it-IT" sz="3200" b="1" dirty="0" err="1"/>
              <a:t>Pilot</a:t>
            </a:r>
            <a:r>
              <a:rPr lang="it-IT" sz="3200" b="1" dirty="0"/>
              <a:t> aerosol </a:t>
            </a:r>
            <a:r>
              <a:rPr lang="it-IT" sz="3200" b="1" dirty="0" err="1"/>
              <a:t>profile</a:t>
            </a:r>
            <a:r>
              <a:rPr lang="it-IT" sz="3200" b="1" dirty="0"/>
              <a:t> </a:t>
            </a:r>
            <a:r>
              <a:rPr lang="it-IT" sz="3200" b="1" dirty="0" err="1"/>
              <a:t>provision</a:t>
            </a:r>
            <a:r>
              <a:rPr lang="it-IT" sz="3200" b="1" dirty="0"/>
              <a:t> to CAMS 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1F77A42-5893-1C4C-B0DD-65C89CCD4A77}"/>
              </a:ext>
            </a:extLst>
          </p:cNvPr>
          <p:cNvSpPr txBox="1"/>
          <p:nvPr/>
        </p:nvSpPr>
        <p:spPr>
          <a:xfrm>
            <a:off x="2244634" y="742782"/>
            <a:ext cx="84613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accent5">
                    <a:lumMod val="75000"/>
                  </a:schemeClr>
                </a:solidFill>
              </a:rPr>
              <a:t>Collected observations --- A special case. 26</a:t>
            </a:r>
            <a:r>
              <a:rPr lang="en-US" sz="2000" b="1" i="1" baseline="30000" dirty="0">
                <a:solidFill>
                  <a:schemeClr val="accent5">
                    <a:lumMod val="75000"/>
                  </a:schemeClr>
                </a:solidFill>
              </a:rPr>
              <a:t>th</a:t>
            </a:r>
            <a:r>
              <a:rPr lang="en-US" sz="2000" b="1" i="1" dirty="0">
                <a:solidFill>
                  <a:schemeClr val="accent5">
                    <a:lumMod val="75000"/>
                  </a:schemeClr>
                </a:solidFill>
              </a:rPr>
              <a:t> October 10:13- 13:45 UT</a:t>
            </a:r>
            <a:endParaRPr lang="en-US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EFF95B86-48F6-5A46-8C8B-783BD050A3CA}"/>
              </a:ext>
            </a:extLst>
          </p:cNvPr>
          <p:cNvGrpSpPr/>
          <p:nvPr/>
        </p:nvGrpSpPr>
        <p:grpSpPr>
          <a:xfrm>
            <a:off x="3962523" y="1364253"/>
            <a:ext cx="4747524" cy="4060109"/>
            <a:chOff x="0" y="1290386"/>
            <a:chExt cx="4602891" cy="3682313"/>
          </a:xfrm>
        </p:grpSpPr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D35B0CDA-B8D6-F743-8957-3E96BC408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290386"/>
              <a:ext cx="4602891" cy="3682313"/>
            </a:xfrm>
            <a:prstGeom prst="rect">
              <a:avLst/>
            </a:prstGeom>
          </p:spPr>
        </p:pic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97A09CAF-85DB-904D-B785-FDE6CAD4D09E}"/>
                </a:ext>
              </a:extLst>
            </p:cNvPr>
            <p:cNvSpPr/>
            <p:nvPr/>
          </p:nvSpPr>
          <p:spPr>
            <a:xfrm>
              <a:off x="673443" y="1661089"/>
              <a:ext cx="1075039" cy="2940908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/>
            </a:p>
          </p:txBody>
        </p:sp>
      </p:grpSp>
      <p:pic>
        <p:nvPicPr>
          <p:cNvPr id="12" name="Immagine 11">
            <a:extLst>
              <a:ext uri="{FF2B5EF4-FFF2-40B4-BE49-F238E27FC236}">
                <a16:creationId xmlns:a16="http://schemas.microsoft.com/office/drawing/2014/main" id="{58D728F1-9228-DD48-9885-9416C691E0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833"/>
          <a:stretch/>
        </p:blipFill>
        <p:spPr>
          <a:xfrm>
            <a:off x="8988250" y="1578400"/>
            <a:ext cx="2779666" cy="2422945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D0BEA993-946B-0E44-B921-1E180DCB2D82}"/>
              </a:ext>
            </a:extLst>
          </p:cNvPr>
          <p:cNvSpPr txBox="1"/>
          <p:nvPr/>
        </p:nvSpPr>
        <p:spPr>
          <a:xfrm>
            <a:off x="154983" y="5790916"/>
            <a:ext cx="11763213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Smoke generated by the wildfires in Colorado (USA) reaches Southern Europe. Sentinel 3, 25 October 2020</a:t>
            </a:r>
            <a:endParaRPr lang="it-IT" sz="2000" dirty="0">
              <a:solidFill>
                <a:schemeClr val="bg1"/>
              </a:solidFill>
            </a:endParaRP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B710DAF7-4C8D-234F-A7A4-CF875469B8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99" y="2388452"/>
            <a:ext cx="4395236" cy="3069527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DF6E6FBA-2980-6740-B345-39EDAB748E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5506" y="4295446"/>
            <a:ext cx="2532690" cy="1329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732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3036711" y="2101174"/>
            <a:ext cx="85231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THANK YOU </a:t>
            </a:r>
          </a:p>
          <a:p>
            <a:pPr algn="ctr"/>
            <a:r>
              <a:rPr lang="en-GB" sz="48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FOR YOUR ATTENCTION</a:t>
            </a:r>
            <a:endParaRPr lang="en-GB" sz="4800" b="1" i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8084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>
            <a:extLst>
              <a:ext uri="{FF2B5EF4-FFF2-40B4-BE49-F238E27FC236}">
                <a16:creationId xmlns:a16="http://schemas.microsoft.com/office/drawing/2014/main" id="{836779CC-D8AE-2745-8557-AFF5564FC6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08" b="65185"/>
          <a:stretch/>
        </p:blipFill>
        <p:spPr>
          <a:xfrm>
            <a:off x="0" y="6318064"/>
            <a:ext cx="12192000" cy="539936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15235" y="6425640"/>
            <a:ext cx="5961529" cy="365125"/>
          </a:xfrm>
        </p:spPr>
        <p:txBody>
          <a:bodyPr/>
          <a:lstStyle/>
          <a:p>
            <a:r>
              <a:rPr lang="en-GB" sz="1400" b="1" dirty="0">
                <a:solidFill>
                  <a:schemeClr val="tx1"/>
                </a:solidFill>
              </a:rPr>
              <a:t>Second Joint School on Atmospheric Composition, 16-20 November 2020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F6E11DEB-CF5C-9C48-96ED-F311B0515D4C}"/>
              </a:ext>
            </a:extLst>
          </p:cNvPr>
          <p:cNvSpPr txBox="1"/>
          <p:nvPr/>
        </p:nvSpPr>
        <p:spPr>
          <a:xfrm>
            <a:off x="3832860" y="125730"/>
            <a:ext cx="4526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err="1"/>
              <a:t>Profiling</a:t>
            </a:r>
            <a:r>
              <a:rPr lang="it-IT" sz="3200" b="1" dirty="0"/>
              <a:t>: </a:t>
            </a:r>
            <a:r>
              <a:rPr lang="it-IT" sz="3200" b="1" dirty="0" err="1"/>
              <a:t>why</a:t>
            </a:r>
            <a:r>
              <a:rPr lang="it-IT" sz="3200" b="1" dirty="0"/>
              <a:t> </a:t>
            </a:r>
            <a:r>
              <a:rPr lang="it-IT" sz="3200" b="1" dirty="0" err="1"/>
              <a:t>important</a:t>
            </a:r>
            <a:r>
              <a:rPr lang="it-IT" sz="3200" b="1" dirty="0"/>
              <a:t>?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84DBAFC-E8A8-584C-86CF-580B8F07DCA7}"/>
              </a:ext>
            </a:extLst>
          </p:cNvPr>
          <p:cNvSpPr txBox="1"/>
          <p:nvPr/>
        </p:nvSpPr>
        <p:spPr>
          <a:xfrm>
            <a:off x="695609" y="808863"/>
            <a:ext cx="107201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/>
              <a:t>Sentinel</a:t>
            </a:r>
            <a:r>
              <a:rPr lang="it-IT" sz="2400" dirty="0"/>
              <a:t> 5P TROPOMI </a:t>
            </a:r>
            <a:r>
              <a:rPr lang="it-IT" sz="2400" dirty="0" err="1"/>
              <a:t>measurements</a:t>
            </a:r>
            <a:r>
              <a:rPr lang="it-IT" sz="2400" dirty="0"/>
              <a:t> of NO2 3.5 x7 km</a:t>
            </a:r>
            <a:r>
              <a:rPr lang="it-IT" sz="2400" baseline="30000" dirty="0"/>
              <a:t>2</a:t>
            </a:r>
            <a:r>
              <a:rPr lang="it-IT" sz="2400" dirty="0"/>
              <a:t> </a:t>
            </a:r>
            <a:r>
              <a:rPr lang="it-IT" sz="2400" dirty="0" err="1"/>
              <a:t>tracking</a:t>
            </a:r>
            <a:r>
              <a:rPr lang="it-IT" sz="2400" dirty="0"/>
              <a:t> </a:t>
            </a:r>
            <a:r>
              <a:rPr lang="it-IT" sz="2400" dirty="0" err="1"/>
              <a:t>pollution</a:t>
            </a:r>
            <a:r>
              <a:rPr lang="it-IT" sz="2400" dirty="0"/>
              <a:t> from </a:t>
            </a:r>
            <a:r>
              <a:rPr lang="it-IT" sz="2400" dirty="0" err="1"/>
              <a:t>individual</a:t>
            </a:r>
            <a:r>
              <a:rPr lang="it-IT" sz="2400" dirty="0"/>
              <a:t> </a:t>
            </a:r>
            <a:r>
              <a:rPr lang="it-IT" sz="2400" dirty="0" err="1"/>
              <a:t>ships</a:t>
            </a:r>
            <a:endParaRPr lang="it-IT" sz="2400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D67E3EAC-389F-DF43-99D0-4A77697284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79" y="1617345"/>
            <a:ext cx="9817762" cy="450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2477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E142B1C1-664C-1C42-99E0-68C90E200B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5613" t="1456" r="10633" b="4972"/>
          <a:stretch/>
        </p:blipFill>
        <p:spPr bwMode="auto">
          <a:xfrm>
            <a:off x="5171608" y="1399347"/>
            <a:ext cx="6071016" cy="44385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836779CC-D8AE-2745-8557-AFF5564FC6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08" b="65185"/>
          <a:stretch/>
        </p:blipFill>
        <p:spPr>
          <a:xfrm>
            <a:off x="0" y="6318064"/>
            <a:ext cx="12192000" cy="539936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15235" y="6425640"/>
            <a:ext cx="5961529" cy="365125"/>
          </a:xfrm>
        </p:spPr>
        <p:txBody>
          <a:bodyPr/>
          <a:lstStyle/>
          <a:p>
            <a:r>
              <a:rPr lang="en-GB" sz="1400" b="1">
                <a:solidFill>
                  <a:schemeClr val="tx1"/>
                </a:solidFill>
              </a:rPr>
              <a:t>Second Joint School on Atmospheric Composition, 16-20 November 2020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F6E11DEB-CF5C-9C48-96ED-F311B0515D4C}"/>
              </a:ext>
            </a:extLst>
          </p:cNvPr>
          <p:cNvSpPr txBox="1"/>
          <p:nvPr/>
        </p:nvSpPr>
        <p:spPr>
          <a:xfrm>
            <a:off x="3832860" y="125730"/>
            <a:ext cx="4526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/>
              <a:t>Profiling: why important?</a:t>
            </a:r>
            <a:endParaRPr lang="it-IT" sz="3200" b="1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84DBAFC-E8A8-584C-86CF-580B8F07DCA7}"/>
              </a:ext>
            </a:extLst>
          </p:cNvPr>
          <p:cNvSpPr txBox="1"/>
          <p:nvPr/>
        </p:nvSpPr>
        <p:spPr>
          <a:xfrm>
            <a:off x="720090" y="960120"/>
            <a:ext cx="1073277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….</a:t>
            </a:r>
            <a:r>
              <a:rPr lang="it-IT" sz="2400" dirty="0" err="1"/>
              <a:t>but</a:t>
            </a:r>
            <a:r>
              <a:rPr lang="it-IT" sz="2400" dirty="0"/>
              <a:t> a 3D world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there</a:t>
            </a:r>
            <a:r>
              <a:rPr lang="it-IT" sz="2400" dirty="0"/>
              <a:t> </a:t>
            </a:r>
            <a:r>
              <a:rPr lang="it-IT" sz="2400" dirty="0" err="1"/>
              <a:t>reported</a:t>
            </a:r>
            <a:r>
              <a:rPr lang="it-IT" sz="2400" dirty="0"/>
              <a:t> in a 2D </a:t>
            </a:r>
            <a:r>
              <a:rPr lang="it-IT" sz="2400" dirty="0" err="1"/>
              <a:t>space</a:t>
            </a:r>
            <a:r>
              <a:rPr lang="it-IT" sz="2400" dirty="0"/>
              <a:t> </a:t>
            </a:r>
            <a:r>
              <a:rPr lang="it-IT" sz="2400" dirty="0" err="1"/>
              <a:t>loosing</a:t>
            </a:r>
            <a:r>
              <a:rPr lang="it-IT" sz="2400" dirty="0"/>
              <a:t> the </a:t>
            </a:r>
            <a:r>
              <a:rPr lang="it-IT" sz="2400" dirty="0" err="1"/>
              <a:t>vertical</a:t>
            </a:r>
            <a:r>
              <a:rPr lang="it-IT" sz="2400" dirty="0"/>
              <a:t> information.</a:t>
            </a:r>
          </a:p>
          <a:p>
            <a:endParaRPr lang="it-IT" sz="2400" dirty="0"/>
          </a:p>
          <a:p>
            <a:endParaRPr lang="it-IT" sz="2400" dirty="0"/>
          </a:p>
          <a:p>
            <a:endParaRPr lang="it-IT" sz="2400" dirty="0"/>
          </a:p>
          <a:p>
            <a:endParaRPr lang="it-IT" sz="2400" dirty="0"/>
          </a:p>
          <a:p>
            <a:endParaRPr lang="it-IT" sz="2400" dirty="0"/>
          </a:p>
          <a:p>
            <a:endParaRPr lang="it-IT" sz="2400" dirty="0"/>
          </a:p>
          <a:p>
            <a:endParaRPr lang="it-IT" sz="2400" dirty="0"/>
          </a:p>
          <a:p>
            <a:endParaRPr lang="it-IT" sz="2400" dirty="0"/>
          </a:p>
          <a:p>
            <a:endParaRPr lang="it-IT" sz="2400" dirty="0"/>
          </a:p>
        </p:txBody>
      </p:sp>
      <p:pic>
        <p:nvPicPr>
          <p:cNvPr id="6" name="Immagine 5" descr="calipso laser.jpg">
            <a:extLst>
              <a:ext uri="{FF2B5EF4-FFF2-40B4-BE49-F238E27FC236}">
                <a16:creationId xmlns:a16="http://schemas.microsoft.com/office/drawing/2014/main" id="{0E66659C-6F41-4F47-B169-B31DCB50F4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638" y="1459307"/>
            <a:ext cx="3742182" cy="3895271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984673D-8E4A-4849-9C09-B83D61E69DF5}"/>
              </a:ext>
            </a:extLst>
          </p:cNvPr>
          <p:cNvSpPr txBox="1"/>
          <p:nvPr/>
        </p:nvSpPr>
        <p:spPr>
          <a:xfrm>
            <a:off x="411480" y="5369568"/>
            <a:ext cx="88127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hlinkClick r:id="rId5"/>
              </a:rPr>
              <a:t>https://youtu.be/ygulQJoIe2Y</a:t>
            </a:r>
            <a:endParaRPr lang="it-IT" sz="2800" dirty="0"/>
          </a:p>
          <a:p>
            <a:r>
              <a:rPr lang="it-IT" sz="2800" dirty="0" err="1"/>
              <a:t>Unprecedented</a:t>
            </a:r>
            <a:r>
              <a:rPr lang="it-IT" sz="2800" dirty="0"/>
              <a:t> 3D </a:t>
            </a:r>
            <a:r>
              <a:rPr lang="it-IT" sz="2800" dirty="0" err="1"/>
              <a:t>observation</a:t>
            </a:r>
            <a:r>
              <a:rPr lang="it-IT" sz="2800" dirty="0"/>
              <a:t> of </a:t>
            </a:r>
            <a:r>
              <a:rPr lang="it-IT" sz="2800" dirty="0" err="1"/>
              <a:t>dust</a:t>
            </a:r>
            <a:endParaRPr lang="it-IT" sz="2800" dirty="0"/>
          </a:p>
          <a:p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34491576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>
            <a:extLst>
              <a:ext uri="{FF2B5EF4-FFF2-40B4-BE49-F238E27FC236}">
                <a16:creationId xmlns:a16="http://schemas.microsoft.com/office/drawing/2014/main" id="{836779CC-D8AE-2745-8557-AFF5564FC6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08" b="65185"/>
          <a:stretch/>
        </p:blipFill>
        <p:spPr>
          <a:xfrm>
            <a:off x="0" y="6318064"/>
            <a:ext cx="12192000" cy="539936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15235" y="6425640"/>
            <a:ext cx="5961529" cy="365125"/>
          </a:xfrm>
        </p:spPr>
        <p:txBody>
          <a:bodyPr/>
          <a:lstStyle/>
          <a:p>
            <a:r>
              <a:rPr lang="en-GB" sz="1400" b="1">
                <a:solidFill>
                  <a:schemeClr val="tx1"/>
                </a:solidFill>
              </a:rPr>
              <a:t>Second Joint School on Atmospheric Composition, 16-20 November 2020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F6E11DEB-CF5C-9C48-96ED-F311B0515D4C}"/>
              </a:ext>
            </a:extLst>
          </p:cNvPr>
          <p:cNvSpPr txBox="1"/>
          <p:nvPr/>
        </p:nvSpPr>
        <p:spPr>
          <a:xfrm>
            <a:off x="3832860" y="125730"/>
            <a:ext cx="4526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err="1"/>
              <a:t>Profiling</a:t>
            </a:r>
            <a:r>
              <a:rPr lang="it-IT" sz="3200" b="1" dirty="0"/>
              <a:t>: </a:t>
            </a:r>
            <a:r>
              <a:rPr lang="it-IT" sz="3200" b="1" dirty="0" err="1"/>
              <a:t>why</a:t>
            </a:r>
            <a:r>
              <a:rPr lang="it-IT" sz="3200" b="1" dirty="0"/>
              <a:t> </a:t>
            </a:r>
            <a:r>
              <a:rPr lang="it-IT" sz="3200" b="1" dirty="0" err="1"/>
              <a:t>important</a:t>
            </a:r>
            <a:r>
              <a:rPr lang="it-IT" sz="3200" b="1" dirty="0"/>
              <a:t>?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9B83836D-F5CE-614A-8C03-C67EE7CB78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7025"/>
            <a:ext cx="9215438" cy="5631655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6CF2CFDE-3D73-AD41-BA98-C5B60F6D5DC0}"/>
              </a:ext>
            </a:extLst>
          </p:cNvPr>
          <p:cNvSpPr txBox="1"/>
          <p:nvPr/>
        </p:nvSpPr>
        <p:spPr>
          <a:xfrm>
            <a:off x="3327642" y="5369243"/>
            <a:ext cx="14842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err="1">
                <a:solidFill>
                  <a:schemeClr val="bg1">
                    <a:lumMod val="50000"/>
                  </a:schemeClr>
                </a:solidFill>
              </a:rPr>
              <a:t>Buondary</a:t>
            </a:r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sz="1600" dirty="0" err="1">
                <a:solidFill>
                  <a:schemeClr val="bg1">
                    <a:lumMod val="50000"/>
                  </a:schemeClr>
                </a:solidFill>
              </a:rPr>
              <a:t>Layer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FDD0023-F0CA-574B-8E06-C31773393712}"/>
              </a:ext>
            </a:extLst>
          </p:cNvPr>
          <p:cNvSpPr txBox="1"/>
          <p:nvPr/>
        </p:nvSpPr>
        <p:spPr>
          <a:xfrm>
            <a:off x="9566910" y="2716875"/>
            <a:ext cx="2625090" cy="17522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</a:rPr>
              <a:t>From surface to UTLS different interactions, effects and impacts</a:t>
            </a:r>
          </a:p>
        </p:txBody>
      </p:sp>
    </p:spTree>
    <p:extLst>
      <p:ext uri="{BB962C8B-B14F-4D97-AF65-F5344CB8AC3E}">
        <p14:creationId xmlns:p14="http://schemas.microsoft.com/office/powerpoint/2010/main" val="27054481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9CD2D09-B1BB-4DF5-9E1C-3D21B21EDE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20431" y="0"/>
            <a:ext cx="627156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3355637-BA71-4F63-94C9-E77BF81BDF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F6E11DEB-CF5C-9C48-96ED-F311B0515D4C}"/>
              </a:ext>
            </a:extLst>
          </p:cNvPr>
          <p:cNvSpPr txBox="1"/>
          <p:nvPr/>
        </p:nvSpPr>
        <p:spPr>
          <a:xfrm>
            <a:off x="804998" y="798445"/>
            <a:ext cx="4803636" cy="13116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Profiling: why important?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C2F613A-F26E-0D43-9460-A7E4F5C9280F}"/>
              </a:ext>
            </a:extLst>
          </p:cNvPr>
          <p:cNvSpPr txBox="1"/>
          <p:nvPr/>
        </p:nvSpPr>
        <p:spPr>
          <a:xfrm>
            <a:off x="217171" y="2272143"/>
            <a:ext cx="5294630" cy="37888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000" i="1" dirty="0">
                <a:solidFill>
                  <a:srgbClr val="000000"/>
                </a:solidFill>
              </a:rPr>
              <a:t>Aerosol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endParaRPr lang="en-US" sz="2900" dirty="0">
              <a:solidFill>
                <a:srgbClr val="000000"/>
              </a:solidFill>
              <a:sym typeface="Wingdings" pitchFamily="2" charset="2"/>
            </a:endParaRP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900" dirty="0">
                <a:solidFill>
                  <a:srgbClr val="000000"/>
                </a:solidFill>
                <a:sym typeface="Wingdings" pitchFamily="2" charset="2"/>
              </a:rPr>
              <a:t>Strong impact on radiation budget for UTLS layers 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900" dirty="0">
                <a:solidFill>
                  <a:srgbClr val="000000"/>
                </a:solidFill>
                <a:sym typeface="Wingdings" pitchFamily="2" charset="2"/>
              </a:rPr>
              <a:t>Impact on aviation 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900" dirty="0">
                <a:solidFill>
                  <a:srgbClr val="000000"/>
                </a:solidFill>
                <a:sym typeface="Wingdings" pitchFamily="2" charset="2"/>
              </a:rPr>
              <a:t>Long range transport in the Free troposphere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900" dirty="0">
                <a:solidFill>
                  <a:srgbClr val="000000"/>
                </a:solidFill>
                <a:sym typeface="Wingdings" pitchFamily="2" charset="2"/>
              </a:rPr>
              <a:t>Impact on radiation budget for lofted layers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900" dirty="0">
                <a:solidFill>
                  <a:srgbClr val="000000"/>
                </a:solidFill>
                <a:sym typeface="Wingdings" pitchFamily="2" charset="2"/>
              </a:rPr>
              <a:t>Formation of clouds and precipitations  in the Free troposphere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900" dirty="0">
                <a:solidFill>
                  <a:srgbClr val="000000"/>
                </a:solidFill>
                <a:sym typeface="Wingdings" pitchFamily="2" charset="2"/>
              </a:rPr>
              <a:t>air quality &amp; health in the PBL 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900" dirty="0">
                <a:solidFill>
                  <a:srgbClr val="000000"/>
                </a:solidFill>
                <a:sym typeface="Wingdings" pitchFamily="2" charset="2"/>
              </a:rPr>
              <a:t>impacts on agriculture and environment at the surface</a:t>
            </a:r>
          </a:p>
        </p:txBody>
      </p:sp>
      <p:sp>
        <p:nvSpPr>
          <p:cNvPr id="17" name="Freeform 49">
            <a:extLst>
              <a:ext uri="{FF2B5EF4-FFF2-40B4-BE49-F238E27FC236}">
                <a16:creationId xmlns:a16="http://schemas.microsoft.com/office/drawing/2014/main" id="{967C29FE-FD32-4AFB-AD20-DBDF5864B2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13915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81B26D8F-3C6B-1949-A76B-115BE5C963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3" r="27869" b="2"/>
          <a:stretch/>
        </p:blipFill>
        <p:spPr>
          <a:xfrm>
            <a:off x="6893318" y="770037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3120528" y="0"/>
                </a:moveTo>
                <a:cubicBezTo>
                  <a:pt x="3874524" y="0"/>
                  <a:pt x="4566062" y="267415"/>
                  <a:pt x="5105473" y="712577"/>
                </a:cubicBezTo>
                <a:lnTo>
                  <a:pt x="5298683" y="888178"/>
                </a:lnTo>
                <a:lnTo>
                  <a:pt x="5298683" y="5352876"/>
                </a:lnTo>
                <a:lnTo>
                  <a:pt x="5105473" y="5528477"/>
                </a:lnTo>
                <a:cubicBezTo>
                  <a:pt x="4874296" y="5719261"/>
                  <a:pt x="4615179" y="5877397"/>
                  <a:pt x="4335177" y="5995828"/>
                </a:cubicBezTo>
                <a:lnTo>
                  <a:pt x="4057556" y="6097438"/>
                </a:lnTo>
                <a:lnTo>
                  <a:pt x="2183499" y="6097438"/>
                </a:lnTo>
                <a:lnTo>
                  <a:pt x="1905878" y="5995828"/>
                </a:lnTo>
                <a:cubicBezTo>
                  <a:pt x="785873" y="5522106"/>
                  <a:pt x="0" y="4413092"/>
                  <a:pt x="0" y="3120527"/>
                </a:cubicBezTo>
                <a:cubicBezTo>
                  <a:pt x="0" y="1397108"/>
                  <a:pt x="1397108" y="0"/>
                  <a:pt x="3120528" y="0"/>
                </a:cubicBezTo>
                <a:close/>
              </a:path>
            </a:pathLst>
          </a:cu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5661" y="6223702"/>
            <a:ext cx="6584750" cy="3140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r>
              <a:rPr lang="en-US" sz="1100" kern="1200">
                <a:solidFill>
                  <a:srgbClr val="898989"/>
                </a:solidFill>
                <a:latin typeface="Calibri" panose="020F0502020204030204"/>
                <a:ea typeface="+mn-ea"/>
                <a:cs typeface="+mn-cs"/>
              </a:rPr>
              <a:t>Second Joint School on Atmospheric Composition, 16-20 November 2020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836779CC-D8AE-2745-8557-AFF5564FC6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08" b="65185"/>
          <a:stretch/>
        </p:blipFill>
        <p:spPr>
          <a:xfrm>
            <a:off x="0" y="6318064"/>
            <a:ext cx="12192000" cy="539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5883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9CD2D09-B1BB-4DF5-9E1C-3D21B21EDE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20431" y="0"/>
            <a:ext cx="627156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3355637-BA71-4F63-94C9-E77BF81BDF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F6E11DEB-CF5C-9C48-96ED-F311B0515D4C}"/>
              </a:ext>
            </a:extLst>
          </p:cNvPr>
          <p:cNvSpPr txBox="1"/>
          <p:nvPr/>
        </p:nvSpPr>
        <p:spPr>
          <a:xfrm>
            <a:off x="804998" y="798445"/>
            <a:ext cx="4803636" cy="13116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Profiling: why important?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C2F613A-F26E-0D43-9460-A7E4F5C9280F}"/>
              </a:ext>
            </a:extLst>
          </p:cNvPr>
          <p:cNvSpPr txBox="1"/>
          <p:nvPr/>
        </p:nvSpPr>
        <p:spPr>
          <a:xfrm>
            <a:off x="359228" y="2485083"/>
            <a:ext cx="4706803" cy="1595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5600" i="1" dirty="0">
                <a:solidFill>
                  <a:srgbClr val="000000"/>
                </a:solidFill>
                <a:sym typeface="Wingdings" pitchFamily="2" charset="2"/>
              </a:rPr>
              <a:t>Ozone</a:t>
            </a:r>
            <a:endParaRPr lang="en-US" sz="5600" dirty="0">
              <a:solidFill>
                <a:srgbClr val="000000"/>
              </a:solidFill>
              <a:sym typeface="Wingdings" pitchFamily="2" charset="2"/>
            </a:endParaRP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en-US" sz="4000" dirty="0">
                <a:solidFill>
                  <a:srgbClr val="000000"/>
                </a:solidFill>
                <a:sym typeface="Wingdings" pitchFamily="2" charset="2"/>
              </a:rPr>
              <a:t>Depletion ozone in Stratosphere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en-US" sz="4000" dirty="0">
                <a:solidFill>
                  <a:srgbClr val="000000"/>
                </a:solidFill>
                <a:sym typeface="Wingdings" pitchFamily="2" charset="2"/>
              </a:rPr>
              <a:t>UV penetration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en-US" sz="4000" dirty="0">
                <a:solidFill>
                  <a:srgbClr val="000000"/>
                </a:solidFill>
                <a:sym typeface="Wingdings" pitchFamily="2" charset="2"/>
              </a:rPr>
              <a:t>air quality and health</a:t>
            </a:r>
            <a:endParaRPr lang="en-US" sz="4000" dirty="0">
              <a:solidFill>
                <a:srgbClr val="000000"/>
              </a:solidFill>
            </a:endParaRPr>
          </a:p>
        </p:txBody>
      </p:sp>
      <p:sp>
        <p:nvSpPr>
          <p:cNvPr id="17" name="Freeform 49">
            <a:extLst>
              <a:ext uri="{FF2B5EF4-FFF2-40B4-BE49-F238E27FC236}">
                <a16:creationId xmlns:a16="http://schemas.microsoft.com/office/drawing/2014/main" id="{967C29FE-FD32-4AFB-AD20-DBDF5864B2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13915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81B26D8F-3C6B-1949-A76B-115BE5C963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3" r="27869" b="2"/>
          <a:stretch/>
        </p:blipFill>
        <p:spPr>
          <a:xfrm>
            <a:off x="6893318" y="770037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3120528" y="0"/>
                </a:moveTo>
                <a:cubicBezTo>
                  <a:pt x="3874524" y="0"/>
                  <a:pt x="4566062" y="267415"/>
                  <a:pt x="5105473" y="712577"/>
                </a:cubicBezTo>
                <a:lnTo>
                  <a:pt x="5298683" y="888178"/>
                </a:lnTo>
                <a:lnTo>
                  <a:pt x="5298683" y="5352876"/>
                </a:lnTo>
                <a:lnTo>
                  <a:pt x="5105473" y="5528477"/>
                </a:lnTo>
                <a:cubicBezTo>
                  <a:pt x="4874296" y="5719261"/>
                  <a:pt x="4615179" y="5877397"/>
                  <a:pt x="4335177" y="5995828"/>
                </a:cubicBezTo>
                <a:lnTo>
                  <a:pt x="4057556" y="6097438"/>
                </a:lnTo>
                <a:lnTo>
                  <a:pt x="2183499" y="6097438"/>
                </a:lnTo>
                <a:lnTo>
                  <a:pt x="1905878" y="5995828"/>
                </a:lnTo>
                <a:cubicBezTo>
                  <a:pt x="785873" y="5522106"/>
                  <a:pt x="0" y="4413092"/>
                  <a:pt x="0" y="3120527"/>
                </a:cubicBezTo>
                <a:cubicBezTo>
                  <a:pt x="0" y="1397108"/>
                  <a:pt x="1397108" y="0"/>
                  <a:pt x="3120528" y="0"/>
                </a:cubicBezTo>
                <a:close/>
              </a:path>
            </a:pathLst>
          </a:cu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5661" y="6223702"/>
            <a:ext cx="6584750" cy="3140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r>
              <a:rPr lang="en-US" sz="1100" kern="1200">
                <a:solidFill>
                  <a:srgbClr val="898989"/>
                </a:solidFill>
                <a:latin typeface="Calibri" panose="020F0502020204030204"/>
                <a:ea typeface="+mn-ea"/>
                <a:cs typeface="+mn-cs"/>
              </a:rPr>
              <a:t>Second Joint School on Atmospheric Composition, 16-20 November 2020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836779CC-D8AE-2745-8557-AFF5564FC6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08" b="65185"/>
          <a:stretch/>
        </p:blipFill>
        <p:spPr>
          <a:xfrm>
            <a:off x="0" y="6318064"/>
            <a:ext cx="12192000" cy="539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1658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9CD2D09-B1BB-4DF5-9E1C-3D21B21EDE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20431" y="0"/>
            <a:ext cx="627156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3355637-BA71-4F63-94C9-E77BF81BDF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F6E11DEB-CF5C-9C48-96ED-F311B0515D4C}"/>
              </a:ext>
            </a:extLst>
          </p:cNvPr>
          <p:cNvSpPr txBox="1"/>
          <p:nvPr/>
        </p:nvSpPr>
        <p:spPr>
          <a:xfrm>
            <a:off x="804998" y="798445"/>
            <a:ext cx="4803636" cy="13116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Profiling: why important?</a:t>
            </a:r>
          </a:p>
        </p:txBody>
      </p:sp>
      <p:sp>
        <p:nvSpPr>
          <p:cNvPr id="17" name="Freeform 49">
            <a:extLst>
              <a:ext uri="{FF2B5EF4-FFF2-40B4-BE49-F238E27FC236}">
                <a16:creationId xmlns:a16="http://schemas.microsoft.com/office/drawing/2014/main" id="{967C29FE-FD32-4AFB-AD20-DBDF5864B2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13915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81B26D8F-3C6B-1949-A76B-115BE5C963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3" r="27869" b="2"/>
          <a:stretch/>
        </p:blipFill>
        <p:spPr>
          <a:xfrm>
            <a:off x="6893318" y="770037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3120528" y="0"/>
                </a:moveTo>
                <a:cubicBezTo>
                  <a:pt x="3874524" y="0"/>
                  <a:pt x="4566062" y="267415"/>
                  <a:pt x="5105473" y="712577"/>
                </a:cubicBezTo>
                <a:lnTo>
                  <a:pt x="5298683" y="888178"/>
                </a:lnTo>
                <a:lnTo>
                  <a:pt x="5298683" y="5352876"/>
                </a:lnTo>
                <a:lnTo>
                  <a:pt x="5105473" y="5528477"/>
                </a:lnTo>
                <a:cubicBezTo>
                  <a:pt x="4874296" y="5719261"/>
                  <a:pt x="4615179" y="5877397"/>
                  <a:pt x="4335177" y="5995828"/>
                </a:cubicBezTo>
                <a:lnTo>
                  <a:pt x="4057556" y="6097438"/>
                </a:lnTo>
                <a:lnTo>
                  <a:pt x="2183499" y="6097438"/>
                </a:lnTo>
                <a:lnTo>
                  <a:pt x="1905878" y="5995828"/>
                </a:lnTo>
                <a:cubicBezTo>
                  <a:pt x="785873" y="5522106"/>
                  <a:pt x="0" y="4413092"/>
                  <a:pt x="0" y="3120527"/>
                </a:cubicBezTo>
                <a:cubicBezTo>
                  <a:pt x="0" y="1397108"/>
                  <a:pt x="1397108" y="0"/>
                  <a:pt x="3120528" y="0"/>
                </a:cubicBezTo>
                <a:close/>
              </a:path>
            </a:pathLst>
          </a:cu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5661" y="6223702"/>
            <a:ext cx="6584750" cy="3140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r>
              <a:rPr lang="en-US" sz="1100" kern="1200">
                <a:solidFill>
                  <a:srgbClr val="898989"/>
                </a:solidFill>
                <a:latin typeface="Calibri" panose="020F0502020204030204"/>
                <a:ea typeface="+mn-ea"/>
                <a:cs typeface="+mn-cs"/>
              </a:rPr>
              <a:t>Second Joint School on Atmospheric Composition, 16-20 November 2020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836779CC-D8AE-2745-8557-AFF5564FC6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08" b="65185"/>
          <a:stretch/>
        </p:blipFill>
        <p:spPr>
          <a:xfrm>
            <a:off x="0" y="6318064"/>
            <a:ext cx="12192000" cy="539936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5CD654B-C25C-7642-AD35-3FDD17F34BD7}"/>
              </a:ext>
            </a:extLst>
          </p:cNvPr>
          <p:cNvSpPr txBox="1"/>
          <p:nvPr/>
        </p:nvSpPr>
        <p:spPr>
          <a:xfrm>
            <a:off x="359228" y="2485083"/>
            <a:ext cx="4706803" cy="17211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5600" i="1" dirty="0">
                <a:solidFill>
                  <a:srgbClr val="000000"/>
                </a:solidFill>
                <a:sym typeface="Wingdings" pitchFamily="2" charset="2"/>
              </a:rPr>
              <a:t>Water </a:t>
            </a:r>
            <a:r>
              <a:rPr lang="en-US" sz="5600" i="1" dirty="0" err="1">
                <a:solidFill>
                  <a:srgbClr val="000000"/>
                </a:solidFill>
                <a:sym typeface="Wingdings" pitchFamily="2" charset="2"/>
              </a:rPr>
              <a:t>vapour</a:t>
            </a:r>
            <a:endParaRPr lang="en-US" sz="5600" dirty="0">
              <a:solidFill>
                <a:srgbClr val="000000"/>
              </a:solidFill>
              <a:sym typeface="Wingdings" pitchFamily="2" charset="2"/>
            </a:endParaRP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en-US" sz="4000" dirty="0">
                <a:solidFill>
                  <a:srgbClr val="000000"/>
                </a:solidFill>
                <a:sym typeface="Wingdings" pitchFamily="2" charset="2"/>
              </a:rPr>
              <a:t>Radiation  budget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en-US" sz="4000" dirty="0">
                <a:solidFill>
                  <a:srgbClr val="000000"/>
                </a:solidFill>
                <a:sym typeface="Wingdings" pitchFamily="2" charset="2"/>
              </a:rPr>
              <a:t>Cloud formation 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en-US" sz="4000" dirty="0">
                <a:solidFill>
                  <a:srgbClr val="000000"/>
                </a:solidFill>
                <a:sym typeface="Wingdings" pitchFamily="2" charset="2"/>
              </a:rPr>
              <a:t>Precipitation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en-US" sz="4000" dirty="0">
                <a:solidFill>
                  <a:srgbClr val="000000"/>
                </a:solidFill>
                <a:sym typeface="Wingdings" pitchFamily="2" charset="2"/>
              </a:rPr>
              <a:t>Health</a:t>
            </a:r>
            <a:endParaRPr lang="en-US" sz="4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524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1750</Words>
  <Application>Microsoft Macintosh PowerPoint</Application>
  <PresentationFormat>Widescreen</PresentationFormat>
  <Paragraphs>263</Paragraphs>
  <Slides>37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37</vt:i4>
      </vt:variant>
    </vt:vector>
  </HeadingPairs>
  <TitlesOfParts>
    <vt:vector size="43" baseType="lpstr">
      <vt:lpstr>Arial</vt:lpstr>
      <vt:lpstr>Calibri</vt:lpstr>
      <vt:lpstr>Calibri Light</vt:lpstr>
      <vt:lpstr>Cambria Math</vt:lpstr>
      <vt:lpstr>Wingdings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Lucia Mona</dc:creator>
  <cp:lastModifiedBy>Lucia Mona</cp:lastModifiedBy>
  <cp:revision>6</cp:revision>
  <dcterms:created xsi:type="dcterms:W3CDTF">2020-11-16T05:49:19Z</dcterms:created>
  <dcterms:modified xsi:type="dcterms:W3CDTF">2020-11-16T07:39:45Z</dcterms:modified>
</cp:coreProperties>
</file>