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256" r:id="rId2"/>
    <p:sldId id="302" r:id="rId3"/>
    <p:sldId id="484" r:id="rId4"/>
    <p:sldId id="477" r:id="rId5"/>
    <p:sldId id="490" r:id="rId6"/>
    <p:sldId id="488" r:id="rId7"/>
    <p:sldId id="316" r:id="rId8"/>
    <p:sldId id="468" r:id="rId9"/>
    <p:sldId id="418" r:id="rId10"/>
    <p:sldId id="470" r:id="rId11"/>
    <p:sldId id="472" r:id="rId12"/>
    <p:sldId id="473" r:id="rId13"/>
    <p:sldId id="474" r:id="rId14"/>
    <p:sldId id="475" r:id="rId15"/>
    <p:sldId id="476" r:id="rId16"/>
    <p:sldId id="485" r:id="rId17"/>
    <p:sldId id="478" r:id="rId18"/>
    <p:sldId id="310" r:id="rId19"/>
    <p:sldId id="272" r:id="rId20"/>
    <p:sldId id="264" r:id="rId21"/>
    <p:sldId id="271" r:id="rId22"/>
    <p:sldId id="489" r:id="rId23"/>
    <p:sldId id="362" r:id="rId24"/>
    <p:sldId id="363" r:id="rId2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or" initials="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FF0000"/>
    <a:srgbClr val="000000"/>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6" autoAdjust="0"/>
    <p:restoredTop sz="83099" autoAdjust="0"/>
  </p:normalViewPr>
  <p:slideViewPr>
    <p:cSldViewPr snapToObjects="1">
      <p:cViewPr varScale="1">
        <p:scale>
          <a:sx n="90" d="100"/>
          <a:sy n="90" d="100"/>
        </p:scale>
        <p:origin x="2288" y="20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image" Target="../media/image21.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2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0" hangingPunct="0">
              <a:defRPr sz="1200">
                <a:cs typeface="+mn-cs"/>
              </a:defRPr>
            </a:lvl1pPr>
          </a:lstStyle>
          <a:p>
            <a:pPr>
              <a:defRPr/>
            </a:pPr>
            <a:endParaRPr lang="en-US"/>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0" hangingPunct="0">
              <a:defRPr sz="1200">
                <a:cs typeface="+mn-cs"/>
              </a:defRPr>
            </a:lvl1pPr>
          </a:lstStyle>
          <a:p>
            <a:pPr>
              <a:defRPr/>
            </a:pPr>
            <a:fld id="{1F8BCFE8-6329-4D57-B1CC-2E039A9639AB}" type="datetime1">
              <a:rPr lang="en-US"/>
              <a:pPr>
                <a:defRPr/>
              </a:pPr>
              <a:t>11/16/20</a:t>
            </a:fld>
            <a:endParaRPr lang="en-US"/>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0" hangingPunct="0">
              <a:defRPr sz="1200">
                <a:cs typeface="+mn-cs"/>
              </a:defRPr>
            </a:lvl1pPr>
          </a:lstStyle>
          <a:p>
            <a:pPr>
              <a:defRPr/>
            </a:pPr>
            <a:endParaRPr 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0" hangingPunct="0">
              <a:defRPr sz="1200">
                <a:cs typeface="+mn-cs"/>
              </a:defRPr>
            </a:lvl1pPr>
          </a:lstStyle>
          <a:p>
            <a:pPr>
              <a:defRPr/>
            </a:pPr>
            <a:fld id="{175E180E-DCEC-454C-892C-C24CE983607D}" type="slidenum">
              <a:rPr lang="en-US"/>
              <a:pPr>
                <a:defRPr/>
              </a:pPr>
              <a:t>‹#›</a:t>
            </a:fld>
            <a:endParaRPr lang="en-US"/>
          </a:p>
        </p:txBody>
      </p:sp>
    </p:spTree>
    <p:extLst>
      <p:ext uri="{BB962C8B-B14F-4D97-AF65-F5344CB8AC3E}">
        <p14:creationId xmlns:p14="http://schemas.microsoft.com/office/powerpoint/2010/main" val="17715836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cs typeface="+mn-cs"/>
              </a:defRPr>
            </a:lvl1pPr>
          </a:lstStyle>
          <a:p>
            <a:pPr>
              <a:defRPr/>
            </a:pPr>
            <a:fld id="{F9EB7A92-87D9-4E4B-A808-254CCFDF0ABA}" type="datetime1">
              <a:rPr lang="en-US"/>
              <a:pPr>
                <a:defRPr/>
              </a:pPr>
              <a:t>11/16/20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cs typeface="+mn-cs"/>
              </a:defRPr>
            </a:lvl1pPr>
          </a:lstStyle>
          <a:p>
            <a:pPr>
              <a:defRPr/>
            </a:pPr>
            <a:fld id="{1A31A1A2-BA9A-43B8-9B69-2540CC0E5C82}" type="slidenum">
              <a:rPr lang="en-US"/>
              <a:pPr>
                <a:defRPr/>
              </a:pPr>
              <a:t>‹#›</a:t>
            </a:fld>
            <a:endParaRPr lang="en-US"/>
          </a:p>
        </p:txBody>
      </p:sp>
    </p:spTree>
    <p:extLst>
      <p:ext uri="{BB962C8B-B14F-4D97-AF65-F5344CB8AC3E}">
        <p14:creationId xmlns:p14="http://schemas.microsoft.com/office/powerpoint/2010/main" val="393148501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Atmosphere:</a:t>
            </a:r>
            <a:r>
              <a:rPr lang="en-GB" baseline="0" dirty="0"/>
              <a:t> the great communicator (space, ocean, mountains, breathing of air by people, plants, </a:t>
            </a:r>
            <a:r>
              <a:rPr lang="en-GB" baseline="0" dirty="0" err="1"/>
              <a:t>etc</a:t>
            </a:r>
            <a:r>
              <a:rPr lang="en-GB" baseline="0" dirty="0"/>
              <a:t>). The fast timescales of response are key here.</a:t>
            </a:r>
          </a:p>
          <a:p>
            <a:endParaRPr lang="en-GB" baseline="0" dirty="0"/>
          </a:p>
          <a:p>
            <a:r>
              <a:rPr lang="en-GB" baseline="0" dirty="0"/>
              <a:t>10 m/s, in one day 10^5 s -&gt; 1000km (10 </a:t>
            </a:r>
            <a:r>
              <a:rPr lang="en-GB" baseline="0" dirty="0" err="1"/>
              <a:t>deg</a:t>
            </a:r>
            <a:r>
              <a:rPr lang="en-GB" baseline="0" dirty="0"/>
              <a:t> </a:t>
            </a:r>
            <a:r>
              <a:rPr lang="en-GB" baseline="0" dirty="0" err="1"/>
              <a:t>lat</a:t>
            </a:r>
            <a:r>
              <a:rPr lang="en-GB" baseline="0" dirty="0"/>
              <a:t>).</a:t>
            </a:r>
            <a:endParaRPr lang="en-GB" dirty="0"/>
          </a:p>
        </p:txBody>
      </p:sp>
      <p:sp>
        <p:nvSpPr>
          <p:cNvPr id="4" name="Slide Number Placeholder 3"/>
          <p:cNvSpPr>
            <a:spLocks noGrp="1"/>
          </p:cNvSpPr>
          <p:nvPr>
            <p:ph type="sldNum" sz="quarter" idx="10"/>
          </p:nvPr>
        </p:nvSpPr>
        <p:spPr/>
        <p:txBody>
          <a:bodyPr/>
          <a:lstStyle/>
          <a:p>
            <a:fld id="{135FDA2B-5932-4A92-9133-094EAC7E372A}" type="slidenum">
              <a:rPr lang="en-GB" smtClean="0"/>
              <a:t>2</a:t>
            </a:fld>
            <a:endParaRPr lang="en-GB"/>
          </a:p>
        </p:txBody>
      </p:sp>
    </p:spTree>
    <p:extLst>
      <p:ext uri="{BB962C8B-B14F-4D97-AF65-F5344CB8AC3E}">
        <p14:creationId xmlns:p14="http://schemas.microsoft.com/office/powerpoint/2010/main" val="3526055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overview of processes in the composition-climate system </a:t>
            </a:r>
            <a:r>
              <a:rPr lang="el-GR" dirty="0"/>
              <a:t>(</a:t>
            </a:r>
            <a:r>
              <a:rPr lang="en-GB" dirty="0"/>
              <a:t>and the Earth system in general) </a:t>
            </a:r>
            <a:r>
              <a:rPr lang="en-US" dirty="0"/>
              <a:t>and the fact that there are interactions everywhere. Sometimes we need to simulate components (e.g. atmospheric chemistry, or climate, or the oceans or…) in isolation, and sometimes we need to examine the interactions or include them for more realistic predictions.</a:t>
            </a:r>
          </a:p>
          <a:p>
            <a:endParaRPr lang="en-US" dirty="0"/>
          </a:p>
          <a:p>
            <a:r>
              <a:rPr lang="en-US" dirty="0"/>
              <a:t>I could also add a slide here showing the historical evolution of the field, decade by decade, and how we moved from more focused systems to fully integrated systems.</a:t>
            </a:r>
          </a:p>
        </p:txBody>
      </p:sp>
      <p:sp>
        <p:nvSpPr>
          <p:cNvPr id="4" name="Slide Number Placeholder 3"/>
          <p:cNvSpPr>
            <a:spLocks noGrp="1"/>
          </p:cNvSpPr>
          <p:nvPr>
            <p:ph type="sldNum" sz="quarter" idx="5"/>
          </p:nvPr>
        </p:nvSpPr>
        <p:spPr/>
        <p:txBody>
          <a:bodyPr/>
          <a:lstStyle/>
          <a:p>
            <a:pPr>
              <a:defRPr/>
            </a:pPr>
            <a:fld id="{1A31A1A2-BA9A-43B8-9B69-2540CC0E5C82}" type="slidenum">
              <a:rPr lang="en-US" smtClean="0"/>
              <a:pPr>
                <a:defRPr/>
              </a:pPr>
              <a:t>3</a:t>
            </a:fld>
            <a:endParaRPr lang="en-US"/>
          </a:p>
        </p:txBody>
      </p:sp>
    </p:spTree>
    <p:extLst>
      <p:ext uri="{BB962C8B-B14F-4D97-AF65-F5344CB8AC3E}">
        <p14:creationId xmlns:p14="http://schemas.microsoft.com/office/powerpoint/2010/main" val="516651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A31A1A2-BA9A-43B8-9B69-2540CC0E5C82}" type="slidenum">
              <a:rPr lang="en-US" smtClean="0"/>
              <a:pPr>
                <a:defRPr/>
              </a:pPr>
              <a:t>5</a:t>
            </a:fld>
            <a:endParaRPr lang="en-US"/>
          </a:p>
        </p:txBody>
      </p:sp>
    </p:spTree>
    <p:extLst>
      <p:ext uri="{BB962C8B-B14F-4D97-AF65-F5344CB8AC3E}">
        <p14:creationId xmlns:p14="http://schemas.microsoft.com/office/powerpoint/2010/main" val="404695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the equations and the way that they are coupled.</a:t>
            </a:r>
          </a:p>
          <a:p>
            <a:endParaRPr lang="en-US" dirty="0"/>
          </a:p>
          <a:p>
            <a:r>
              <a:rPr lang="en-US" dirty="0"/>
              <a:t>Doric, Ionic and Corinthian order of architecture.</a:t>
            </a:r>
          </a:p>
        </p:txBody>
      </p:sp>
      <p:sp>
        <p:nvSpPr>
          <p:cNvPr id="4" name="Slide Number Placeholder 3"/>
          <p:cNvSpPr>
            <a:spLocks noGrp="1"/>
          </p:cNvSpPr>
          <p:nvPr>
            <p:ph type="sldNum" sz="quarter" idx="5"/>
          </p:nvPr>
        </p:nvSpPr>
        <p:spPr/>
        <p:txBody>
          <a:bodyPr/>
          <a:lstStyle/>
          <a:p>
            <a:pPr>
              <a:defRPr/>
            </a:pPr>
            <a:fld id="{1A31A1A2-BA9A-43B8-9B69-2540CC0E5C82}" type="slidenum">
              <a:rPr lang="en-US" smtClean="0"/>
              <a:pPr>
                <a:defRPr/>
              </a:pPr>
              <a:t>7</a:t>
            </a:fld>
            <a:endParaRPr lang="en-US"/>
          </a:p>
        </p:txBody>
      </p:sp>
    </p:spTree>
    <p:extLst>
      <p:ext uri="{BB962C8B-B14F-4D97-AF65-F5344CB8AC3E}">
        <p14:creationId xmlns:p14="http://schemas.microsoft.com/office/powerpoint/2010/main" val="3391879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A31A1A2-BA9A-43B8-9B69-2540CC0E5C82}" type="slidenum">
              <a:rPr lang="en-US" smtClean="0"/>
              <a:pPr>
                <a:defRPr/>
              </a:pPr>
              <a:t>16</a:t>
            </a:fld>
            <a:endParaRPr lang="en-US"/>
          </a:p>
        </p:txBody>
      </p:sp>
    </p:spTree>
    <p:extLst>
      <p:ext uri="{BB962C8B-B14F-4D97-AF65-F5344CB8AC3E}">
        <p14:creationId xmlns:p14="http://schemas.microsoft.com/office/powerpoint/2010/main" val="1056169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 will mention that model validation should often be going beyond the more “traditional” single produce comparisons with observations, and could be often involving process-based methods with multiple satellite datasets and/or with the combined use of observations with model sensitivity experiments.</a:t>
            </a:r>
          </a:p>
          <a:p>
            <a:endParaRPr lang="en-US" dirty="0"/>
          </a:p>
          <a:p>
            <a:r>
              <a:rPr lang="en-US" dirty="0"/>
              <a:t>This will lead to the subsequent slides with </a:t>
            </a:r>
            <a:r>
              <a:rPr lang="en-US" dirty="0" err="1"/>
              <a:t>exmaples</a:t>
            </a:r>
            <a:r>
              <a:rPr lang="en-US" dirty="0"/>
              <a:t>.</a:t>
            </a:r>
          </a:p>
        </p:txBody>
      </p:sp>
      <p:sp>
        <p:nvSpPr>
          <p:cNvPr id="4" name="Slide Number Placeholder 3"/>
          <p:cNvSpPr>
            <a:spLocks noGrp="1"/>
          </p:cNvSpPr>
          <p:nvPr>
            <p:ph type="sldNum" sz="quarter" idx="5"/>
          </p:nvPr>
        </p:nvSpPr>
        <p:spPr/>
        <p:txBody>
          <a:bodyPr/>
          <a:lstStyle/>
          <a:p>
            <a:pPr>
              <a:defRPr/>
            </a:pPr>
            <a:fld id="{1A31A1A2-BA9A-43B8-9B69-2540CC0E5C82}" type="slidenum">
              <a:rPr lang="en-US" smtClean="0"/>
              <a:pPr>
                <a:defRPr/>
              </a:pPr>
              <a:t>17</a:t>
            </a:fld>
            <a:endParaRPr lang="en-US"/>
          </a:p>
        </p:txBody>
      </p:sp>
    </p:spTree>
    <p:extLst>
      <p:ext uri="{BB962C8B-B14F-4D97-AF65-F5344CB8AC3E}">
        <p14:creationId xmlns:p14="http://schemas.microsoft.com/office/powerpoint/2010/main" val="3729733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that models perform very differently in terms of O3-CO correlations, even though they performed similarly for O3 and CO when evaluated separately.</a:t>
            </a:r>
          </a:p>
        </p:txBody>
      </p:sp>
      <p:sp>
        <p:nvSpPr>
          <p:cNvPr id="4" name="Slide Number Placeholder 3"/>
          <p:cNvSpPr>
            <a:spLocks noGrp="1"/>
          </p:cNvSpPr>
          <p:nvPr>
            <p:ph type="sldNum" sz="quarter" idx="5"/>
          </p:nvPr>
        </p:nvSpPr>
        <p:spPr/>
        <p:txBody>
          <a:bodyPr/>
          <a:lstStyle/>
          <a:p>
            <a:pPr>
              <a:defRPr/>
            </a:pPr>
            <a:fld id="{1A31A1A2-BA9A-43B8-9B69-2540CC0E5C82}" type="slidenum">
              <a:rPr lang="en-US" smtClean="0"/>
              <a:pPr>
                <a:defRPr/>
              </a:pPr>
              <a:t>21</a:t>
            </a:fld>
            <a:endParaRPr lang="en-US"/>
          </a:p>
        </p:txBody>
      </p:sp>
    </p:spTree>
    <p:extLst>
      <p:ext uri="{BB962C8B-B14F-4D97-AF65-F5344CB8AC3E}">
        <p14:creationId xmlns:p14="http://schemas.microsoft.com/office/powerpoint/2010/main" val="451268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551F5A90-1BC6-FA48-93E7-30977D4576B6}" type="datetime1">
              <a:rPr lang="en-GB" smtClean="0"/>
              <a:t>16/11/2020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FDE6B44-D4DB-469E-96A5-28BA5FD1C2C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CA94234-6AEA-4A42-9873-FDD12F586F36}" type="datetime1">
              <a:rPr lang="en-GB" smtClean="0"/>
              <a:t>16/11/2020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EB10317-3703-4F4E-8DBA-12C4B42A69C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72B7567-E28B-6746-B899-A887209681EE}" type="datetime1">
              <a:rPr lang="en-GB" smtClean="0"/>
              <a:t>16/11/2020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9D9A643-A6B5-425D-B9F7-84E2CE3FDD6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a:solidFill>
            <a:schemeClr val="accent5">
              <a:lumMod val="20000"/>
              <a:lumOff val="80000"/>
            </a:schemeClr>
          </a:solidFill>
        </p:spPr>
        <p:txBody>
          <a:bodyPr/>
          <a:lstStyle>
            <a:lvl1pPr>
              <a:defRPr sz="3200" b="1">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63C7192-F191-2345-8E23-1D64CB1D4B52}" type="datetime1">
              <a:rPr lang="en-GB" smtClean="0"/>
              <a:t>16/11/2020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08DDE2-C767-49F1-8027-5E2DCCB5753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9C90DE9-6273-0F4F-AA44-C38A38E46C79}" type="datetime1">
              <a:rPr lang="en-GB" smtClean="0"/>
              <a:t>16/11/2020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9E8820-EA61-4B15-B94E-AE63C564BF6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DA9B25D-B791-8642-BE5C-7F9037B1D946}" type="datetime1">
              <a:rPr lang="en-GB" smtClean="0"/>
              <a:t>16/11/2020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5BEB6CA-D98A-4DBB-9A77-0FA8CC343AE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C870F3F-E238-9C47-BE17-832BAD1C4399}" type="datetime1">
              <a:rPr lang="en-GB" smtClean="0"/>
              <a:t>16/11/2020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73D58B0-B23C-48D8-A888-7801BEE55B9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AC2ADF9-14A7-6F42-9A18-E981A8CAC63E}" type="datetime1">
              <a:rPr lang="en-GB" smtClean="0"/>
              <a:t>16/11/2020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005ED7E-164D-4B52-A630-A167E97CAA8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B87408D-4E3F-E74B-88BD-AA40EED2A3F9}" type="datetime1">
              <a:rPr lang="en-GB" smtClean="0"/>
              <a:t>16/11/2020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7A69783-E369-481E-BEE5-6EBCA09982B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0DE9F5C-787B-E646-9C67-2AF79566E170}" type="datetime1">
              <a:rPr lang="en-GB" smtClean="0"/>
              <a:t>16/11/2020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1AE1BC9-1B3E-4FB2-9D33-13330D99A09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6DD21DE-FEBB-E347-9584-9F2B22FC9AC6}" type="datetime1">
              <a:rPr lang="en-GB" smtClean="0"/>
              <a:t>16/11/2020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0FF374A-B5A9-4D00-B076-7416E3CCEA3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cs typeface="+mn-cs"/>
              </a:defRPr>
            </a:lvl1pPr>
          </a:lstStyle>
          <a:p>
            <a:pPr>
              <a:defRPr/>
            </a:pPr>
            <a:fld id="{38C653F7-72CE-7B47-A986-239EFF6F3BF6}" type="datetime1">
              <a:rPr lang="en-GB" smtClean="0"/>
              <a:t>16/11/2020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cs typeface="+mn-cs"/>
              </a:defRPr>
            </a:lvl1pPr>
          </a:lstStyle>
          <a:p>
            <a:pPr>
              <a:defRPr/>
            </a:pPr>
            <a:fld id="{E1026C34-5657-4DED-8F0A-46ABCB3271F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2.emf"/><Relationship Id="rId5" Type="http://schemas.openxmlformats.org/officeDocument/2006/relationships/oleObject" Target="../embeddings/oleObject6.bin"/><Relationship Id="rId4" Type="http://schemas.openxmlformats.org/officeDocument/2006/relationships/image" Target="../media/image21.emf"/></Relationships>
</file>

<file path=ppt/slides/_rels/slide11.xml.rels><?xml version="1.0" encoding="UTF-8" standalone="yes"?>
<Relationships xmlns="http://schemas.openxmlformats.org/package/2006/relationships"><Relationship Id="rId8" Type="http://schemas.openxmlformats.org/officeDocument/2006/relationships/image" Target="../media/image18.wmf"/><Relationship Id="rId13" Type="http://schemas.openxmlformats.org/officeDocument/2006/relationships/image" Target="../media/image25.emf"/><Relationship Id="rId3" Type="http://schemas.openxmlformats.org/officeDocument/2006/relationships/image" Target="../media/image13.wmf"/><Relationship Id="rId7" Type="http://schemas.openxmlformats.org/officeDocument/2006/relationships/image" Target="../media/image17.wmf"/><Relationship Id="rId12"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6.jpeg"/><Relationship Id="rId11" Type="http://schemas.openxmlformats.org/officeDocument/2006/relationships/image" Target="../media/image24.emf"/><Relationship Id="rId5" Type="http://schemas.openxmlformats.org/officeDocument/2006/relationships/image" Target="../media/image15.jpeg"/><Relationship Id="rId10" Type="http://schemas.openxmlformats.org/officeDocument/2006/relationships/oleObject" Target="../embeddings/oleObject8.bin"/><Relationship Id="rId4" Type="http://schemas.openxmlformats.org/officeDocument/2006/relationships/image" Target="../media/image14.wmf"/><Relationship Id="rId9" Type="http://schemas.openxmlformats.org/officeDocument/2006/relationships/image" Target="../media/image19.wmf"/></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6.emf"/><Relationship Id="rId4" Type="http://schemas.openxmlformats.org/officeDocument/2006/relationships/oleObject" Target="../embeddings/oleObject10.bin"/></Relationships>
</file>

<file path=ppt/slides/_rels/slide13.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image" Target="../media/image13.wmf"/><Relationship Id="rId7"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6.jpeg"/><Relationship Id="rId11" Type="http://schemas.openxmlformats.org/officeDocument/2006/relationships/image" Target="../media/image28.wmf"/><Relationship Id="rId5" Type="http://schemas.openxmlformats.org/officeDocument/2006/relationships/image" Target="../media/image15.jpeg"/><Relationship Id="rId10" Type="http://schemas.openxmlformats.org/officeDocument/2006/relationships/oleObject" Target="../embeddings/oleObject11.bin"/><Relationship Id="rId4" Type="http://schemas.openxmlformats.org/officeDocument/2006/relationships/image" Target="../media/image14.wmf"/><Relationship Id="rId9" Type="http://schemas.openxmlformats.org/officeDocument/2006/relationships/image" Target="../media/image19.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8.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9.emf"/></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4.xml"/><Relationship Id="rId7" Type="http://schemas.openxmlformats.org/officeDocument/2006/relationships/image" Target="../media/image8.emf"/><Relationship Id="rId12" Type="http://schemas.openxmlformats.org/officeDocument/2006/relationships/image" Target="../media/image12.tif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1.tiff"/><Relationship Id="rId5" Type="http://schemas.openxmlformats.org/officeDocument/2006/relationships/image" Target="../media/image7.emf"/><Relationship Id="rId10" Type="http://schemas.openxmlformats.org/officeDocument/2006/relationships/image" Target="../media/image10.tiff"/><Relationship Id="rId4" Type="http://schemas.openxmlformats.org/officeDocument/2006/relationships/oleObject" Target="../embeddings/oleObject1.bin"/><Relationship Id="rId9" Type="http://schemas.openxmlformats.org/officeDocument/2006/relationships/image" Target="../media/image9.emf"/></Relationships>
</file>

<file path=ppt/slides/_rels/slide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oleObject" Target="../embeddings/oleObject4.bin"/><Relationship Id="rId7"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4.wmf"/><Relationship Id="rId11" Type="http://schemas.openxmlformats.org/officeDocument/2006/relationships/image" Target="../media/image19.wmf"/><Relationship Id="rId5" Type="http://schemas.openxmlformats.org/officeDocument/2006/relationships/image" Target="../media/image13.wmf"/><Relationship Id="rId10" Type="http://schemas.openxmlformats.org/officeDocument/2006/relationships/image" Target="../media/image18.wmf"/><Relationship Id="rId4" Type="http://schemas.openxmlformats.org/officeDocument/2006/relationships/image" Target="../media/image7.emf"/><Relationship Id="rId9" Type="http://schemas.openxmlformats.org/officeDocument/2006/relationships/image" Target="../media/image17.wmf"/></Relationships>
</file>

<file path=ppt/slides/_rels/slide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8200"/>
            <a:ext cx="9144000" cy="5143500"/>
          </a:xfrm>
          <a:prstGeom prst="rect">
            <a:avLst/>
          </a:prstGeom>
        </p:spPr>
      </p:pic>
      <p:sp>
        <p:nvSpPr>
          <p:cNvPr id="6" name="TextBox 5"/>
          <p:cNvSpPr txBox="1"/>
          <p:nvPr/>
        </p:nvSpPr>
        <p:spPr>
          <a:xfrm>
            <a:off x="1828800" y="762000"/>
            <a:ext cx="7010400" cy="3631763"/>
          </a:xfrm>
          <a:prstGeom prst="rect">
            <a:avLst/>
          </a:prstGeom>
          <a:noFill/>
        </p:spPr>
        <p:txBody>
          <a:bodyPr wrap="square" rtlCol="0">
            <a:spAutoFit/>
          </a:bodyPr>
          <a:lstStyle/>
          <a:p>
            <a:r>
              <a:rPr lang="en-GB" sz="3200" b="1" dirty="0"/>
              <a:t>‘Atmospheric models: basic principles and examples of process-based evaluation using satellite data’</a:t>
            </a:r>
            <a:endParaRPr lang="en-GB" sz="3000" b="1" dirty="0">
              <a:latin typeface="Cambria Math" panose="02040503050406030204" pitchFamily="18" charset="0"/>
              <a:ea typeface="Cambria Math" panose="02040503050406030204" pitchFamily="18" charset="0"/>
            </a:endParaRPr>
          </a:p>
          <a:p>
            <a:endParaRPr lang="en-GB" sz="600" b="1" dirty="0">
              <a:latin typeface="Cambria Math" panose="02040503050406030204" pitchFamily="18" charset="0"/>
              <a:ea typeface="Cambria Math" panose="02040503050406030204" pitchFamily="18" charset="0"/>
            </a:endParaRPr>
          </a:p>
          <a:p>
            <a:r>
              <a:rPr lang="en-GB" sz="3000" b="1" dirty="0">
                <a:latin typeface="Cambria Math" panose="02040503050406030204" pitchFamily="18" charset="0"/>
                <a:ea typeface="Cambria Math" panose="02040503050406030204" pitchFamily="18" charset="0"/>
              </a:rPr>
              <a:t>by </a:t>
            </a:r>
            <a:r>
              <a:rPr lang="en-GB" sz="3000" b="1" dirty="0" err="1">
                <a:latin typeface="Cambria Math" panose="02040503050406030204" pitchFamily="18" charset="0"/>
                <a:ea typeface="Cambria Math" panose="02040503050406030204" pitchFamily="18" charset="0"/>
              </a:rPr>
              <a:t>Dr.</a:t>
            </a:r>
            <a:r>
              <a:rPr lang="en-GB" sz="3000" b="1" dirty="0">
                <a:latin typeface="Cambria Math" panose="02040503050406030204" pitchFamily="18" charset="0"/>
                <a:ea typeface="Cambria Math" panose="02040503050406030204" pitchFamily="18" charset="0"/>
              </a:rPr>
              <a:t> Apostolos Voulgarakis, </a:t>
            </a:r>
          </a:p>
          <a:p>
            <a:r>
              <a:rPr lang="en-GB" sz="3000" b="1" dirty="0">
                <a:latin typeface="Cambria Math" panose="02040503050406030204" pitchFamily="18" charset="0"/>
                <a:ea typeface="Cambria Math" panose="02040503050406030204" pitchFamily="18" charset="0"/>
              </a:rPr>
              <a:t>Technical University of Crete/Imperial College London</a:t>
            </a:r>
          </a:p>
        </p:txBody>
      </p:sp>
    </p:spTree>
    <p:extLst>
      <p:ext uri="{BB962C8B-B14F-4D97-AF65-F5344CB8AC3E}">
        <p14:creationId xmlns:p14="http://schemas.microsoft.com/office/powerpoint/2010/main" val="2978018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9372600" cy="1143000"/>
          </a:xfrm>
          <a:noFill/>
        </p:spPr>
        <p:txBody>
          <a:bodyPr>
            <a:normAutofit/>
          </a:bodyPr>
          <a:lstStyle/>
          <a:p>
            <a:r>
              <a:rPr lang="en-GB" sz="3400" dirty="0"/>
              <a:t>Discretisation of mass balance equation in time</a:t>
            </a:r>
            <a:endParaRPr lang="en-GB" sz="2800" b="0" dirty="0"/>
          </a:p>
        </p:txBody>
      </p:sp>
      <p:sp>
        <p:nvSpPr>
          <p:cNvPr id="3" name="Rectangle 2"/>
          <p:cNvSpPr/>
          <p:nvPr/>
        </p:nvSpPr>
        <p:spPr>
          <a:xfrm>
            <a:off x="457200" y="685800"/>
            <a:ext cx="8382000" cy="1354217"/>
          </a:xfrm>
          <a:prstGeom prst="rect">
            <a:avLst/>
          </a:prstGeom>
        </p:spPr>
        <p:txBody>
          <a:bodyPr wrap="square">
            <a:spAutoFit/>
          </a:bodyPr>
          <a:lstStyle/>
          <a:p>
            <a:r>
              <a:rPr lang="en-US" sz="2500" dirty="0"/>
              <a:t>•</a:t>
            </a:r>
            <a:r>
              <a:rPr lang="en-US" sz="2100" dirty="0"/>
              <a:t> </a:t>
            </a:r>
            <a:r>
              <a:rPr lang="en-US" sz="2100" dirty="0">
                <a:solidFill>
                  <a:srgbClr val="FF0000"/>
                </a:solidFill>
              </a:rPr>
              <a:t>Split the equation </a:t>
            </a:r>
            <a:r>
              <a:rPr lang="en-US" sz="2100" dirty="0"/>
              <a:t>into contributions from transport and local terms:</a:t>
            </a:r>
          </a:p>
          <a:p>
            <a:endParaRPr lang="en-US" sz="1200" dirty="0"/>
          </a:p>
          <a:p>
            <a:endParaRPr lang="en-US" sz="2100" dirty="0"/>
          </a:p>
          <a:p>
            <a:endParaRPr lang="en-US" sz="2400" dirty="0"/>
          </a:p>
        </p:txBody>
      </p:sp>
      <p:graphicFrame>
        <p:nvGraphicFramePr>
          <p:cNvPr id="8" name="Object 7"/>
          <p:cNvGraphicFramePr>
            <a:graphicFrameLocks noChangeAspect="1"/>
          </p:cNvGraphicFramePr>
          <p:nvPr>
            <p:extLst>
              <p:ext uri="{D42A27DB-BD31-4B8C-83A1-F6EECF244321}">
                <p14:modId xmlns:p14="http://schemas.microsoft.com/office/powerpoint/2010/main" val="1686124628"/>
              </p:ext>
            </p:extLst>
          </p:nvPr>
        </p:nvGraphicFramePr>
        <p:xfrm>
          <a:off x="2057400" y="1295400"/>
          <a:ext cx="4089400" cy="1058863"/>
        </p:xfrm>
        <a:graphic>
          <a:graphicData uri="http://schemas.openxmlformats.org/presentationml/2006/ole">
            <mc:AlternateContent xmlns:mc="http://schemas.openxmlformats.org/markup-compatibility/2006">
              <mc:Choice xmlns:v="urn:schemas-microsoft-com:vml" Requires="v">
                <p:oleObj spid="_x0000_s1470" name="Equation" r:id="rId3" imgW="1816100" imgH="469900" progId="Equation.3">
                  <p:embed/>
                </p:oleObj>
              </mc:Choice>
              <mc:Fallback>
                <p:oleObj name="Equation" r:id="rId3" imgW="1816100" imgH="469900" progId="Equation.3">
                  <p:embed/>
                  <p:pic>
                    <p:nvPicPr>
                      <p:cNvPr id="0" name=""/>
                      <p:cNvPicPr/>
                      <p:nvPr/>
                    </p:nvPicPr>
                    <p:blipFill>
                      <a:blip r:embed="rId4"/>
                      <a:stretch>
                        <a:fillRect/>
                      </a:stretch>
                    </p:blipFill>
                    <p:spPr>
                      <a:xfrm>
                        <a:off x="2057400" y="1295400"/>
                        <a:ext cx="4089400" cy="1058863"/>
                      </a:xfrm>
                      <a:prstGeom prst="rect">
                        <a:avLst/>
                      </a:prstGeom>
                    </p:spPr>
                  </p:pic>
                </p:oleObj>
              </mc:Fallback>
            </mc:AlternateContent>
          </a:graphicData>
        </a:graphic>
      </p:graphicFrame>
      <p:cxnSp>
        <p:nvCxnSpPr>
          <p:cNvPr id="9" name="Straight Arrow Connector 8"/>
          <p:cNvCxnSpPr/>
          <p:nvPr/>
        </p:nvCxnSpPr>
        <p:spPr>
          <a:xfrm flipV="1">
            <a:off x="2743200" y="2514600"/>
            <a:ext cx="762000" cy="609600"/>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184443" y="2971800"/>
            <a:ext cx="2015957" cy="707886"/>
          </a:xfrm>
          <a:prstGeom prst="rect">
            <a:avLst/>
          </a:prstGeom>
          <a:noFill/>
        </p:spPr>
        <p:txBody>
          <a:bodyPr wrap="square" rtlCol="0">
            <a:spAutoFit/>
          </a:bodyPr>
          <a:lstStyle/>
          <a:p>
            <a:r>
              <a:rPr lang="en-GB" sz="2000" dirty="0">
                <a:latin typeface="Calibri" pitchFamily="34" charset="0"/>
              </a:rPr>
              <a:t>Advection+</a:t>
            </a:r>
          </a:p>
          <a:p>
            <a:r>
              <a:rPr lang="en-GB" sz="2000" dirty="0">
                <a:latin typeface="Calibri" pitchFamily="34" charset="0"/>
              </a:rPr>
              <a:t>convection =</a:t>
            </a:r>
            <a:endParaRPr lang="en-US" sz="2000" dirty="0">
              <a:latin typeface="Calibri" pitchFamily="34"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2897984242"/>
              </p:ext>
            </p:extLst>
          </p:nvPr>
        </p:nvGraphicFramePr>
        <p:xfrm>
          <a:off x="2667000" y="3276600"/>
          <a:ext cx="1038225" cy="331788"/>
        </p:xfrm>
        <a:graphic>
          <a:graphicData uri="http://schemas.openxmlformats.org/presentationml/2006/ole">
            <mc:AlternateContent xmlns:mc="http://schemas.openxmlformats.org/markup-compatibility/2006">
              <mc:Choice xmlns:v="urn:schemas-microsoft-com:vml" Requires="v">
                <p:oleObj spid="_x0000_s1471" name="Equation" r:id="rId5" imgW="635000" imgH="203200" progId="Equation.3">
                  <p:embed/>
                </p:oleObj>
              </mc:Choice>
              <mc:Fallback>
                <p:oleObj name="Equation" r:id="rId5" imgW="635000" imgH="203200" progId="Equation.3">
                  <p:embed/>
                  <p:pic>
                    <p:nvPicPr>
                      <p:cNvPr id="0" name=""/>
                      <p:cNvPicPr/>
                      <p:nvPr/>
                    </p:nvPicPr>
                    <p:blipFill>
                      <a:blip r:embed="rId6"/>
                      <a:stretch>
                        <a:fillRect/>
                      </a:stretch>
                    </p:blipFill>
                    <p:spPr>
                      <a:xfrm>
                        <a:off x="2667000" y="3276600"/>
                        <a:ext cx="1038225" cy="331788"/>
                      </a:xfrm>
                      <a:prstGeom prst="rect">
                        <a:avLst/>
                      </a:prstGeom>
                    </p:spPr>
                  </p:pic>
                </p:oleObj>
              </mc:Fallback>
            </mc:AlternateContent>
          </a:graphicData>
        </a:graphic>
      </p:graphicFrame>
      <p:cxnSp>
        <p:nvCxnSpPr>
          <p:cNvPr id="12" name="Straight Arrow Connector 11"/>
          <p:cNvCxnSpPr/>
          <p:nvPr/>
        </p:nvCxnSpPr>
        <p:spPr>
          <a:xfrm flipH="1" flipV="1">
            <a:off x="5943600" y="2514600"/>
            <a:ext cx="584200" cy="381000"/>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6553200" y="1331655"/>
            <a:ext cx="2438400" cy="2862322"/>
          </a:xfrm>
          <a:prstGeom prst="rect">
            <a:avLst/>
          </a:prstGeom>
          <a:noFill/>
        </p:spPr>
        <p:txBody>
          <a:bodyPr wrap="square" rtlCol="0">
            <a:spAutoFit/>
          </a:bodyPr>
          <a:lstStyle/>
          <a:p>
            <a:r>
              <a:rPr lang="en-GB" sz="2000" dirty="0">
                <a:latin typeface="Calibri" pitchFamily="34" charset="0"/>
              </a:rPr>
              <a:t>Emissions, chemistry, deposition </a:t>
            </a:r>
            <a:r>
              <a:rPr lang="en-GB" sz="2000" dirty="0" err="1">
                <a:latin typeface="Calibri" pitchFamily="34" charset="0"/>
              </a:rPr>
              <a:t>etc</a:t>
            </a:r>
            <a:r>
              <a:rPr lang="en-GB" sz="2000" dirty="0">
                <a:latin typeface="Calibri" pitchFamily="34" charset="0"/>
              </a:rPr>
              <a:t> (</a:t>
            </a:r>
            <a:r>
              <a:rPr lang="en-GB" sz="2000" i="1" dirty="0">
                <a:latin typeface="Calibri" pitchFamily="34" charset="0"/>
              </a:rPr>
              <a:t>P</a:t>
            </a:r>
            <a:r>
              <a:rPr lang="en-GB" sz="2000" dirty="0">
                <a:latin typeface="Calibri" pitchFamily="34" charset="0"/>
              </a:rPr>
              <a:t>-</a:t>
            </a:r>
            <a:r>
              <a:rPr lang="en-GB" sz="2000" i="1" dirty="0">
                <a:latin typeface="Calibri" pitchFamily="34" charset="0"/>
              </a:rPr>
              <a:t>L).</a:t>
            </a:r>
          </a:p>
          <a:p>
            <a:r>
              <a:rPr lang="en-GB" sz="2000" dirty="0">
                <a:latin typeface="Calibri" pitchFamily="34" charset="0"/>
              </a:rPr>
              <a:t>If several species, then for species </a:t>
            </a:r>
            <a:r>
              <a:rPr lang="en-GB" sz="2000" i="1" dirty="0" err="1">
                <a:latin typeface="Calibri" pitchFamily="34" charset="0"/>
              </a:rPr>
              <a:t>i</a:t>
            </a:r>
            <a:r>
              <a:rPr lang="en-GB" sz="2000" dirty="0">
                <a:latin typeface="Calibri" pitchFamily="34" charset="0"/>
              </a:rPr>
              <a:t> we have </a:t>
            </a:r>
            <a:r>
              <a:rPr lang="en-GB" sz="2000" i="1" dirty="0">
                <a:latin typeface="Calibri" pitchFamily="34" charset="0"/>
              </a:rPr>
              <a:t>P</a:t>
            </a:r>
            <a:r>
              <a:rPr lang="en-GB" sz="2000" i="1" baseline="-25000" dirty="0">
                <a:latin typeface="Calibri" pitchFamily="34" charset="0"/>
              </a:rPr>
              <a:t>i</a:t>
            </a:r>
            <a:r>
              <a:rPr lang="en-GB" sz="2000" dirty="0">
                <a:latin typeface="Calibri" pitchFamily="34" charset="0"/>
              </a:rPr>
              <a:t>(</a:t>
            </a:r>
            <a:r>
              <a:rPr lang="en-GB" sz="2000" b="1" dirty="0">
                <a:latin typeface="Calibri" pitchFamily="34" charset="0"/>
              </a:rPr>
              <a:t>n</a:t>
            </a:r>
            <a:r>
              <a:rPr lang="en-GB" sz="2000" dirty="0">
                <a:latin typeface="Calibri" pitchFamily="34" charset="0"/>
              </a:rPr>
              <a:t>)-</a:t>
            </a:r>
            <a:r>
              <a:rPr lang="en-GB" sz="2000" i="1" dirty="0">
                <a:latin typeface="Calibri" pitchFamily="34" charset="0"/>
              </a:rPr>
              <a:t>L</a:t>
            </a:r>
            <a:r>
              <a:rPr lang="en-GB" sz="2000" i="1" baseline="-25000" dirty="0">
                <a:latin typeface="Calibri" pitchFamily="34" charset="0"/>
              </a:rPr>
              <a:t>i</a:t>
            </a:r>
            <a:r>
              <a:rPr lang="en-GB" sz="2000" dirty="0">
                <a:latin typeface="Calibri" pitchFamily="34" charset="0"/>
              </a:rPr>
              <a:t>(</a:t>
            </a:r>
            <a:r>
              <a:rPr lang="en-GB" sz="2000" b="1" dirty="0">
                <a:latin typeface="Calibri" pitchFamily="34" charset="0"/>
              </a:rPr>
              <a:t>n</a:t>
            </a:r>
            <a:r>
              <a:rPr lang="en-GB" sz="2000" dirty="0">
                <a:latin typeface="Calibri" pitchFamily="34" charset="0"/>
              </a:rPr>
              <a:t>), where </a:t>
            </a:r>
            <a:r>
              <a:rPr lang="en-GB" sz="2000" b="1" dirty="0">
                <a:latin typeface="Calibri" pitchFamily="34" charset="0"/>
              </a:rPr>
              <a:t>n</a:t>
            </a:r>
            <a:r>
              <a:rPr lang="en-GB" sz="2000" dirty="0">
                <a:latin typeface="Calibri" pitchFamily="34" charset="0"/>
              </a:rPr>
              <a:t> a vector of concentrations of all species on which </a:t>
            </a:r>
            <a:r>
              <a:rPr lang="en-GB" sz="2000" i="1" dirty="0" err="1">
                <a:latin typeface="Calibri" pitchFamily="34" charset="0"/>
              </a:rPr>
              <a:t>i</a:t>
            </a:r>
            <a:r>
              <a:rPr lang="en-GB" sz="2000" dirty="0">
                <a:latin typeface="Calibri" pitchFamily="34" charset="0"/>
              </a:rPr>
              <a:t> depends.</a:t>
            </a:r>
            <a:endParaRPr lang="en-US" sz="2000" dirty="0">
              <a:latin typeface="Calibri" pitchFamily="34" charset="0"/>
            </a:endParaRPr>
          </a:p>
        </p:txBody>
      </p:sp>
      <p:sp>
        <p:nvSpPr>
          <p:cNvPr id="17" name="Rectangle 16"/>
          <p:cNvSpPr/>
          <p:nvPr/>
        </p:nvSpPr>
        <p:spPr>
          <a:xfrm>
            <a:off x="304800" y="4286816"/>
            <a:ext cx="8382000" cy="1123384"/>
          </a:xfrm>
          <a:prstGeom prst="rect">
            <a:avLst/>
          </a:prstGeom>
        </p:spPr>
        <p:txBody>
          <a:bodyPr wrap="square">
            <a:spAutoFit/>
          </a:bodyPr>
          <a:lstStyle/>
          <a:p>
            <a:r>
              <a:rPr lang="en-US" sz="2500" dirty="0"/>
              <a:t>•</a:t>
            </a:r>
            <a:r>
              <a:rPr lang="en-US" sz="2100" dirty="0"/>
              <a:t> Use a </a:t>
            </a:r>
            <a:r>
              <a:rPr lang="en-US" sz="2100" dirty="0">
                <a:solidFill>
                  <a:srgbClr val="FF0000"/>
                </a:solidFill>
              </a:rPr>
              <a:t>transport operator </a:t>
            </a:r>
            <a:r>
              <a:rPr lang="en-US" sz="2100" dirty="0"/>
              <a:t>and a </a:t>
            </a:r>
            <a:r>
              <a:rPr lang="en-US" sz="2100" dirty="0">
                <a:solidFill>
                  <a:srgbClr val="FF0000"/>
                </a:solidFill>
              </a:rPr>
              <a:t>local operator </a:t>
            </a:r>
            <a:r>
              <a:rPr lang="en-US" sz="2100" dirty="0"/>
              <a:t>to </a:t>
            </a:r>
            <a:r>
              <a:rPr lang="en-US" sz="2100" dirty="0">
                <a:solidFill>
                  <a:srgbClr val="FF0000"/>
                </a:solidFill>
              </a:rPr>
              <a:t>decouple</a:t>
            </a:r>
            <a:r>
              <a:rPr lang="en-US" sz="2100" dirty="0"/>
              <a:t> the two terms in finite difference form (assumed TRA and LOC are decoupled - can swap to test!):</a:t>
            </a:r>
          </a:p>
        </p:txBody>
      </p:sp>
      <p:graphicFrame>
        <p:nvGraphicFramePr>
          <p:cNvPr id="18" name="Object 17"/>
          <p:cNvGraphicFramePr>
            <a:graphicFrameLocks noChangeAspect="1"/>
          </p:cNvGraphicFramePr>
          <p:nvPr>
            <p:extLst>
              <p:ext uri="{D42A27DB-BD31-4B8C-83A1-F6EECF244321}">
                <p14:modId xmlns:p14="http://schemas.microsoft.com/office/powerpoint/2010/main" val="2632933300"/>
              </p:ext>
            </p:extLst>
          </p:nvPr>
        </p:nvGraphicFramePr>
        <p:xfrm>
          <a:off x="2951163" y="5248275"/>
          <a:ext cx="4687887" cy="542925"/>
        </p:xfrm>
        <a:graphic>
          <a:graphicData uri="http://schemas.openxmlformats.org/presentationml/2006/ole">
            <mc:AlternateContent xmlns:mc="http://schemas.openxmlformats.org/markup-compatibility/2006">
              <mc:Choice xmlns:v="urn:schemas-microsoft-com:vml" Requires="v">
                <p:oleObj spid="_x0000_s1472" name="Equation" r:id="rId7" imgW="2082800" imgH="241300" progId="Equation.3">
                  <p:embed/>
                </p:oleObj>
              </mc:Choice>
              <mc:Fallback>
                <p:oleObj name="Equation" r:id="rId7" imgW="2082800" imgH="241300" progId="Equation.3">
                  <p:embed/>
                  <p:pic>
                    <p:nvPicPr>
                      <p:cNvPr id="0" name=""/>
                      <p:cNvPicPr/>
                      <p:nvPr/>
                    </p:nvPicPr>
                    <p:blipFill>
                      <a:blip r:embed="rId8"/>
                      <a:stretch>
                        <a:fillRect/>
                      </a:stretch>
                    </p:blipFill>
                    <p:spPr>
                      <a:xfrm>
                        <a:off x="2951163" y="5248275"/>
                        <a:ext cx="4687887" cy="542925"/>
                      </a:xfrm>
                      <a:prstGeom prst="rect">
                        <a:avLst/>
                      </a:prstGeom>
                    </p:spPr>
                  </p:pic>
                </p:oleObj>
              </mc:Fallback>
            </mc:AlternateContent>
          </a:graphicData>
        </a:graphic>
      </p:graphicFrame>
      <p:sp>
        <p:nvSpPr>
          <p:cNvPr id="19" name="Rectangle 18"/>
          <p:cNvSpPr/>
          <p:nvPr/>
        </p:nvSpPr>
        <p:spPr>
          <a:xfrm>
            <a:off x="304800" y="5506016"/>
            <a:ext cx="8839200" cy="1123384"/>
          </a:xfrm>
          <a:prstGeom prst="rect">
            <a:avLst/>
          </a:prstGeom>
        </p:spPr>
        <p:txBody>
          <a:bodyPr wrap="square">
            <a:spAutoFit/>
          </a:bodyPr>
          <a:lstStyle/>
          <a:p>
            <a:endParaRPr lang="en-US" sz="2100" dirty="0"/>
          </a:p>
          <a:p>
            <a:r>
              <a:rPr lang="en-US" sz="2500" dirty="0"/>
              <a:t>•</a:t>
            </a:r>
            <a:r>
              <a:rPr lang="en-US" sz="2100" dirty="0"/>
              <a:t> Can </a:t>
            </a:r>
            <a:r>
              <a:rPr lang="en-US" sz="2100" dirty="0">
                <a:solidFill>
                  <a:srgbClr val="FF0000"/>
                </a:solidFill>
              </a:rPr>
              <a:t>split further </a:t>
            </a:r>
            <a:r>
              <a:rPr lang="en-US" sz="2100" dirty="0"/>
              <a:t>(TRA to </a:t>
            </a:r>
            <a:r>
              <a:rPr lang="en-US" sz="2100" dirty="0" err="1"/>
              <a:t>TRA</a:t>
            </a:r>
            <a:r>
              <a:rPr lang="en-US" sz="2100" baseline="-25000" dirty="0" err="1"/>
              <a:t>x</a:t>
            </a:r>
            <a:r>
              <a:rPr lang="en-US" sz="2100" dirty="0"/>
              <a:t>, </a:t>
            </a:r>
            <a:r>
              <a:rPr lang="en-US" sz="2100" dirty="0" err="1"/>
              <a:t>TRA</a:t>
            </a:r>
            <a:r>
              <a:rPr lang="en-US" sz="2100" baseline="-25000" dirty="0" err="1"/>
              <a:t>y</a:t>
            </a:r>
            <a:r>
              <a:rPr lang="en-US" sz="2100" dirty="0"/>
              <a:t>, </a:t>
            </a:r>
            <a:r>
              <a:rPr lang="en-US" sz="2100" dirty="0" err="1"/>
              <a:t>TRA</a:t>
            </a:r>
            <a:r>
              <a:rPr lang="en-US" sz="2100" baseline="-25000" dirty="0" err="1"/>
              <a:t>z</a:t>
            </a:r>
            <a:r>
              <a:rPr lang="en-US" sz="2100" dirty="0"/>
              <a:t>, or LOC to chemistry, microphysics, emissions, deposition operators).</a:t>
            </a:r>
          </a:p>
        </p:txBody>
      </p:sp>
    </p:spTree>
    <p:extLst>
      <p:ext uri="{BB962C8B-B14F-4D97-AF65-F5344CB8AC3E}">
        <p14:creationId xmlns:p14="http://schemas.microsoft.com/office/powerpoint/2010/main" val="2209554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81000" y="-76200"/>
            <a:ext cx="8458200" cy="838200"/>
          </a:xfrm>
          <a:noFill/>
        </p:spPr>
        <p:txBody>
          <a:bodyPr>
            <a:noAutofit/>
          </a:bodyPr>
          <a:lstStyle/>
          <a:p>
            <a:r>
              <a:rPr lang="en-GB" sz="3400" dirty="0"/>
              <a:t>Simple one-box models (</a:t>
            </a:r>
            <a:r>
              <a:rPr lang="en-GB" sz="3400" i="1" dirty="0"/>
              <a:t>0-dimensional</a:t>
            </a:r>
            <a:r>
              <a:rPr lang="en-GB" sz="3400" dirty="0"/>
              <a:t>)</a:t>
            </a:r>
          </a:p>
        </p:txBody>
      </p:sp>
      <p:grpSp>
        <p:nvGrpSpPr>
          <p:cNvPr id="27" name="Group 26"/>
          <p:cNvGrpSpPr>
            <a:grpSpLocks/>
          </p:cNvGrpSpPr>
          <p:nvPr/>
        </p:nvGrpSpPr>
        <p:grpSpPr bwMode="auto">
          <a:xfrm>
            <a:off x="2743200" y="2895600"/>
            <a:ext cx="3505200" cy="1143000"/>
            <a:chOff x="76200" y="5001532"/>
            <a:chExt cx="6585981" cy="1856468"/>
          </a:xfrm>
        </p:grpSpPr>
        <p:pic>
          <p:nvPicPr>
            <p:cNvPr id="28" name="Picture 3" descr="C:\Documents and Settings\van\Local Settings\Temporary Internet Files\Content.IE5\C0PHYFCA\MC900014537[1].wmf"/>
            <p:cNvPicPr>
              <a:picLocks noChangeAspect="1" noChangeArrowheads="1"/>
            </p:cNvPicPr>
            <p:nvPr/>
          </p:nvPicPr>
          <p:blipFill>
            <a:blip r:embed="rId3"/>
            <a:srcRect/>
            <a:stretch>
              <a:fillRect/>
            </a:stretch>
          </p:blipFill>
          <p:spPr bwMode="auto">
            <a:xfrm>
              <a:off x="76200" y="5715000"/>
              <a:ext cx="1373204" cy="1066800"/>
            </a:xfrm>
            <a:prstGeom prst="rect">
              <a:avLst/>
            </a:prstGeom>
            <a:noFill/>
            <a:ln w="9525">
              <a:noFill/>
              <a:miter lim="800000"/>
              <a:headEnd/>
              <a:tailEnd/>
            </a:ln>
          </p:spPr>
        </p:pic>
        <p:pic>
          <p:nvPicPr>
            <p:cNvPr id="29" name="Picture 4" descr="C:\Documents and Settings\van\Local Settings\Temporary Internet Files\Content.IE5\7LUBJ8TO\MC900036437[1].wmf"/>
            <p:cNvPicPr>
              <a:picLocks noChangeAspect="1" noChangeArrowheads="1"/>
            </p:cNvPicPr>
            <p:nvPr/>
          </p:nvPicPr>
          <p:blipFill>
            <a:blip r:embed="rId4"/>
            <a:srcRect/>
            <a:stretch>
              <a:fillRect/>
            </a:stretch>
          </p:blipFill>
          <p:spPr bwMode="auto">
            <a:xfrm>
              <a:off x="3657600" y="5708650"/>
              <a:ext cx="990600" cy="1073150"/>
            </a:xfrm>
            <a:prstGeom prst="rect">
              <a:avLst/>
            </a:prstGeom>
            <a:noFill/>
            <a:ln w="9525">
              <a:noFill/>
              <a:miter lim="800000"/>
              <a:headEnd/>
              <a:tailEnd/>
            </a:ln>
          </p:spPr>
        </p:pic>
        <p:pic>
          <p:nvPicPr>
            <p:cNvPr id="30" name="Picture 8" descr="C:\Documents and Settings\van\Local Settings\Temporary Internet Files\Content.IE5\QTHIMGPI\MP900422613[1].jpg"/>
            <p:cNvPicPr>
              <a:picLocks noChangeAspect="1" noChangeArrowheads="1"/>
            </p:cNvPicPr>
            <p:nvPr/>
          </p:nvPicPr>
          <p:blipFill>
            <a:blip r:embed="rId5"/>
            <a:srcRect/>
            <a:stretch>
              <a:fillRect/>
            </a:stretch>
          </p:blipFill>
          <p:spPr bwMode="auto">
            <a:xfrm>
              <a:off x="4648200" y="5715000"/>
              <a:ext cx="955495" cy="1066800"/>
            </a:xfrm>
            <a:prstGeom prst="rect">
              <a:avLst/>
            </a:prstGeom>
            <a:noFill/>
            <a:ln w="9525">
              <a:noFill/>
              <a:miter lim="800000"/>
              <a:headEnd/>
              <a:tailEnd/>
            </a:ln>
          </p:spPr>
        </p:pic>
        <p:pic>
          <p:nvPicPr>
            <p:cNvPr id="31" name="Picture 12" descr="C:\Documents and Settings\van\Local Settings\Temporary Internet Files\Content.IE5\7LUBJ8TO\MP900442354[1].jpg"/>
            <p:cNvPicPr>
              <a:picLocks noChangeAspect="1" noChangeArrowheads="1"/>
            </p:cNvPicPr>
            <p:nvPr/>
          </p:nvPicPr>
          <p:blipFill>
            <a:blip r:embed="rId6"/>
            <a:srcRect/>
            <a:stretch>
              <a:fillRect/>
            </a:stretch>
          </p:blipFill>
          <p:spPr bwMode="auto">
            <a:xfrm>
              <a:off x="1449404" y="5715000"/>
              <a:ext cx="1065196" cy="1066800"/>
            </a:xfrm>
            <a:prstGeom prst="rect">
              <a:avLst/>
            </a:prstGeom>
            <a:noFill/>
            <a:ln w="9525">
              <a:noFill/>
              <a:miter lim="800000"/>
              <a:headEnd/>
              <a:tailEnd/>
            </a:ln>
          </p:spPr>
        </p:pic>
        <p:pic>
          <p:nvPicPr>
            <p:cNvPr id="32" name="Picture 3" descr="C:\Documents and Settings\van\Local Settings\Temporary Internet Files\Content.IE5\K01ACT0P\MC900282924[1].wmf"/>
            <p:cNvPicPr>
              <a:picLocks noChangeAspect="1" noChangeArrowheads="1"/>
            </p:cNvPicPr>
            <p:nvPr/>
          </p:nvPicPr>
          <p:blipFill>
            <a:blip r:embed="rId7"/>
            <a:srcRect/>
            <a:stretch>
              <a:fillRect/>
            </a:stretch>
          </p:blipFill>
          <p:spPr bwMode="auto">
            <a:xfrm>
              <a:off x="2514600" y="5715000"/>
              <a:ext cx="1135685" cy="1066800"/>
            </a:xfrm>
            <a:prstGeom prst="rect">
              <a:avLst/>
            </a:prstGeom>
            <a:noFill/>
            <a:ln w="9525">
              <a:noFill/>
              <a:miter lim="800000"/>
              <a:headEnd/>
              <a:tailEnd/>
            </a:ln>
          </p:spPr>
        </p:pic>
        <p:pic>
          <p:nvPicPr>
            <p:cNvPr id="33" name="Picture 55" descr="MCj00787830000[1]"/>
            <p:cNvPicPr>
              <a:picLocks noChangeArrowheads="1"/>
            </p:cNvPicPr>
            <p:nvPr/>
          </p:nvPicPr>
          <p:blipFill>
            <a:blip r:embed="rId8"/>
            <a:srcRect l="61803" r="9357" b="65468"/>
            <a:stretch>
              <a:fillRect/>
            </a:stretch>
          </p:blipFill>
          <p:spPr bwMode="auto">
            <a:xfrm>
              <a:off x="3520440" y="5001532"/>
              <a:ext cx="822960" cy="685800"/>
            </a:xfrm>
            <a:prstGeom prst="rect">
              <a:avLst/>
            </a:prstGeom>
            <a:noFill/>
            <a:ln w="9525">
              <a:noFill/>
              <a:miter lim="800000"/>
              <a:headEnd/>
              <a:tailEnd/>
            </a:ln>
          </p:spPr>
        </p:pic>
        <p:pic>
          <p:nvPicPr>
            <p:cNvPr id="34" name="Picture 7" descr="C:\Documents and Settings\van\Local Settings\Temporary Internet Files\Content.IE5\UUFFCPWQ\MC900231014[1].wmf"/>
            <p:cNvPicPr>
              <a:picLocks noChangeAspect="1" noChangeArrowheads="1"/>
            </p:cNvPicPr>
            <p:nvPr/>
          </p:nvPicPr>
          <p:blipFill>
            <a:blip r:embed="rId9"/>
            <a:srcRect/>
            <a:stretch>
              <a:fillRect/>
            </a:stretch>
          </p:blipFill>
          <p:spPr bwMode="auto">
            <a:xfrm>
              <a:off x="5562600" y="5638800"/>
              <a:ext cx="1099581" cy="1219200"/>
            </a:xfrm>
            <a:prstGeom prst="rect">
              <a:avLst/>
            </a:prstGeom>
            <a:noFill/>
            <a:ln w="9525">
              <a:noFill/>
              <a:miter lim="800000"/>
              <a:headEnd/>
              <a:tailEnd/>
            </a:ln>
          </p:spPr>
        </p:pic>
      </p:grpSp>
      <p:cxnSp>
        <p:nvCxnSpPr>
          <p:cNvPr id="35" name="Straight Arrow Connector 34"/>
          <p:cNvCxnSpPr/>
          <p:nvPr/>
        </p:nvCxnSpPr>
        <p:spPr>
          <a:xfrm>
            <a:off x="5953626" y="2667000"/>
            <a:ext cx="599574" cy="0"/>
          </a:xfrm>
          <a:prstGeom prst="straightConnector1">
            <a:avLst/>
          </a:prstGeom>
          <a:ln w="12700">
            <a:solidFill>
              <a:schemeClr val="tx2"/>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a:off x="2438400" y="2667000"/>
            <a:ext cx="599574" cy="0"/>
          </a:xfrm>
          <a:prstGeom prst="straightConnector1">
            <a:avLst/>
          </a:prstGeom>
          <a:ln w="12700">
            <a:solidFill>
              <a:schemeClr val="tx2"/>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2743200" y="2209800"/>
            <a:ext cx="0" cy="1143000"/>
          </a:xfrm>
          <a:prstGeom prst="straightConnector1">
            <a:avLst/>
          </a:prstGeom>
          <a:ln w="12700">
            <a:solidFill>
              <a:schemeClr val="accent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a:off x="6247063" y="2209800"/>
            <a:ext cx="0" cy="1143000"/>
          </a:xfrm>
          <a:prstGeom prst="straightConnector1">
            <a:avLst/>
          </a:prstGeom>
          <a:ln w="12700">
            <a:solidFill>
              <a:schemeClr val="accent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flipH="1">
            <a:off x="2743200" y="2209800"/>
            <a:ext cx="3505200" cy="0"/>
          </a:xfrm>
          <a:prstGeom prst="straightConnector1">
            <a:avLst/>
          </a:prstGeom>
          <a:ln w="12700">
            <a:solidFill>
              <a:schemeClr val="accent1"/>
            </a:solidFill>
            <a:headEnd type="none"/>
            <a:tailEnd type="none"/>
          </a:ln>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3581400" y="2283023"/>
            <a:ext cx="2057400" cy="584776"/>
          </a:xfrm>
          <a:prstGeom prst="rect">
            <a:avLst/>
          </a:prstGeom>
          <a:noFill/>
        </p:spPr>
        <p:txBody>
          <a:bodyPr wrap="square" rtlCol="0">
            <a:spAutoFit/>
          </a:bodyPr>
          <a:lstStyle/>
          <a:p>
            <a:r>
              <a:rPr lang="en-GB" sz="1600" dirty="0">
                <a:solidFill>
                  <a:srgbClr val="FF0000"/>
                </a:solidFill>
                <a:latin typeface="Calibri" pitchFamily="34" charset="0"/>
              </a:rPr>
              <a:t>Chemical production/    </a:t>
            </a:r>
          </a:p>
          <a:p>
            <a:r>
              <a:rPr lang="en-GB" sz="1600" dirty="0">
                <a:solidFill>
                  <a:srgbClr val="FF0000"/>
                </a:solidFill>
                <a:latin typeface="Calibri" pitchFamily="34" charset="0"/>
              </a:rPr>
              <a:t>       loss (P+L)</a:t>
            </a:r>
          </a:p>
        </p:txBody>
      </p:sp>
      <p:cxnSp>
        <p:nvCxnSpPr>
          <p:cNvPr id="54" name="Straight Arrow Connector 53"/>
          <p:cNvCxnSpPr/>
          <p:nvPr/>
        </p:nvCxnSpPr>
        <p:spPr>
          <a:xfrm flipV="1">
            <a:off x="3810000" y="2971800"/>
            <a:ext cx="0" cy="381000"/>
          </a:xfrm>
          <a:prstGeom prst="straightConnector1">
            <a:avLst/>
          </a:prstGeom>
          <a:ln w="12700">
            <a:solidFill>
              <a:schemeClr val="tx2"/>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56" name="Rectangle 55"/>
          <p:cNvSpPr/>
          <p:nvPr/>
        </p:nvSpPr>
        <p:spPr>
          <a:xfrm>
            <a:off x="4553572" y="2895599"/>
            <a:ext cx="457200" cy="392357"/>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9" name="Straight Arrow Connector 58"/>
          <p:cNvCxnSpPr/>
          <p:nvPr/>
        </p:nvCxnSpPr>
        <p:spPr>
          <a:xfrm flipV="1">
            <a:off x="5181600" y="2971800"/>
            <a:ext cx="0" cy="381000"/>
          </a:xfrm>
          <a:prstGeom prst="straightConnector1">
            <a:avLst/>
          </a:prstGeom>
          <a:ln w="12700">
            <a:solidFill>
              <a:schemeClr val="tx2"/>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3356811" y="2740223"/>
            <a:ext cx="2434389" cy="584776"/>
          </a:xfrm>
          <a:prstGeom prst="rect">
            <a:avLst/>
          </a:prstGeom>
          <a:noFill/>
        </p:spPr>
        <p:txBody>
          <a:bodyPr wrap="square" rtlCol="0">
            <a:spAutoFit/>
          </a:bodyPr>
          <a:lstStyle/>
          <a:p>
            <a:r>
              <a:rPr lang="en-GB" sz="1600" dirty="0">
                <a:solidFill>
                  <a:srgbClr val="FF0000"/>
                </a:solidFill>
                <a:latin typeface="Calibri" pitchFamily="34" charset="0"/>
              </a:rPr>
              <a:t>           emissions (E),  </a:t>
            </a:r>
          </a:p>
          <a:p>
            <a:r>
              <a:rPr lang="en-GB" sz="1600" dirty="0">
                <a:solidFill>
                  <a:srgbClr val="FF0000"/>
                </a:solidFill>
                <a:latin typeface="Calibri" pitchFamily="34" charset="0"/>
              </a:rPr>
              <a:t>          deposition (D)</a:t>
            </a:r>
            <a:endParaRPr lang="en-US" sz="1600" dirty="0">
              <a:solidFill>
                <a:srgbClr val="FF0000"/>
              </a:solidFill>
              <a:latin typeface="Calibri" pitchFamily="34" charset="0"/>
            </a:endParaRPr>
          </a:p>
        </p:txBody>
      </p:sp>
      <p:sp>
        <p:nvSpPr>
          <p:cNvPr id="61" name="Oval 60"/>
          <p:cNvSpPr/>
          <p:nvPr/>
        </p:nvSpPr>
        <p:spPr>
          <a:xfrm>
            <a:off x="3124200" y="2209800"/>
            <a:ext cx="2743200" cy="1219200"/>
          </a:xfrm>
          <a:prstGeom prst="ellipse">
            <a:avLst/>
          </a:prstGeom>
          <a:noFill/>
          <a:ln w="31750">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6" name="TextBox 65"/>
          <p:cNvSpPr txBox="1"/>
          <p:nvPr/>
        </p:nvSpPr>
        <p:spPr>
          <a:xfrm>
            <a:off x="5638800" y="2283023"/>
            <a:ext cx="1524000" cy="338554"/>
          </a:xfrm>
          <a:prstGeom prst="rect">
            <a:avLst/>
          </a:prstGeom>
          <a:noFill/>
        </p:spPr>
        <p:txBody>
          <a:bodyPr wrap="square" rtlCol="0">
            <a:spAutoFit/>
          </a:bodyPr>
          <a:lstStyle/>
          <a:p>
            <a:r>
              <a:rPr lang="en-GB" sz="1600" dirty="0" err="1">
                <a:solidFill>
                  <a:srgbClr val="FF0000"/>
                </a:solidFill>
                <a:latin typeface="Calibri" pitchFamily="34" charset="0"/>
              </a:rPr>
              <a:t>F</a:t>
            </a:r>
            <a:r>
              <a:rPr lang="en-GB" sz="1600" baseline="-25000" dirty="0" err="1">
                <a:solidFill>
                  <a:srgbClr val="FF0000"/>
                </a:solidFill>
                <a:latin typeface="Calibri" pitchFamily="34" charset="0"/>
              </a:rPr>
              <a:t>out</a:t>
            </a:r>
            <a:r>
              <a:rPr lang="en-GB" sz="1600" dirty="0">
                <a:solidFill>
                  <a:srgbClr val="FF0000"/>
                </a:solidFill>
                <a:latin typeface="Calibri" pitchFamily="34" charset="0"/>
              </a:rPr>
              <a:t> (outflow)</a:t>
            </a:r>
            <a:endParaRPr lang="en-US" sz="1600" dirty="0">
              <a:solidFill>
                <a:srgbClr val="FF0000"/>
              </a:solidFill>
              <a:latin typeface="Calibri" pitchFamily="34" charset="0"/>
            </a:endParaRPr>
          </a:p>
        </p:txBody>
      </p:sp>
      <p:sp>
        <p:nvSpPr>
          <p:cNvPr id="42" name="Rectangle 41"/>
          <p:cNvSpPr/>
          <p:nvPr/>
        </p:nvSpPr>
        <p:spPr>
          <a:xfrm>
            <a:off x="457200" y="838200"/>
            <a:ext cx="8382000" cy="1292662"/>
          </a:xfrm>
          <a:prstGeom prst="rect">
            <a:avLst/>
          </a:prstGeom>
        </p:spPr>
        <p:txBody>
          <a:bodyPr wrap="square">
            <a:spAutoFit/>
          </a:bodyPr>
          <a:lstStyle/>
          <a:p>
            <a:r>
              <a:rPr lang="en-US" sz="2500" dirty="0"/>
              <a:t>•</a:t>
            </a:r>
            <a:r>
              <a:rPr lang="en-US" sz="2100" dirty="0"/>
              <a:t> Helpful for quickly testing hypotheses. Also OK for modelling well-mixed greenhouse gases (not very inhomogeneous in space).</a:t>
            </a:r>
          </a:p>
          <a:p>
            <a:endParaRPr lang="en-US" sz="700" dirty="0"/>
          </a:p>
          <a:p>
            <a:r>
              <a:rPr lang="en-US" sz="2500" dirty="0"/>
              <a:t>•</a:t>
            </a:r>
            <a:r>
              <a:rPr lang="en-US" sz="2100" dirty="0"/>
              <a:t> Consider gas (no microphysics) with mass </a:t>
            </a:r>
            <a:r>
              <a:rPr lang="en-US" sz="2100" i="1" dirty="0"/>
              <a:t>m</a:t>
            </a:r>
            <a:r>
              <a:rPr lang="en-US" sz="2100" dirty="0"/>
              <a:t>:</a:t>
            </a:r>
          </a:p>
        </p:txBody>
      </p:sp>
      <p:sp>
        <p:nvSpPr>
          <p:cNvPr id="43" name="TextBox 42"/>
          <p:cNvSpPr txBox="1"/>
          <p:nvPr/>
        </p:nvSpPr>
        <p:spPr>
          <a:xfrm>
            <a:off x="2133600" y="2283023"/>
            <a:ext cx="1524000" cy="338554"/>
          </a:xfrm>
          <a:prstGeom prst="rect">
            <a:avLst/>
          </a:prstGeom>
          <a:noFill/>
        </p:spPr>
        <p:txBody>
          <a:bodyPr wrap="square" rtlCol="0">
            <a:spAutoFit/>
          </a:bodyPr>
          <a:lstStyle/>
          <a:p>
            <a:r>
              <a:rPr lang="en-GB" sz="1600" dirty="0">
                <a:solidFill>
                  <a:srgbClr val="FF0000"/>
                </a:solidFill>
                <a:latin typeface="Calibri" pitchFamily="34" charset="0"/>
              </a:rPr>
              <a:t>F</a:t>
            </a:r>
            <a:r>
              <a:rPr lang="en-GB" sz="1600" baseline="-25000" dirty="0">
                <a:solidFill>
                  <a:srgbClr val="FF0000"/>
                </a:solidFill>
                <a:latin typeface="Calibri" pitchFamily="34" charset="0"/>
              </a:rPr>
              <a:t>in</a:t>
            </a:r>
            <a:r>
              <a:rPr lang="en-GB" sz="1600" dirty="0">
                <a:solidFill>
                  <a:srgbClr val="FF0000"/>
                </a:solidFill>
                <a:latin typeface="Calibri" pitchFamily="34" charset="0"/>
              </a:rPr>
              <a:t> (inflow)</a:t>
            </a:r>
            <a:endParaRPr lang="en-US" sz="1600" dirty="0">
              <a:solidFill>
                <a:srgbClr val="FF0000"/>
              </a:solidFill>
              <a:latin typeface="Calibri" pitchFamily="34" charset="0"/>
            </a:endParaRPr>
          </a:p>
        </p:txBody>
      </p:sp>
      <p:graphicFrame>
        <p:nvGraphicFramePr>
          <p:cNvPr id="45" name="Object 44"/>
          <p:cNvGraphicFramePr>
            <a:graphicFrameLocks noChangeAspect="1"/>
          </p:cNvGraphicFramePr>
          <p:nvPr>
            <p:extLst>
              <p:ext uri="{D42A27DB-BD31-4B8C-83A1-F6EECF244321}">
                <p14:modId xmlns:p14="http://schemas.microsoft.com/office/powerpoint/2010/main" val="2444559715"/>
              </p:ext>
            </p:extLst>
          </p:nvPr>
        </p:nvGraphicFramePr>
        <p:xfrm>
          <a:off x="1454150" y="4114800"/>
          <a:ext cx="6013450" cy="761581"/>
        </p:xfrm>
        <a:graphic>
          <a:graphicData uri="http://schemas.openxmlformats.org/presentationml/2006/ole">
            <mc:AlternateContent xmlns:mc="http://schemas.openxmlformats.org/markup-compatibility/2006">
              <mc:Choice xmlns:v="urn:schemas-microsoft-com:vml" Requires="v">
                <p:oleObj spid="_x0000_s3346" name="Equation" r:id="rId10" imgW="3213100" imgH="406400" progId="Equation.3">
                  <p:embed/>
                </p:oleObj>
              </mc:Choice>
              <mc:Fallback>
                <p:oleObj name="Equation" r:id="rId10" imgW="3213100" imgH="406400" progId="Equation.3">
                  <p:embed/>
                  <p:pic>
                    <p:nvPicPr>
                      <p:cNvPr id="0" name=""/>
                      <p:cNvPicPr/>
                      <p:nvPr/>
                    </p:nvPicPr>
                    <p:blipFill>
                      <a:blip r:embed="rId11"/>
                      <a:stretch>
                        <a:fillRect/>
                      </a:stretch>
                    </p:blipFill>
                    <p:spPr>
                      <a:xfrm>
                        <a:off x="1454150" y="4114800"/>
                        <a:ext cx="6013450" cy="761581"/>
                      </a:xfrm>
                      <a:prstGeom prst="rect">
                        <a:avLst/>
                      </a:prstGeom>
                    </p:spPr>
                  </p:pic>
                </p:oleObj>
              </mc:Fallback>
            </mc:AlternateContent>
          </a:graphicData>
        </a:graphic>
      </p:graphicFrame>
      <p:graphicFrame>
        <p:nvGraphicFramePr>
          <p:cNvPr id="48" name="Object 47"/>
          <p:cNvGraphicFramePr>
            <a:graphicFrameLocks noChangeAspect="1"/>
          </p:cNvGraphicFramePr>
          <p:nvPr>
            <p:extLst>
              <p:ext uri="{D42A27DB-BD31-4B8C-83A1-F6EECF244321}">
                <p14:modId xmlns:p14="http://schemas.microsoft.com/office/powerpoint/2010/main" val="1133623201"/>
              </p:ext>
            </p:extLst>
          </p:nvPr>
        </p:nvGraphicFramePr>
        <p:xfrm>
          <a:off x="3282950" y="4962525"/>
          <a:ext cx="3041650" cy="904875"/>
        </p:xfrm>
        <a:graphic>
          <a:graphicData uri="http://schemas.openxmlformats.org/presentationml/2006/ole">
            <mc:AlternateContent xmlns:mc="http://schemas.openxmlformats.org/markup-compatibility/2006">
              <mc:Choice xmlns:v="urn:schemas-microsoft-com:vml" Requires="v">
                <p:oleObj spid="_x0000_s3347" name="Equation" r:id="rId12" imgW="1625600" imgH="482600" progId="Equation.3">
                  <p:embed/>
                </p:oleObj>
              </mc:Choice>
              <mc:Fallback>
                <p:oleObj name="Equation" r:id="rId12" imgW="1625600" imgH="482600" progId="Equation.3">
                  <p:embed/>
                  <p:pic>
                    <p:nvPicPr>
                      <p:cNvPr id="0" name=""/>
                      <p:cNvPicPr/>
                      <p:nvPr/>
                    </p:nvPicPr>
                    <p:blipFill>
                      <a:blip r:embed="rId13"/>
                      <a:stretch>
                        <a:fillRect/>
                      </a:stretch>
                    </p:blipFill>
                    <p:spPr>
                      <a:xfrm>
                        <a:off x="3282950" y="4962525"/>
                        <a:ext cx="3041650" cy="904875"/>
                      </a:xfrm>
                      <a:prstGeom prst="rect">
                        <a:avLst/>
                      </a:prstGeom>
                    </p:spPr>
                  </p:pic>
                </p:oleObj>
              </mc:Fallback>
            </mc:AlternateContent>
          </a:graphicData>
        </a:graphic>
      </p:graphicFrame>
      <p:sp>
        <p:nvSpPr>
          <p:cNvPr id="3" name="TextBox 2"/>
          <p:cNvSpPr txBox="1"/>
          <p:nvPr/>
        </p:nvSpPr>
        <p:spPr>
          <a:xfrm>
            <a:off x="899026" y="5181600"/>
            <a:ext cx="2377574" cy="400110"/>
          </a:xfrm>
          <a:prstGeom prst="rect">
            <a:avLst/>
          </a:prstGeom>
          <a:noFill/>
        </p:spPr>
        <p:txBody>
          <a:bodyPr wrap="none" rtlCol="0">
            <a:spAutoFit/>
          </a:bodyPr>
          <a:lstStyle/>
          <a:p>
            <a:r>
              <a:rPr lang="en-US" sz="2000" dirty="0"/>
              <a:t>Lifetime (e-folding):</a:t>
            </a:r>
            <a:endParaRPr lang="en-US" dirty="0"/>
          </a:p>
        </p:txBody>
      </p:sp>
      <p:sp>
        <p:nvSpPr>
          <p:cNvPr id="36" name="Line 4"/>
          <p:cNvSpPr>
            <a:spLocks noChangeShapeType="1"/>
          </p:cNvSpPr>
          <p:nvPr/>
        </p:nvSpPr>
        <p:spPr bwMode="auto">
          <a:xfrm>
            <a:off x="539750" y="762000"/>
            <a:ext cx="8062913"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Tree>
    <p:extLst>
      <p:ext uri="{BB962C8B-B14F-4D97-AF65-F5344CB8AC3E}">
        <p14:creationId xmlns:p14="http://schemas.microsoft.com/office/powerpoint/2010/main" val="2367741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
          <p:cNvGrpSpPr>
            <a:grpSpLocks/>
          </p:cNvGrpSpPr>
          <p:nvPr/>
        </p:nvGrpSpPr>
        <p:grpSpPr bwMode="auto">
          <a:xfrm>
            <a:off x="3124200" y="2735253"/>
            <a:ext cx="6096000" cy="4122747"/>
            <a:chOff x="576" y="1118"/>
            <a:chExt cx="4704" cy="3370"/>
          </a:xfrm>
        </p:grpSpPr>
        <p:pic>
          <p:nvPicPr>
            <p:cNvPr id="44" name="Picture 5" descr="~AUT0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 y="1118"/>
              <a:ext cx="4704" cy="3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9" name="Rectangle 6"/>
            <p:cNvSpPr>
              <a:spLocks noChangeArrowheads="1"/>
            </p:cNvSpPr>
            <p:nvPr/>
          </p:nvSpPr>
          <p:spPr bwMode="auto">
            <a:xfrm>
              <a:off x="624" y="4152"/>
              <a:ext cx="4368" cy="33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7" name="Title 1"/>
          <p:cNvSpPr>
            <a:spLocks noGrp="1"/>
          </p:cNvSpPr>
          <p:nvPr>
            <p:ph type="title"/>
          </p:nvPr>
        </p:nvSpPr>
        <p:spPr>
          <a:xfrm>
            <a:off x="381000" y="-76200"/>
            <a:ext cx="8458200" cy="838200"/>
          </a:xfrm>
          <a:noFill/>
        </p:spPr>
        <p:txBody>
          <a:bodyPr>
            <a:noAutofit/>
          </a:bodyPr>
          <a:lstStyle/>
          <a:p>
            <a:r>
              <a:rPr lang="en-GB" sz="3400" dirty="0"/>
              <a:t>Evolution of constituent mass in a box model</a:t>
            </a:r>
          </a:p>
        </p:txBody>
      </p:sp>
      <p:sp>
        <p:nvSpPr>
          <p:cNvPr id="42" name="Rectangle 41"/>
          <p:cNvSpPr/>
          <p:nvPr/>
        </p:nvSpPr>
        <p:spPr>
          <a:xfrm>
            <a:off x="457200" y="952381"/>
            <a:ext cx="8382000" cy="800219"/>
          </a:xfrm>
          <a:prstGeom prst="rect">
            <a:avLst/>
          </a:prstGeom>
        </p:spPr>
        <p:txBody>
          <a:bodyPr wrap="square">
            <a:spAutoFit/>
          </a:bodyPr>
          <a:lstStyle/>
          <a:p>
            <a:r>
              <a:rPr lang="en-US" sz="2500" dirty="0"/>
              <a:t>•</a:t>
            </a:r>
            <a:r>
              <a:rPr lang="en-US" sz="2100" dirty="0"/>
              <a:t> Assume we have a constant known source </a:t>
            </a:r>
            <a:r>
              <a:rPr lang="en-US" sz="2100" i="1" dirty="0"/>
              <a:t>S</a:t>
            </a:r>
            <a:r>
              <a:rPr lang="en-US" sz="2100" dirty="0"/>
              <a:t> (emission, chemical, microphysical) and constant 1</a:t>
            </a:r>
            <a:r>
              <a:rPr lang="en-US" sz="2100" baseline="30000" dirty="0"/>
              <a:t>st</a:t>
            </a:r>
            <a:r>
              <a:rPr lang="en-US" sz="2100" dirty="0"/>
              <a:t> order loss </a:t>
            </a:r>
            <a:r>
              <a:rPr lang="en-US" sz="2100" i="1" dirty="0"/>
              <a:t>L</a:t>
            </a:r>
            <a:r>
              <a:rPr lang="en-US" sz="2100" dirty="0"/>
              <a:t> (loss rate constant = </a:t>
            </a:r>
            <a:r>
              <a:rPr lang="en-US" sz="2100" i="1" dirty="0"/>
              <a:t>k</a:t>
            </a:r>
            <a:r>
              <a:rPr lang="en-US" sz="2100" dirty="0"/>
              <a:t>).</a:t>
            </a:r>
          </a:p>
        </p:txBody>
      </p:sp>
      <p:graphicFrame>
        <p:nvGraphicFramePr>
          <p:cNvPr id="50" name="Object 3"/>
          <p:cNvGraphicFramePr>
            <a:graphicFrameLocks noChangeAspect="1"/>
          </p:cNvGraphicFramePr>
          <p:nvPr>
            <p:extLst>
              <p:ext uri="{D42A27DB-BD31-4B8C-83A1-F6EECF244321}">
                <p14:modId xmlns:p14="http://schemas.microsoft.com/office/powerpoint/2010/main" val="504575322"/>
              </p:ext>
            </p:extLst>
          </p:nvPr>
        </p:nvGraphicFramePr>
        <p:xfrm>
          <a:off x="563563" y="1757362"/>
          <a:ext cx="7526337" cy="909638"/>
        </p:xfrm>
        <a:graphic>
          <a:graphicData uri="http://schemas.openxmlformats.org/presentationml/2006/ole">
            <mc:AlternateContent xmlns:mc="http://schemas.openxmlformats.org/markup-compatibility/2006">
              <mc:Choice xmlns:v="urn:schemas-microsoft-com:vml" Requires="v">
                <p:oleObj spid="_x0000_s4235" name="Equation" r:id="rId4" imgW="3365500" imgH="406400" progId="Equation.3">
                  <p:embed/>
                </p:oleObj>
              </mc:Choice>
              <mc:Fallback>
                <p:oleObj name="Equation" r:id="rId4" imgW="3365500" imgH="406400" progId="Equation.3">
                  <p:embed/>
                  <p:pic>
                    <p:nvPicPr>
                      <p:cNvPr id="0" name=""/>
                      <p:cNvPicPr>
                        <a:picLocks noChangeAspect="1" noChangeArrowheads="1"/>
                      </p:cNvPicPr>
                      <p:nvPr/>
                    </p:nvPicPr>
                    <p:blipFill>
                      <a:blip r:embed="rId5"/>
                      <a:srcRect/>
                      <a:stretch>
                        <a:fillRect/>
                      </a:stretch>
                    </p:blipFill>
                    <p:spPr bwMode="auto">
                      <a:xfrm>
                        <a:off x="563563" y="1757362"/>
                        <a:ext cx="7526337" cy="9096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1" name="Text Box 7"/>
          <p:cNvSpPr txBox="1">
            <a:spLocks noChangeArrowheads="1"/>
          </p:cNvSpPr>
          <p:nvPr/>
        </p:nvSpPr>
        <p:spPr bwMode="auto">
          <a:xfrm>
            <a:off x="381000" y="3078301"/>
            <a:ext cx="2805404" cy="31700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b="1">
                <a:solidFill>
                  <a:schemeClr val="tx1"/>
                </a:solidFill>
                <a:latin typeface="Helvetica" charset="0"/>
                <a:ea typeface="ＭＳ Ｐゴシック" charset="0"/>
                <a:cs typeface="ＭＳ Ｐゴシック" charset="0"/>
              </a:defRPr>
            </a:lvl1pPr>
            <a:lvl2pPr marL="742950" indent="-285750" eaLnBrk="0" hangingPunct="0">
              <a:defRPr sz="2400" b="1">
                <a:solidFill>
                  <a:schemeClr val="tx1"/>
                </a:solidFill>
                <a:latin typeface="Helvetica" charset="0"/>
                <a:ea typeface="ＭＳ Ｐゴシック" charset="0"/>
              </a:defRPr>
            </a:lvl2pPr>
            <a:lvl3pPr marL="1143000" indent="-228600" eaLnBrk="0" hangingPunct="0">
              <a:defRPr sz="2400" b="1">
                <a:solidFill>
                  <a:schemeClr val="tx1"/>
                </a:solidFill>
                <a:latin typeface="Helvetica" charset="0"/>
                <a:ea typeface="ＭＳ Ｐゴシック" charset="0"/>
              </a:defRPr>
            </a:lvl3pPr>
            <a:lvl4pPr marL="1600200" indent="-228600" eaLnBrk="0" hangingPunct="0">
              <a:defRPr sz="2400" b="1">
                <a:solidFill>
                  <a:schemeClr val="tx1"/>
                </a:solidFill>
                <a:latin typeface="Helvetica" charset="0"/>
                <a:ea typeface="ＭＳ Ｐゴシック" charset="0"/>
              </a:defRPr>
            </a:lvl4pPr>
            <a:lvl5pPr marL="2057400" indent="-228600" eaLnBrk="0" hangingPunct="0">
              <a:defRPr sz="2400" b="1">
                <a:solidFill>
                  <a:schemeClr val="tx1"/>
                </a:solidFill>
                <a:latin typeface="Helvetica" charset="0"/>
                <a:ea typeface="ＭＳ Ｐゴシック" charset="0"/>
              </a:defRPr>
            </a:lvl5pPr>
            <a:lvl6pPr marL="2514600" indent="-228600" eaLnBrk="0" fontAlgn="base" hangingPunct="0">
              <a:spcBef>
                <a:spcPct val="0"/>
              </a:spcBef>
              <a:spcAft>
                <a:spcPct val="0"/>
              </a:spcAft>
              <a:defRPr sz="2400" b="1">
                <a:solidFill>
                  <a:schemeClr val="tx1"/>
                </a:solidFill>
                <a:latin typeface="Helvetica" charset="0"/>
                <a:ea typeface="ＭＳ Ｐゴシック" charset="0"/>
              </a:defRPr>
            </a:lvl6pPr>
            <a:lvl7pPr marL="2971800" indent="-228600" eaLnBrk="0" fontAlgn="base" hangingPunct="0">
              <a:spcBef>
                <a:spcPct val="0"/>
              </a:spcBef>
              <a:spcAft>
                <a:spcPct val="0"/>
              </a:spcAft>
              <a:defRPr sz="2400" b="1">
                <a:solidFill>
                  <a:schemeClr val="tx1"/>
                </a:solidFill>
                <a:latin typeface="Helvetica" charset="0"/>
                <a:ea typeface="ＭＳ Ｐゴシック" charset="0"/>
              </a:defRPr>
            </a:lvl7pPr>
            <a:lvl8pPr marL="3429000" indent="-228600" eaLnBrk="0" fontAlgn="base" hangingPunct="0">
              <a:spcBef>
                <a:spcPct val="0"/>
              </a:spcBef>
              <a:spcAft>
                <a:spcPct val="0"/>
              </a:spcAft>
              <a:defRPr sz="2400" b="1">
                <a:solidFill>
                  <a:schemeClr val="tx1"/>
                </a:solidFill>
                <a:latin typeface="Helvetica" charset="0"/>
                <a:ea typeface="ＭＳ Ｐゴシック" charset="0"/>
              </a:defRPr>
            </a:lvl8pPr>
            <a:lvl9pPr marL="3886200" indent="-228600" eaLnBrk="0" fontAlgn="base" hangingPunct="0">
              <a:spcBef>
                <a:spcPct val="0"/>
              </a:spcBef>
              <a:spcAft>
                <a:spcPct val="0"/>
              </a:spcAft>
              <a:defRPr sz="2400" b="1">
                <a:solidFill>
                  <a:schemeClr val="tx1"/>
                </a:solidFill>
                <a:latin typeface="Helvetica" charset="0"/>
                <a:ea typeface="ＭＳ Ｐゴシック" charset="0"/>
              </a:defRPr>
            </a:lvl9pPr>
          </a:lstStyle>
          <a:p>
            <a:pPr eaLnBrk="1" hangingPunct="1"/>
            <a:r>
              <a:rPr lang="en-US" sz="2000" dirty="0">
                <a:latin typeface="Arial"/>
                <a:cs typeface="Arial"/>
              </a:rPr>
              <a:t>• </a:t>
            </a:r>
            <a:r>
              <a:rPr lang="en-US" sz="2000" b="0" dirty="0">
                <a:solidFill>
                  <a:srgbClr val="FF0000"/>
                </a:solidFill>
                <a:latin typeface="Arial"/>
                <a:cs typeface="Arial"/>
              </a:rPr>
              <a:t>Steady state </a:t>
            </a:r>
            <a:r>
              <a:rPr lang="en-US" sz="2000" b="0" dirty="0">
                <a:latin typeface="Arial"/>
                <a:cs typeface="Arial"/>
              </a:rPr>
              <a:t>when </a:t>
            </a:r>
            <a:r>
              <a:rPr lang="en-US" sz="2000" b="0" i="1" dirty="0" err="1">
                <a:latin typeface="Times New Roman"/>
                <a:cs typeface="Times New Roman"/>
              </a:rPr>
              <a:t>dm</a:t>
            </a:r>
            <a:r>
              <a:rPr lang="en-US" sz="2000" b="0" i="1" dirty="0">
                <a:latin typeface="Times New Roman"/>
                <a:cs typeface="Times New Roman"/>
              </a:rPr>
              <a:t>/</a:t>
            </a:r>
            <a:r>
              <a:rPr lang="en-US" sz="2000" b="0" i="1" dirty="0" err="1">
                <a:latin typeface="Times New Roman"/>
                <a:cs typeface="Times New Roman"/>
              </a:rPr>
              <a:t>dt</a:t>
            </a:r>
            <a:r>
              <a:rPr lang="en-US" sz="2000" b="0" i="1" dirty="0">
                <a:latin typeface="Times New Roman"/>
                <a:cs typeface="Times New Roman"/>
              </a:rPr>
              <a:t> = 0</a:t>
            </a:r>
            <a:r>
              <a:rPr lang="en-US" sz="2000" b="0" dirty="0">
                <a:latin typeface="Arial"/>
                <a:cs typeface="Arial"/>
              </a:rPr>
              <a:t>, i.e. abundance does not change with time.</a:t>
            </a:r>
          </a:p>
          <a:p>
            <a:pPr eaLnBrk="1" hangingPunct="1"/>
            <a:endParaRPr lang="en-US" sz="2000" b="0" dirty="0">
              <a:latin typeface="Arial"/>
              <a:cs typeface="Arial"/>
            </a:endParaRPr>
          </a:p>
          <a:p>
            <a:pPr eaLnBrk="1" hangingPunct="1"/>
            <a:r>
              <a:rPr lang="en-US" sz="2000" dirty="0">
                <a:latin typeface="Arial"/>
                <a:cs typeface="Arial"/>
              </a:rPr>
              <a:t>• </a:t>
            </a:r>
            <a:r>
              <a:rPr lang="en-US" sz="2000" b="0" dirty="0">
                <a:latin typeface="Arial"/>
                <a:cs typeface="Arial"/>
              </a:rPr>
              <a:t>Takes about 2-3 lifetimes </a:t>
            </a:r>
            <a:r>
              <a:rPr lang="en-US" sz="2000" b="0" i="1" dirty="0">
                <a:latin typeface="Times New Roman"/>
                <a:cs typeface="Times New Roman"/>
              </a:rPr>
              <a:t>(</a:t>
            </a:r>
            <a:r>
              <a:rPr lang="el-GR" sz="2000" b="0" i="1" dirty="0">
                <a:latin typeface="Times New Roman"/>
                <a:cs typeface="Times New Roman"/>
              </a:rPr>
              <a:t>τ)</a:t>
            </a:r>
            <a:r>
              <a:rPr lang="el-GR" sz="2000" b="0" dirty="0">
                <a:latin typeface="Arial"/>
                <a:cs typeface="Arial"/>
              </a:rPr>
              <a:t> </a:t>
            </a:r>
            <a:r>
              <a:rPr lang="en-US" sz="2000" b="0" dirty="0">
                <a:latin typeface="Arial"/>
                <a:cs typeface="Arial"/>
              </a:rPr>
              <a:t>to reach </a:t>
            </a:r>
            <a:r>
              <a:rPr lang="en-US" sz="2000" b="0" dirty="0">
                <a:solidFill>
                  <a:srgbClr val="FF0000"/>
                </a:solidFill>
                <a:latin typeface="Arial"/>
                <a:cs typeface="Arial"/>
              </a:rPr>
              <a:t>“quasi steady-state”</a:t>
            </a:r>
            <a:r>
              <a:rPr lang="en-US" sz="2000" b="0" dirty="0">
                <a:latin typeface="Arial"/>
                <a:cs typeface="Arial"/>
              </a:rPr>
              <a:t>, though it depends on the </a:t>
            </a:r>
            <a:r>
              <a:rPr lang="en-US" sz="2000" b="0" dirty="0">
                <a:solidFill>
                  <a:srgbClr val="FF0000"/>
                </a:solidFill>
                <a:latin typeface="Arial"/>
                <a:cs typeface="Arial"/>
              </a:rPr>
              <a:t>initial conditions</a:t>
            </a:r>
            <a:r>
              <a:rPr lang="en-US" sz="2000" b="0" dirty="0">
                <a:latin typeface="Arial"/>
                <a:cs typeface="Arial"/>
              </a:rPr>
              <a:t>.</a:t>
            </a:r>
          </a:p>
        </p:txBody>
      </p:sp>
      <p:cxnSp>
        <p:nvCxnSpPr>
          <p:cNvPr id="52" name="Straight Arrow Connector 51"/>
          <p:cNvCxnSpPr/>
          <p:nvPr/>
        </p:nvCxnSpPr>
        <p:spPr>
          <a:xfrm flipV="1">
            <a:off x="2819400" y="3078301"/>
            <a:ext cx="1066800" cy="350699"/>
          </a:xfrm>
          <a:prstGeom prst="straightConnector1">
            <a:avLst/>
          </a:prstGeom>
          <a:ln w="127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flipV="1">
            <a:off x="3034004" y="4693384"/>
            <a:ext cx="1690396" cy="488216"/>
          </a:xfrm>
          <a:prstGeom prst="straightConnector1">
            <a:avLst/>
          </a:prstGeom>
          <a:ln w="127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5867400" y="6477000"/>
            <a:ext cx="2968768" cy="276999"/>
          </a:xfrm>
          <a:prstGeom prst="rect">
            <a:avLst/>
          </a:prstGeom>
        </p:spPr>
        <p:txBody>
          <a:bodyPr wrap="none">
            <a:spAutoFit/>
          </a:bodyPr>
          <a:lstStyle/>
          <a:p>
            <a:r>
              <a:rPr lang="en-US" sz="1200" i="1" dirty="0"/>
              <a:t>http://</a:t>
            </a:r>
            <a:r>
              <a:rPr lang="en-US" sz="1200" i="1" dirty="0" err="1"/>
              <a:t>acmg.seas.harvard.edu</a:t>
            </a:r>
            <a:r>
              <a:rPr lang="en-US" sz="1200" i="1" dirty="0"/>
              <a:t>/education/</a:t>
            </a:r>
          </a:p>
        </p:txBody>
      </p:sp>
      <p:sp>
        <p:nvSpPr>
          <p:cNvPr id="12" name="Line 4"/>
          <p:cNvSpPr>
            <a:spLocks noChangeShapeType="1"/>
          </p:cNvSpPr>
          <p:nvPr/>
        </p:nvSpPr>
        <p:spPr bwMode="auto">
          <a:xfrm>
            <a:off x="539750" y="838200"/>
            <a:ext cx="8062913"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Tree>
    <p:extLst>
      <p:ext uri="{BB962C8B-B14F-4D97-AF65-F5344CB8AC3E}">
        <p14:creationId xmlns:p14="http://schemas.microsoft.com/office/powerpoint/2010/main" val="512477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81000" y="-76200"/>
            <a:ext cx="8458200" cy="838200"/>
          </a:xfrm>
          <a:noFill/>
        </p:spPr>
        <p:txBody>
          <a:bodyPr>
            <a:noAutofit/>
          </a:bodyPr>
          <a:lstStyle/>
          <a:p>
            <a:r>
              <a:rPr lang="en-GB" sz="3400" dirty="0"/>
              <a:t>Simple two-box model</a:t>
            </a:r>
          </a:p>
        </p:txBody>
      </p:sp>
      <p:grpSp>
        <p:nvGrpSpPr>
          <p:cNvPr id="27" name="Group 26"/>
          <p:cNvGrpSpPr>
            <a:grpSpLocks/>
          </p:cNvGrpSpPr>
          <p:nvPr/>
        </p:nvGrpSpPr>
        <p:grpSpPr bwMode="auto">
          <a:xfrm>
            <a:off x="838200" y="2514600"/>
            <a:ext cx="3505200" cy="1143000"/>
            <a:chOff x="76200" y="5001532"/>
            <a:chExt cx="6585981" cy="1856468"/>
          </a:xfrm>
        </p:grpSpPr>
        <p:pic>
          <p:nvPicPr>
            <p:cNvPr id="28" name="Picture 3" descr="C:\Documents and Settings\van\Local Settings\Temporary Internet Files\Content.IE5\C0PHYFCA\MC900014537[1].wmf"/>
            <p:cNvPicPr>
              <a:picLocks noChangeAspect="1" noChangeArrowheads="1"/>
            </p:cNvPicPr>
            <p:nvPr/>
          </p:nvPicPr>
          <p:blipFill>
            <a:blip r:embed="rId3"/>
            <a:srcRect/>
            <a:stretch>
              <a:fillRect/>
            </a:stretch>
          </p:blipFill>
          <p:spPr bwMode="auto">
            <a:xfrm>
              <a:off x="76200" y="5715000"/>
              <a:ext cx="1373204" cy="1066800"/>
            </a:xfrm>
            <a:prstGeom prst="rect">
              <a:avLst/>
            </a:prstGeom>
            <a:noFill/>
            <a:ln w="9525">
              <a:noFill/>
              <a:miter lim="800000"/>
              <a:headEnd/>
              <a:tailEnd/>
            </a:ln>
          </p:spPr>
        </p:pic>
        <p:pic>
          <p:nvPicPr>
            <p:cNvPr id="29" name="Picture 4" descr="C:\Documents and Settings\van\Local Settings\Temporary Internet Files\Content.IE5\7LUBJ8TO\MC900036437[1].wmf"/>
            <p:cNvPicPr>
              <a:picLocks noChangeAspect="1" noChangeArrowheads="1"/>
            </p:cNvPicPr>
            <p:nvPr/>
          </p:nvPicPr>
          <p:blipFill>
            <a:blip r:embed="rId4"/>
            <a:srcRect/>
            <a:stretch>
              <a:fillRect/>
            </a:stretch>
          </p:blipFill>
          <p:spPr bwMode="auto">
            <a:xfrm>
              <a:off x="3657600" y="5708650"/>
              <a:ext cx="990600" cy="1073150"/>
            </a:xfrm>
            <a:prstGeom prst="rect">
              <a:avLst/>
            </a:prstGeom>
            <a:noFill/>
            <a:ln w="9525">
              <a:noFill/>
              <a:miter lim="800000"/>
              <a:headEnd/>
              <a:tailEnd/>
            </a:ln>
          </p:spPr>
        </p:pic>
        <p:pic>
          <p:nvPicPr>
            <p:cNvPr id="30" name="Picture 8" descr="C:\Documents and Settings\van\Local Settings\Temporary Internet Files\Content.IE5\QTHIMGPI\MP900422613[1].jpg"/>
            <p:cNvPicPr>
              <a:picLocks noChangeAspect="1" noChangeArrowheads="1"/>
            </p:cNvPicPr>
            <p:nvPr/>
          </p:nvPicPr>
          <p:blipFill>
            <a:blip r:embed="rId5"/>
            <a:srcRect/>
            <a:stretch>
              <a:fillRect/>
            </a:stretch>
          </p:blipFill>
          <p:spPr bwMode="auto">
            <a:xfrm>
              <a:off x="4648200" y="5715000"/>
              <a:ext cx="955495" cy="1066800"/>
            </a:xfrm>
            <a:prstGeom prst="rect">
              <a:avLst/>
            </a:prstGeom>
            <a:noFill/>
            <a:ln w="9525">
              <a:noFill/>
              <a:miter lim="800000"/>
              <a:headEnd/>
              <a:tailEnd/>
            </a:ln>
          </p:spPr>
        </p:pic>
        <p:pic>
          <p:nvPicPr>
            <p:cNvPr id="31" name="Picture 12" descr="C:\Documents and Settings\van\Local Settings\Temporary Internet Files\Content.IE5\7LUBJ8TO\MP900442354[1].jpg"/>
            <p:cNvPicPr>
              <a:picLocks noChangeAspect="1" noChangeArrowheads="1"/>
            </p:cNvPicPr>
            <p:nvPr/>
          </p:nvPicPr>
          <p:blipFill>
            <a:blip r:embed="rId6"/>
            <a:srcRect/>
            <a:stretch>
              <a:fillRect/>
            </a:stretch>
          </p:blipFill>
          <p:spPr bwMode="auto">
            <a:xfrm>
              <a:off x="1449404" y="5715000"/>
              <a:ext cx="1065196" cy="1066800"/>
            </a:xfrm>
            <a:prstGeom prst="rect">
              <a:avLst/>
            </a:prstGeom>
            <a:noFill/>
            <a:ln w="9525">
              <a:noFill/>
              <a:miter lim="800000"/>
              <a:headEnd/>
              <a:tailEnd/>
            </a:ln>
          </p:spPr>
        </p:pic>
        <p:pic>
          <p:nvPicPr>
            <p:cNvPr id="32" name="Picture 3" descr="C:\Documents and Settings\van\Local Settings\Temporary Internet Files\Content.IE5\K01ACT0P\MC900282924[1].wmf"/>
            <p:cNvPicPr>
              <a:picLocks noChangeAspect="1" noChangeArrowheads="1"/>
            </p:cNvPicPr>
            <p:nvPr/>
          </p:nvPicPr>
          <p:blipFill>
            <a:blip r:embed="rId7"/>
            <a:srcRect/>
            <a:stretch>
              <a:fillRect/>
            </a:stretch>
          </p:blipFill>
          <p:spPr bwMode="auto">
            <a:xfrm>
              <a:off x="2514600" y="5715000"/>
              <a:ext cx="1135685" cy="1066800"/>
            </a:xfrm>
            <a:prstGeom prst="rect">
              <a:avLst/>
            </a:prstGeom>
            <a:noFill/>
            <a:ln w="9525">
              <a:noFill/>
              <a:miter lim="800000"/>
              <a:headEnd/>
              <a:tailEnd/>
            </a:ln>
          </p:spPr>
        </p:pic>
        <p:pic>
          <p:nvPicPr>
            <p:cNvPr id="33" name="Picture 55" descr="MCj00787830000[1]"/>
            <p:cNvPicPr>
              <a:picLocks noChangeArrowheads="1"/>
            </p:cNvPicPr>
            <p:nvPr/>
          </p:nvPicPr>
          <p:blipFill>
            <a:blip r:embed="rId8"/>
            <a:srcRect l="61803" r="9357" b="65468"/>
            <a:stretch>
              <a:fillRect/>
            </a:stretch>
          </p:blipFill>
          <p:spPr bwMode="auto">
            <a:xfrm>
              <a:off x="3520440" y="5001532"/>
              <a:ext cx="822960" cy="685800"/>
            </a:xfrm>
            <a:prstGeom prst="rect">
              <a:avLst/>
            </a:prstGeom>
            <a:noFill/>
            <a:ln w="9525">
              <a:noFill/>
              <a:miter lim="800000"/>
              <a:headEnd/>
              <a:tailEnd/>
            </a:ln>
          </p:spPr>
        </p:pic>
        <p:pic>
          <p:nvPicPr>
            <p:cNvPr id="34" name="Picture 7" descr="C:\Documents and Settings\van\Local Settings\Temporary Internet Files\Content.IE5\UUFFCPWQ\MC900231014[1].wmf"/>
            <p:cNvPicPr>
              <a:picLocks noChangeAspect="1" noChangeArrowheads="1"/>
            </p:cNvPicPr>
            <p:nvPr/>
          </p:nvPicPr>
          <p:blipFill>
            <a:blip r:embed="rId9"/>
            <a:srcRect/>
            <a:stretch>
              <a:fillRect/>
            </a:stretch>
          </p:blipFill>
          <p:spPr bwMode="auto">
            <a:xfrm>
              <a:off x="5562600" y="5638800"/>
              <a:ext cx="1099581" cy="1219200"/>
            </a:xfrm>
            <a:prstGeom prst="rect">
              <a:avLst/>
            </a:prstGeom>
            <a:noFill/>
            <a:ln w="9525">
              <a:noFill/>
              <a:miter lim="800000"/>
              <a:headEnd/>
              <a:tailEnd/>
            </a:ln>
          </p:spPr>
        </p:pic>
      </p:grpSp>
      <p:cxnSp>
        <p:nvCxnSpPr>
          <p:cNvPr id="35" name="Straight Arrow Connector 34"/>
          <p:cNvCxnSpPr/>
          <p:nvPr/>
        </p:nvCxnSpPr>
        <p:spPr>
          <a:xfrm>
            <a:off x="4353426" y="2286000"/>
            <a:ext cx="599574" cy="0"/>
          </a:xfrm>
          <a:prstGeom prst="straightConnector1">
            <a:avLst/>
          </a:prstGeom>
          <a:ln w="12700">
            <a:solidFill>
              <a:schemeClr val="tx2"/>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838200" y="1828800"/>
            <a:ext cx="0" cy="1143000"/>
          </a:xfrm>
          <a:prstGeom prst="straightConnector1">
            <a:avLst/>
          </a:prstGeom>
          <a:ln w="12700">
            <a:solidFill>
              <a:schemeClr val="accent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a:off x="4342063" y="1828800"/>
            <a:ext cx="0" cy="1143000"/>
          </a:xfrm>
          <a:prstGeom prst="straightConnector1">
            <a:avLst/>
          </a:prstGeom>
          <a:ln w="12700">
            <a:solidFill>
              <a:schemeClr val="accent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flipH="1">
            <a:off x="838200" y="1828800"/>
            <a:ext cx="3505200" cy="0"/>
          </a:xfrm>
          <a:prstGeom prst="straightConnector1">
            <a:avLst/>
          </a:prstGeom>
          <a:ln w="12700">
            <a:solidFill>
              <a:schemeClr val="accent1"/>
            </a:solidFill>
            <a:headEnd type="none"/>
            <a:tailEnd type="none"/>
          </a:ln>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1676400" y="1902023"/>
            <a:ext cx="2057400" cy="584776"/>
          </a:xfrm>
          <a:prstGeom prst="rect">
            <a:avLst/>
          </a:prstGeom>
          <a:noFill/>
        </p:spPr>
        <p:txBody>
          <a:bodyPr wrap="square" rtlCol="0">
            <a:spAutoFit/>
          </a:bodyPr>
          <a:lstStyle/>
          <a:p>
            <a:r>
              <a:rPr lang="en-GB" sz="1600" dirty="0">
                <a:solidFill>
                  <a:srgbClr val="FF0000"/>
                </a:solidFill>
                <a:latin typeface="Calibri" pitchFamily="34" charset="0"/>
              </a:rPr>
              <a:t>Chemical production/    </a:t>
            </a:r>
          </a:p>
          <a:p>
            <a:r>
              <a:rPr lang="en-GB" sz="1600" dirty="0">
                <a:solidFill>
                  <a:srgbClr val="FF0000"/>
                </a:solidFill>
                <a:latin typeface="Calibri" pitchFamily="34" charset="0"/>
              </a:rPr>
              <a:t>       loss (P</a:t>
            </a:r>
            <a:r>
              <a:rPr lang="en-GB" sz="1600" baseline="-25000" dirty="0">
                <a:solidFill>
                  <a:srgbClr val="FF0000"/>
                </a:solidFill>
                <a:latin typeface="Calibri" pitchFamily="34" charset="0"/>
              </a:rPr>
              <a:t>1</a:t>
            </a:r>
            <a:r>
              <a:rPr lang="en-GB" sz="1600" dirty="0">
                <a:solidFill>
                  <a:srgbClr val="FF0000"/>
                </a:solidFill>
                <a:latin typeface="Calibri" pitchFamily="34" charset="0"/>
              </a:rPr>
              <a:t>+L</a:t>
            </a:r>
            <a:r>
              <a:rPr lang="en-GB" sz="1600" baseline="-25000" dirty="0">
                <a:solidFill>
                  <a:srgbClr val="FF0000"/>
                </a:solidFill>
                <a:latin typeface="Calibri" pitchFamily="34" charset="0"/>
              </a:rPr>
              <a:t>1</a:t>
            </a:r>
            <a:r>
              <a:rPr lang="en-GB" sz="1600" dirty="0">
                <a:solidFill>
                  <a:srgbClr val="FF0000"/>
                </a:solidFill>
                <a:latin typeface="Calibri" pitchFamily="34" charset="0"/>
              </a:rPr>
              <a:t>)</a:t>
            </a:r>
          </a:p>
        </p:txBody>
      </p:sp>
      <p:cxnSp>
        <p:nvCxnSpPr>
          <p:cNvPr id="54" name="Straight Arrow Connector 53"/>
          <p:cNvCxnSpPr/>
          <p:nvPr/>
        </p:nvCxnSpPr>
        <p:spPr>
          <a:xfrm flipV="1">
            <a:off x="1905000" y="2590800"/>
            <a:ext cx="0" cy="381000"/>
          </a:xfrm>
          <a:prstGeom prst="straightConnector1">
            <a:avLst/>
          </a:prstGeom>
          <a:ln w="12700">
            <a:solidFill>
              <a:schemeClr val="tx2"/>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56" name="Rectangle 55"/>
          <p:cNvSpPr/>
          <p:nvPr/>
        </p:nvSpPr>
        <p:spPr>
          <a:xfrm>
            <a:off x="2648572" y="2514599"/>
            <a:ext cx="457200" cy="392357"/>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9" name="Straight Arrow Connector 58"/>
          <p:cNvCxnSpPr/>
          <p:nvPr/>
        </p:nvCxnSpPr>
        <p:spPr>
          <a:xfrm flipV="1">
            <a:off x="3276600" y="2590800"/>
            <a:ext cx="0" cy="381000"/>
          </a:xfrm>
          <a:prstGeom prst="straightConnector1">
            <a:avLst/>
          </a:prstGeom>
          <a:ln w="12700">
            <a:solidFill>
              <a:schemeClr val="tx2"/>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1451811" y="2359223"/>
            <a:ext cx="2434389" cy="584776"/>
          </a:xfrm>
          <a:prstGeom prst="rect">
            <a:avLst/>
          </a:prstGeom>
          <a:noFill/>
        </p:spPr>
        <p:txBody>
          <a:bodyPr wrap="square" rtlCol="0">
            <a:spAutoFit/>
          </a:bodyPr>
          <a:lstStyle/>
          <a:p>
            <a:r>
              <a:rPr lang="en-GB" sz="1600" dirty="0">
                <a:solidFill>
                  <a:srgbClr val="FF0000"/>
                </a:solidFill>
                <a:latin typeface="Calibri" pitchFamily="34" charset="0"/>
              </a:rPr>
              <a:t>           emissions (E</a:t>
            </a:r>
            <a:r>
              <a:rPr lang="en-GB" sz="1600" baseline="-25000" dirty="0">
                <a:solidFill>
                  <a:srgbClr val="FF0000"/>
                </a:solidFill>
                <a:latin typeface="Calibri" pitchFamily="34" charset="0"/>
              </a:rPr>
              <a:t>1</a:t>
            </a:r>
            <a:r>
              <a:rPr lang="en-GB" sz="1600" dirty="0">
                <a:solidFill>
                  <a:srgbClr val="FF0000"/>
                </a:solidFill>
                <a:latin typeface="Calibri" pitchFamily="34" charset="0"/>
              </a:rPr>
              <a:t>),  </a:t>
            </a:r>
          </a:p>
          <a:p>
            <a:r>
              <a:rPr lang="en-GB" sz="1600" dirty="0">
                <a:solidFill>
                  <a:srgbClr val="FF0000"/>
                </a:solidFill>
                <a:latin typeface="Calibri" pitchFamily="34" charset="0"/>
              </a:rPr>
              <a:t>          deposition (D</a:t>
            </a:r>
            <a:r>
              <a:rPr lang="en-GB" sz="1600" baseline="-25000" dirty="0">
                <a:solidFill>
                  <a:srgbClr val="FF0000"/>
                </a:solidFill>
                <a:latin typeface="Calibri" pitchFamily="34" charset="0"/>
              </a:rPr>
              <a:t>1</a:t>
            </a:r>
            <a:r>
              <a:rPr lang="en-GB" sz="1600" dirty="0">
                <a:solidFill>
                  <a:srgbClr val="FF0000"/>
                </a:solidFill>
                <a:latin typeface="Calibri" pitchFamily="34" charset="0"/>
              </a:rPr>
              <a:t>)</a:t>
            </a:r>
            <a:endParaRPr lang="en-US" sz="1600" dirty="0">
              <a:solidFill>
                <a:srgbClr val="FF0000"/>
              </a:solidFill>
              <a:latin typeface="Calibri" pitchFamily="34" charset="0"/>
            </a:endParaRPr>
          </a:p>
        </p:txBody>
      </p:sp>
      <p:sp>
        <p:nvSpPr>
          <p:cNvPr id="61" name="Oval 60"/>
          <p:cNvSpPr/>
          <p:nvPr/>
        </p:nvSpPr>
        <p:spPr>
          <a:xfrm>
            <a:off x="1219200" y="1828800"/>
            <a:ext cx="2743200" cy="1219200"/>
          </a:xfrm>
          <a:prstGeom prst="ellipse">
            <a:avLst/>
          </a:prstGeom>
          <a:noFill/>
          <a:ln w="31750">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6" name="TextBox 65"/>
          <p:cNvSpPr txBox="1"/>
          <p:nvPr/>
        </p:nvSpPr>
        <p:spPr>
          <a:xfrm>
            <a:off x="4343400" y="1902023"/>
            <a:ext cx="609600" cy="338554"/>
          </a:xfrm>
          <a:prstGeom prst="rect">
            <a:avLst/>
          </a:prstGeom>
          <a:noFill/>
        </p:spPr>
        <p:txBody>
          <a:bodyPr wrap="square" rtlCol="0">
            <a:spAutoFit/>
          </a:bodyPr>
          <a:lstStyle/>
          <a:p>
            <a:r>
              <a:rPr lang="en-GB" sz="1600" dirty="0">
                <a:solidFill>
                  <a:srgbClr val="FF0000"/>
                </a:solidFill>
                <a:latin typeface="Calibri" pitchFamily="34" charset="0"/>
              </a:rPr>
              <a:t>F</a:t>
            </a:r>
            <a:r>
              <a:rPr lang="en-GB" sz="1600" baseline="-25000" dirty="0">
                <a:solidFill>
                  <a:srgbClr val="FF0000"/>
                </a:solidFill>
                <a:latin typeface="Calibri" pitchFamily="34" charset="0"/>
              </a:rPr>
              <a:t>12</a:t>
            </a:r>
            <a:endParaRPr lang="en-US" sz="1600" dirty="0">
              <a:solidFill>
                <a:srgbClr val="FF0000"/>
              </a:solidFill>
              <a:latin typeface="Calibri" pitchFamily="34" charset="0"/>
            </a:endParaRPr>
          </a:p>
        </p:txBody>
      </p:sp>
      <p:sp>
        <p:nvSpPr>
          <p:cNvPr id="42" name="Rectangle 41"/>
          <p:cNvSpPr/>
          <p:nvPr/>
        </p:nvSpPr>
        <p:spPr>
          <a:xfrm>
            <a:off x="457200" y="838200"/>
            <a:ext cx="8382000" cy="800219"/>
          </a:xfrm>
          <a:prstGeom prst="rect">
            <a:avLst/>
          </a:prstGeom>
        </p:spPr>
        <p:txBody>
          <a:bodyPr wrap="square">
            <a:spAutoFit/>
          </a:bodyPr>
          <a:lstStyle/>
          <a:p>
            <a:r>
              <a:rPr lang="en-US" sz="2500" dirty="0"/>
              <a:t>•</a:t>
            </a:r>
            <a:r>
              <a:rPr lang="en-US" sz="2100" dirty="0"/>
              <a:t> Useful if we have two distinct environments interacting </a:t>
            </a:r>
          </a:p>
          <a:p>
            <a:r>
              <a:rPr lang="en-US" sz="2100" dirty="0"/>
              <a:t>(e.g. boundary layer &amp; free troposphere, Europe and the Sahara </a:t>
            </a:r>
            <a:r>
              <a:rPr lang="en-US" sz="2100" dirty="0" err="1"/>
              <a:t>etc</a:t>
            </a:r>
            <a:r>
              <a:rPr lang="en-US" sz="2100" dirty="0"/>
              <a:t>).</a:t>
            </a:r>
          </a:p>
        </p:txBody>
      </p:sp>
      <p:sp>
        <p:nvSpPr>
          <p:cNvPr id="3" name="TextBox 2"/>
          <p:cNvSpPr txBox="1"/>
          <p:nvPr/>
        </p:nvSpPr>
        <p:spPr>
          <a:xfrm>
            <a:off x="533400" y="4800600"/>
            <a:ext cx="8229599" cy="738664"/>
          </a:xfrm>
          <a:prstGeom prst="rect">
            <a:avLst/>
          </a:prstGeom>
          <a:noFill/>
        </p:spPr>
        <p:txBody>
          <a:bodyPr wrap="square" rtlCol="0">
            <a:spAutoFit/>
          </a:bodyPr>
          <a:lstStyle/>
          <a:p>
            <a:r>
              <a:rPr lang="en-US" sz="2000" dirty="0"/>
              <a:t>We may be given that some loss process is first order (e.g. the left to right transport flux). Then we can express </a:t>
            </a:r>
            <a:r>
              <a:rPr lang="en-US" sz="2200" i="1" dirty="0">
                <a:latin typeface="Times New Roman"/>
                <a:cs typeface="Times New Roman"/>
              </a:rPr>
              <a:t>F</a:t>
            </a:r>
            <a:r>
              <a:rPr lang="en-US" sz="2200" i="1" baseline="-25000" dirty="0">
                <a:latin typeface="Times New Roman"/>
                <a:cs typeface="Times New Roman"/>
              </a:rPr>
              <a:t>12</a:t>
            </a:r>
            <a:r>
              <a:rPr lang="en-US" sz="2200" i="1" dirty="0">
                <a:latin typeface="Times New Roman"/>
                <a:cs typeface="Times New Roman"/>
              </a:rPr>
              <a:t> = k</a:t>
            </a:r>
            <a:r>
              <a:rPr lang="en-US" sz="2200" i="1" baseline="-25000" dirty="0">
                <a:latin typeface="Times New Roman"/>
                <a:cs typeface="Times New Roman"/>
              </a:rPr>
              <a:t>F12</a:t>
            </a:r>
            <a:r>
              <a:rPr lang="en-US" sz="2200" i="1" dirty="0">
                <a:latin typeface="Times New Roman"/>
                <a:cs typeface="Times New Roman"/>
              </a:rPr>
              <a:t>m</a:t>
            </a:r>
            <a:r>
              <a:rPr lang="en-US" sz="2200" i="1" baseline="-25000" dirty="0">
                <a:latin typeface="Times New Roman"/>
                <a:cs typeface="Times New Roman"/>
              </a:rPr>
              <a:t>1</a:t>
            </a:r>
            <a:r>
              <a:rPr lang="en-US" sz="2200" i="1" dirty="0">
                <a:latin typeface="Times New Roman"/>
                <a:cs typeface="Times New Roman"/>
              </a:rPr>
              <a:t>.</a:t>
            </a:r>
          </a:p>
        </p:txBody>
      </p:sp>
      <p:sp>
        <p:nvSpPr>
          <p:cNvPr id="4" name="Rectangle 3"/>
          <p:cNvSpPr/>
          <p:nvPr/>
        </p:nvSpPr>
        <p:spPr>
          <a:xfrm>
            <a:off x="533400" y="5715000"/>
            <a:ext cx="8229600" cy="707886"/>
          </a:xfrm>
          <a:prstGeom prst="rect">
            <a:avLst/>
          </a:prstGeom>
        </p:spPr>
        <p:txBody>
          <a:bodyPr wrap="square">
            <a:spAutoFit/>
          </a:bodyPr>
          <a:lstStyle/>
          <a:p>
            <a:r>
              <a:rPr lang="en-GB" sz="2000" dirty="0"/>
              <a:t>Note that if we are told that the system has reached steady state, we have two simple algebraic equations</a:t>
            </a:r>
            <a:r>
              <a:rPr lang="en-US" sz="2000" dirty="0"/>
              <a:t>.</a:t>
            </a:r>
          </a:p>
        </p:txBody>
      </p:sp>
      <p:grpSp>
        <p:nvGrpSpPr>
          <p:cNvPr id="36" name="Group 35"/>
          <p:cNvGrpSpPr>
            <a:grpSpLocks/>
          </p:cNvGrpSpPr>
          <p:nvPr/>
        </p:nvGrpSpPr>
        <p:grpSpPr bwMode="auto">
          <a:xfrm>
            <a:off x="4724400" y="2560023"/>
            <a:ext cx="3505200" cy="1143000"/>
            <a:chOff x="76200" y="5001532"/>
            <a:chExt cx="6585981" cy="1856468"/>
          </a:xfrm>
        </p:grpSpPr>
        <p:pic>
          <p:nvPicPr>
            <p:cNvPr id="37" name="Picture 3" descr="C:\Documents and Settings\van\Local Settings\Temporary Internet Files\Content.IE5\C0PHYFCA\MC900014537[1].wmf"/>
            <p:cNvPicPr>
              <a:picLocks noChangeAspect="1" noChangeArrowheads="1"/>
            </p:cNvPicPr>
            <p:nvPr/>
          </p:nvPicPr>
          <p:blipFill>
            <a:blip r:embed="rId3"/>
            <a:srcRect/>
            <a:stretch>
              <a:fillRect/>
            </a:stretch>
          </p:blipFill>
          <p:spPr bwMode="auto">
            <a:xfrm>
              <a:off x="76200" y="5715000"/>
              <a:ext cx="1373204" cy="1066800"/>
            </a:xfrm>
            <a:prstGeom prst="rect">
              <a:avLst/>
            </a:prstGeom>
            <a:noFill/>
            <a:ln w="9525">
              <a:noFill/>
              <a:miter lim="800000"/>
              <a:headEnd/>
              <a:tailEnd/>
            </a:ln>
          </p:spPr>
        </p:pic>
        <p:pic>
          <p:nvPicPr>
            <p:cNvPr id="40" name="Picture 4" descr="C:\Documents and Settings\van\Local Settings\Temporary Internet Files\Content.IE5\7LUBJ8TO\MC900036437[1].wmf"/>
            <p:cNvPicPr>
              <a:picLocks noChangeAspect="1" noChangeArrowheads="1"/>
            </p:cNvPicPr>
            <p:nvPr/>
          </p:nvPicPr>
          <p:blipFill>
            <a:blip r:embed="rId4"/>
            <a:srcRect/>
            <a:stretch>
              <a:fillRect/>
            </a:stretch>
          </p:blipFill>
          <p:spPr bwMode="auto">
            <a:xfrm>
              <a:off x="3657600" y="5708650"/>
              <a:ext cx="990600" cy="1073150"/>
            </a:xfrm>
            <a:prstGeom prst="rect">
              <a:avLst/>
            </a:prstGeom>
            <a:noFill/>
            <a:ln w="9525">
              <a:noFill/>
              <a:miter lim="800000"/>
              <a:headEnd/>
              <a:tailEnd/>
            </a:ln>
          </p:spPr>
        </p:pic>
        <p:pic>
          <p:nvPicPr>
            <p:cNvPr id="41" name="Picture 8" descr="C:\Documents and Settings\van\Local Settings\Temporary Internet Files\Content.IE5\QTHIMGPI\MP900422613[1].jpg"/>
            <p:cNvPicPr>
              <a:picLocks noChangeAspect="1" noChangeArrowheads="1"/>
            </p:cNvPicPr>
            <p:nvPr/>
          </p:nvPicPr>
          <p:blipFill>
            <a:blip r:embed="rId5"/>
            <a:srcRect/>
            <a:stretch>
              <a:fillRect/>
            </a:stretch>
          </p:blipFill>
          <p:spPr bwMode="auto">
            <a:xfrm>
              <a:off x="4648200" y="5715000"/>
              <a:ext cx="955495" cy="1066800"/>
            </a:xfrm>
            <a:prstGeom prst="rect">
              <a:avLst/>
            </a:prstGeom>
            <a:noFill/>
            <a:ln w="9525">
              <a:noFill/>
              <a:miter lim="800000"/>
              <a:headEnd/>
              <a:tailEnd/>
            </a:ln>
          </p:spPr>
        </p:pic>
        <p:pic>
          <p:nvPicPr>
            <p:cNvPr id="44" name="Picture 12" descr="C:\Documents and Settings\van\Local Settings\Temporary Internet Files\Content.IE5\7LUBJ8TO\MP900442354[1].jpg"/>
            <p:cNvPicPr>
              <a:picLocks noChangeAspect="1" noChangeArrowheads="1"/>
            </p:cNvPicPr>
            <p:nvPr/>
          </p:nvPicPr>
          <p:blipFill>
            <a:blip r:embed="rId6"/>
            <a:srcRect/>
            <a:stretch>
              <a:fillRect/>
            </a:stretch>
          </p:blipFill>
          <p:spPr bwMode="auto">
            <a:xfrm>
              <a:off x="1449404" y="5715000"/>
              <a:ext cx="1065196" cy="1066800"/>
            </a:xfrm>
            <a:prstGeom prst="rect">
              <a:avLst/>
            </a:prstGeom>
            <a:noFill/>
            <a:ln w="9525">
              <a:noFill/>
              <a:miter lim="800000"/>
              <a:headEnd/>
              <a:tailEnd/>
            </a:ln>
          </p:spPr>
        </p:pic>
        <p:pic>
          <p:nvPicPr>
            <p:cNvPr id="49" name="Picture 3" descr="C:\Documents and Settings\van\Local Settings\Temporary Internet Files\Content.IE5\K01ACT0P\MC900282924[1].wmf"/>
            <p:cNvPicPr>
              <a:picLocks noChangeAspect="1" noChangeArrowheads="1"/>
            </p:cNvPicPr>
            <p:nvPr/>
          </p:nvPicPr>
          <p:blipFill>
            <a:blip r:embed="rId7"/>
            <a:srcRect/>
            <a:stretch>
              <a:fillRect/>
            </a:stretch>
          </p:blipFill>
          <p:spPr bwMode="auto">
            <a:xfrm>
              <a:off x="2514600" y="5715000"/>
              <a:ext cx="1135685" cy="1066800"/>
            </a:xfrm>
            <a:prstGeom prst="rect">
              <a:avLst/>
            </a:prstGeom>
            <a:noFill/>
            <a:ln w="9525">
              <a:noFill/>
              <a:miter lim="800000"/>
              <a:headEnd/>
              <a:tailEnd/>
            </a:ln>
          </p:spPr>
        </p:pic>
        <p:pic>
          <p:nvPicPr>
            <p:cNvPr id="50" name="Picture 55" descr="MCj00787830000[1]"/>
            <p:cNvPicPr>
              <a:picLocks noChangeArrowheads="1"/>
            </p:cNvPicPr>
            <p:nvPr/>
          </p:nvPicPr>
          <p:blipFill>
            <a:blip r:embed="rId8"/>
            <a:srcRect l="61803" r="9357" b="65468"/>
            <a:stretch>
              <a:fillRect/>
            </a:stretch>
          </p:blipFill>
          <p:spPr bwMode="auto">
            <a:xfrm>
              <a:off x="3520440" y="5001532"/>
              <a:ext cx="822960" cy="685800"/>
            </a:xfrm>
            <a:prstGeom prst="rect">
              <a:avLst/>
            </a:prstGeom>
            <a:noFill/>
            <a:ln w="9525">
              <a:noFill/>
              <a:miter lim="800000"/>
              <a:headEnd/>
              <a:tailEnd/>
            </a:ln>
          </p:spPr>
        </p:pic>
        <p:pic>
          <p:nvPicPr>
            <p:cNvPr id="51" name="Picture 7" descr="C:\Documents and Settings\van\Local Settings\Temporary Internet Files\Content.IE5\UUFFCPWQ\MC900231014[1].wmf"/>
            <p:cNvPicPr>
              <a:picLocks noChangeAspect="1" noChangeArrowheads="1"/>
            </p:cNvPicPr>
            <p:nvPr/>
          </p:nvPicPr>
          <p:blipFill>
            <a:blip r:embed="rId9"/>
            <a:srcRect/>
            <a:stretch>
              <a:fillRect/>
            </a:stretch>
          </p:blipFill>
          <p:spPr bwMode="auto">
            <a:xfrm>
              <a:off x="5562600" y="5638800"/>
              <a:ext cx="1099581" cy="1219200"/>
            </a:xfrm>
            <a:prstGeom prst="rect">
              <a:avLst/>
            </a:prstGeom>
            <a:noFill/>
            <a:ln w="9525">
              <a:noFill/>
              <a:miter lim="800000"/>
              <a:headEnd/>
              <a:tailEnd/>
            </a:ln>
          </p:spPr>
        </p:pic>
      </p:grpSp>
      <p:cxnSp>
        <p:nvCxnSpPr>
          <p:cNvPr id="55" name="Straight Arrow Connector 54"/>
          <p:cNvCxnSpPr/>
          <p:nvPr/>
        </p:nvCxnSpPr>
        <p:spPr>
          <a:xfrm>
            <a:off x="4114800" y="2455277"/>
            <a:ext cx="599574" cy="0"/>
          </a:xfrm>
          <a:prstGeom prst="straightConnector1">
            <a:avLst/>
          </a:prstGeom>
          <a:ln w="12700">
            <a:solidFill>
              <a:schemeClr val="tx2"/>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a:off x="4724400" y="1874223"/>
            <a:ext cx="0" cy="1143000"/>
          </a:xfrm>
          <a:prstGeom prst="straightConnector1">
            <a:avLst/>
          </a:prstGeom>
          <a:ln w="12700">
            <a:solidFill>
              <a:schemeClr val="accent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a:off x="8228263" y="1874223"/>
            <a:ext cx="0" cy="1143000"/>
          </a:xfrm>
          <a:prstGeom prst="straightConnector1">
            <a:avLst/>
          </a:prstGeom>
          <a:ln w="12700">
            <a:solidFill>
              <a:schemeClr val="accent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flipH="1">
            <a:off x="4724400" y="1874223"/>
            <a:ext cx="3505200" cy="0"/>
          </a:xfrm>
          <a:prstGeom prst="straightConnector1">
            <a:avLst/>
          </a:prstGeom>
          <a:ln w="12700">
            <a:solidFill>
              <a:schemeClr val="accent1"/>
            </a:solidFill>
            <a:headEnd type="none"/>
            <a:tailEnd type="none"/>
          </a:ln>
        </p:spPr>
        <p:style>
          <a:lnRef idx="2">
            <a:schemeClr val="accent1"/>
          </a:lnRef>
          <a:fillRef idx="0">
            <a:schemeClr val="accent1"/>
          </a:fillRef>
          <a:effectRef idx="1">
            <a:schemeClr val="accent1"/>
          </a:effectRef>
          <a:fontRef idx="minor">
            <a:schemeClr val="tx1"/>
          </a:fontRef>
        </p:style>
      </p:cxnSp>
      <p:sp>
        <p:nvSpPr>
          <p:cNvPr id="63" name="TextBox 62"/>
          <p:cNvSpPr txBox="1"/>
          <p:nvPr/>
        </p:nvSpPr>
        <p:spPr>
          <a:xfrm>
            <a:off x="5562600" y="1947446"/>
            <a:ext cx="2057400" cy="584776"/>
          </a:xfrm>
          <a:prstGeom prst="rect">
            <a:avLst/>
          </a:prstGeom>
          <a:noFill/>
        </p:spPr>
        <p:txBody>
          <a:bodyPr wrap="square" rtlCol="0">
            <a:spAutoFit/>
          </a:bodyPr>
          <a:lstStyle/>
          <a:p>
            <a:r>
              <a:rPr lang="en-GB" sz="1600" dirty="0">
                <a:solidFill>
                  <a:srgbClr val="FF0000"/>
                </a:solidFill>
                <a:latin typeface="Calibri" pitchFamily="34" charset="0"/>
              </a:rPr>
              <a:t>Chemical production/    </a:t>
            </a:r>
          </a:p>
          <a:p>
            <a:r>
              <a:rPr lang="en-GB" sz="1600" dirty="0">
                <a:solidFill>
                  <a:srgbClr val="FF0000"/>
                </a:solidFill>
                <a:latin typeface="Calibri" pitchFamily="34" charset="0"/>
              </a:rPr>
              <a:t>       loss (P</a:t>
            </a:r>
            <a:r>
              <a:rPr lang="en-GB" sz="1600" baseline="-25000" dirty="0">
                <a:solidFill>
                  <a:srgbClr val="FF0000"/>
                </a:solidFill>
                <a:latin typeface="Calibri" pitchFamily="34" charset="0"/>
              </a:rPr>
              <a:t>2</a:t>
            </a:r>
            <a:r>
              <a:rPr lang="en-GB" sz="1600" dirty="0">
                <a:solidFill>
                  <a:srgbClr val="FF0000"/>
                </a:solidFill>
                <a:latin typeface="Calibri" pitchFamily="34" charset="0"/>
              </a:rPr>
              <a:t>+L</a:t>
            </a:r>
            <a:r>
              <a:rPr lang="en-GB" sz="1600" baseline="-25000" dirty="0">
                <a:solidFill>
                  <a:srgbClr val="FF0000"/>
                </a:solidFill>
                <a:latin typeface="Calibri" pitchFamily="34" charset="0"/>
              </a:rPr>
              <a:t>2</a:t>
            </a:r>
            <a:r>
              <a:rPr lang="en-GB" sz="1600" dirty="0">
                <a:solidFill>
                  <a:srgbClr val="FF0000"/>
                </a:solidFill>
                <a:latin typeface="Calibri" pitchFamily="34" charset="0"/>
              </a:rPr>
              <a:t>)</a:t>
            </a:r>
          </a:p>
        </p:txBody>
      </p:sp>
      <p:cxnSp>
        <p:nvCxnSpPr>
          <p:cNvPr id="64" name="Straight Arrow Connector 63"/>
          <p:cNvCxnSpPr/>
          <p:nvPr/>
        </p:nvCxnSpPr>
        <p:spPr>
          <a:xfrm flipV="1">
            <a:off x="5791200" y="2636223"/>
            <a:ext cx="0" cy="381000"/>
          </a:xfrm>
          <a:prstGeom prst="straightConnector1">
            <a:avLst/>
          </a:prstGeom>
          <a:ln w="12700">
            <a:solidFill>
              <a:schemeClr val="tx2"/>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65" name="Rectangle 64"/>
          <p:cNvSpPr/>
          <p:nvPr/>
        </p:nvSpPr>
        <p:spPr>
          <a:xfrm>
            <a:off x="6534772" y="2560022"/>
            <a:ext cx="457200" cy="392357"/>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7" name="Straight Arrow Connector 66"/>
          <p:cNvCxnSpPr/>
          <p:nvPr/>
        </p:nvCxnSpPr>
        <p:spPr>
          <a:xfrm flipV="1">
            <a:off x="7162800" y="2636223"/>
            <a:ext cx="0" cy="381000"/>
          </a:xfrm>
          <a:prstGeom prst="straightConnector1">
            <a:avLst/>
          </a:prstGeom>
          <a:ln w="12700">
            <a:solidFill>
              <a:schemeClr val="tx2"/>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68" name="TextBox 67"/>
          <p:cNvSpPr txBox="1"/>
          <p:nvPr/>
        </p:nvSpPr>
        <p:spPr>
          <a:xfrm>
            <a:off x="5338011" y="2404646"/>
            <a:ext cx="2434389" cy="584776"/>
          </a:xfrm>
          <a:prstGeom prst="rect">
            <a:avLst/>
          </a:prstGeom>
          <a:noFill/>
        </p:spPr>
        <p:txBody>
          <a:bodyPr wrap="square" rtlCol="0">
            <a:spAutoFit/>
          </a:bodyPr>
          <a:lstStyle/>
          <a:p>
            <a:r>
              <a:rPr lang="en-GB" sz="1600" dirty="0">
                <a:solidFill>
                  <a:srgbClr val="FF0000"/>
                </a:solidFill>
                <a:latin typeface="Calibri" pitchFamily="34" charset="0"/>
              </a:rPr>
              <a:t>           emissions (E2),  </a:t>
            </a:r>
          </a:p>
          <a:p>
            <a:r>
              <a:rPr lang="en-GB" sz="1600" dirty="0">
                <a:solidFill>
                  <a:srgbClr val="FF0000"/>
                </a:solidFill>
                <a:latin typeface="Calibri" pitchFamily="34" charset="0"/>
              </a:rPr>
              <a:t>          deposition (D2)</a:t>
            </a:r>
            <a:endParaRPr lang="en-US" sz="1600" dirty="0">
              <a:solidFill>
                <a:srgbClr val="FF0000"/>
              </a:solidFill>
              <a:latin typeface="Calibri" pitchFamily="34" charset="0"/>
            </a:endParaRPr>
          </a:p>
        </p:txBody>
      </p:sp>
      <p:sp>
        <p:nvSpPr>
          <p:cNvPr id="69" name="Oval 68"/>
          <p:cNvSpPr/>
          <p:nvPr/>
        </p:nvSpPr>
        <p:spPr>
          <a:xfrm>
            <a:off x="5105400" y="1874223"/>
            <a:ext cx="2743200" cy="1219200"/>
          </a:xfrm>
          <a:prstGeom prst="ellipse">
            <a:avLst/>
          </a:prstGeom>
          <a:noFill/>
          <a:ln w="31750">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1" name="TextBox 70"/>
          <p:cNvSpPr txBox="1"/>
          <p:nvPr/>
        </p:nvSpPr>
        <p:spPr>
          <a:xfrm>
            <a:off x="4343400" y="2379077"/>
            <a:ext cx="609600" cy="338554"/>
          </a:xfrm>
          <a:prstGeom prst="rect">
            <a:avLst/>
          </a:prstGeom>
          <a:noFill/>
        </p:spPr>
        <p:txBody>
          <a:bodyPr wrap="square" rtlCol="0">
            <a:spAutoFit/>
          </a:bodyPr>
          <a:lstStyle/>
          <a:p>
            <a:r>
              <a:rPr lang="en-GB" sz="1600" dirty="0">
                <a:solidFill>
                  <a:srgbClr val="FF0000"/>
                </a:solidFill>
                <a:latin typeface="Calibri" pitchFamily="34" charset="0"/>
              </a:rPr>
              <a:t>F</a:t>
            </a:r>
            <a:r>
              <a:rPr lang="en-GB" sz="1600" baseline="-25000" dirty="0">
                <a:solidFill>
                  <a:srgbClr val="FF0000"/>
                </a:solidFill>
                <a:latin typeface="Calibri" pitchFamily="34" charset="0"/>
              </a:rPr>
              <a:t>21</a:t>
            </a:r>
            <a:endParaRPr lang="en-US" sz="1600" dirty="0">
              <a:solidFill>
                <a:srgbClr val="FF0000"/>
              </a:solidFill>
              <a:latin typeface="Calibri" pitchFamily="34" charset="0"/>
            </a:endParaRPr>
          </a:p>
        </p:txBody>
      </p:sp>
      <p:sp>
        <p:nvSpPr>
          <p:cNvPr id="2" name="Rectangle 1"/>
          <p:cNvSpPr/>
          <p:nvPr/>
        </p:nvSpPr>
        <p:spPr>
          <a:xfrm>
            <a:off x="2135969" y="2930846"/>
            <a:ext cx="2206094" cy="743631"/>
          </a:xfrm>
          <a:prstGeom prst="rect">
            <a:avLst/>
          </a:prstGeom>
          <a:solidFill>
            <a:schemeClr val="bg1">
              <a:lumMod val="75000"/>
              <a:alpha val="89000"/>
            </a:schemeClr>
          </a:solidFill>
          <a:ln>
            <a:solidFill>
              <a:schemeClr val="bg1">
                <a:lumMod val="75000"/>
                <a:alpha val="35000"/>
              </a:schemeClr>
            </a:solidFill>
          </a:ln>
          <a:effectLst>
            <a:outerShdw blurRad="40000" dist="23000" dir="5400000" rotWithShape="0">
              <a:schemeClr val="tx1">
                <a:lumMod val="50000"/>
                <a:lumOff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p:cNvSpPr/>
          <p:nvPr/>
        </p:nvSpPr>
        <p:spPr>
          <a:xfrm>
            <a:off x="4724400" y="3007046"/>
            <a:ext cx="1297769" cy="743631"/>
          </a:xfrm>
          <a:prstGeom prst="rect">
            <a:avLst/>
          </a:prstGeom>
          <a:solidFill>
            <a:schemeClr val="bg1">
              <a:lumMod val="75000"/>
              <a:alpha val="89000"/>
            </a:schemeClr>
          </a:solidFill>
          <a:ln>
            <a:solidFill>
              <a:schemeClr val="bg1">
                <a:lumMod val="75000"/>
                <a:alpha val="35000"/>
              </a:schemeClr>
            </a:solidFill>
          </a:ln>
          <a:effectLst>
            <a:outerShdw blurRad="40000" dist="23000" dir="5400000" rotWithShape="0">
              <a:schemeClr val="tx1">
                <a:lumMod val="50000"/>
                <a:lumOff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TextBox 72"/>
          <p:cNvSpPr txBox="1"/>
          <p:nvPr/>
        </p:nvSpPr>
        <p:spPr>
          <a:xfrm>
            <a:off x="1362242" y="2209800"/>
            <a:ext cx="609600" cy="338554"/>
          </a:xfrm>
          <a:prstGeom prst="rect">
            <a:avLst/>
          </a:prstGeom>
          <a:noFill/>
        </p:spPr>
        <p:txBody>
          <a:bodyPr wrap="square" rtlCol="0">
            <a:spAutoFit/>
          </a:bodyPr>
          <a:lstStyle/>
          <a:p>
            <a:r>
              <a:rPr lang="en-GB" sz="1600" b="1" dirty="0">
                <a:solidFill>
                  <a:srgbClr val="FF0000"/>
                </a:solidFill>
                <a:latin typeface="Calibri" pitchFamily="34" charset="0"/>
              </a:rPr>
              <a:t>m1</a:t>
            </a:r>
          </a:p>
        </p:txBody>
      </p:sp>
      <p:sp>
        <p:nvSpPr>
          <p:cNvPr id="74" name="TextBox 73"/>
          <p:cNvSpPr txBox="1"/>
          <p:nvPr/>
        </p:nvSpPr>
        <p:spPr>
          <a:xfrm>
            <a:off x="5181600" y="2209800"/>
            <a:ext cx="609600" cy="338554"/>
          </a:xfrm>
          <a:prstGeom prst="rect">
            <a:avLst/>
          </a:prstGeom>
          <a:noFill/>
        </p:spPr>
        <p:txBody>
          <a:bodyPr wrap="square" rtlCol="0">
            <a:spAutoFit/>
          </a:bodyPr>
          <a:lstStyle/>
          <a:p>
            <a:r>
              <a:rPr lang="en-GB" sz="1600" b="1" dirty="0">
                <a:solidFill>
                  <a:srgbClr val="FF0000"/>
                </a:solidFill>
                <a:latin typeface="Calibri" pitchFamily="34" charset="0"/>
              </a:rPr>
              <a:t>m2</a:t>
            </a:r>
          </a:p>
        </p:txBody>
      </p:sp>
      <p:graphicFrame>
        <p:nvGraphicFramePr>
          <p:cNvPr id="75" name="Object 12"/>
          <p:cNvGraphicFramePr>
            <a:graphicFrameLocks noChangeAspect="1"/>
          </p:cNvGraphicFramePr>
          <p:nvPr>
            <p:extLst>
              <p:ext uri="{D42A27DB-BD31-4B8C-83A1-F6EECF244321}">
                <p14:modId xmlns:p14="http://schemas.microsoft.com/office/powerpoint/2010/main" val="3978500296"/>
              </p:ext>
            </p:extLst>
          </p:nvPr>
        </p:nvGraphicFramePr>
        <p:xfrm>
          <a:off x="762000" y="3886200"/>
          <a:ext cx="4377937" cy="838200"/>
        </p:xfrm>
        <a:graphic>
          <a:graphicData uri="http://schemas.openxmlformats.org/presentationml/2006/ole">
            <mc:AlternateContent xmlns:mc="http://schemas.openxmlformats.org/markup-compatibility/2006">
              <mc:Choice xmlns:v="urn:schemas-microsoft-com:vml" Requires="v">
                <p:oleObj spid="_x0000_s5260" name="Equation" r:id="rId10" imgW="2057400" imgH="393700" progId="Equation.3">
                  <p:embed/>
                </p:oleObj>
              </mc:Choice>
              <mc:Fallback>
                <p:oleObj name="Equation" r:id="rId10" imgW="2057400" imgH="3937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2000" y="3886200"/>
                        <a:ext cx="4377937" cy="838200"/>
                      </a:xfrm>
                      <a:prstGeom prst="rect">
                        <a:avLst/>
                      </a:prstGeom>
                      <a:noFill/>
                      <a:ln>
                        <a:noFill/>
                      </a:ln>
                      <a:effectLst/>
                    </p:spPr>
                  </p:pic>
                </p:oleObj>
              </mc:Fallback>
            </mc:AlternateContent>
          </a:graphicData>
        </a:graphic>
      </p:graphicFrame>
      <p:sp>
        <p:nvSpPr>
          <p:cNvPr id="76" name="TextBox 75"/>
          <p:cNvSpPr txBox="1"/>
          <p:nvPr/>
        </p:nvSpPr>
        <p:spPr>
          <a:xfrm>
            <a:off x="5398111" y="4114800"/>
            <a:ext cx="2727377" cy="400110"/>
          </a:xfrm>
          <a:prstGeom prst="rect">
            <a:avLst/>
          </a:prstGeom>
          <a:noFill/>
        </p:spPr>
        <p:txBody>
          <a:bodyPr wrap="none" rtlCol="0">
            <a:spAutoFit/>
          </a:bodyPr>
          <a:lstStyle/>
          <a:p>
            <a:r>
              <a:rPr lang="en-US" sz="2000" i="1" dirty="0"/>
              <a:t>(and similar for box 2)</a:t>
            </a:r>
            <a:endParaRPr lang="en-US" i="1" dirty="0"/>
          </a:p>
        </p:txBody>
      </p:sp>
      <p:sp>
        <p:nvSpPr>
          <p:cNvPr id="52" name="Line 4"/>
          <p:cNvSpPr>
            <a:spLocks noChangeShapeType="1"/>
          </p:cNvSpPr>
          <p:nvPr/>
        </p:nvSpPr>
        <p:spPr bwMode="auto">
          <a:xfrm>
            <a:off x="539750" y="762000"/>
            <a:ext cx="8062913"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Tree>
    <p:extLst>
      <p:ext uri="{BB962C8B-B14F-4D97-AF65-F5344CB8AC3E}">
        <p14:creationId xmlns:p14="http://schemas.microsoft.com/office/powerpoint/2010/main" val="1341025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81000" y="304800"/>
            <a:ext cx="8458200" cy="838200"/>
          </a:xfrm>
          <a:noFill/>
        </p:spPr>
        <p:txBody>
          <a:bodyPr>
            <a:noAutofit/>
          </a:bodyPr>
          <a:lstStyle/>
          <a:p>
            <a:r>
              <a:rPr lang="en-GB" sz="3400" dirty="0"/>
              <a:t>Back to large-scale models: Thermodynamic energy equation</a:t>
            </a:r>
          </a:p>
        </p:txBody>
      </p:sp>
      <p:graphicFrame>
        <p:nvGraphicFramePr>
          <p:cNvPr id="2" name="Object 1"/>
          <p:cNvGraphicFramePr>
            <a:graphicFrameLocks noChangeAspect="1"/>
          </p:cNvGraphicFramePr>
          <p:nvPr>
            <p:extLst>
              <p:ext uri="{D42A27DB-BD31-4B8C-83A1-F6EECF244321}">
                <p14:modId xmlns:p14="http://schemas.microsoft.com/office/powerpoint/2010/main" val="1659571957"/>
              </p:ext>
            </p:extLst>
          </p:nvPr>
        </p:nvGraphicFramePr>
        <p:xfrm>
          <a:off x="2547938" y="1531938"/>
          <a:ext cx="3830637" cy="1058862"/>
        </p:xfrm>
        <a:graphic>
          <a:graphicData uri="http://schemas.openxmlformats.org/presentationml/2006/ole">
            <mc:AlternateContent xmlns:mc="http://schemas.openxmlformats.org/markup-compatibility/2006">
              <mc:Choice xmlns:v="urn:schemas-microsoft-com:vml" Requires="v">
                <p:oleObj spid="_x0000_s7301" name="Equation" r:id="rId3" imgW="1701800" imgH="469900" progId="Equation.3">
                  <p:embed/>
                </p:oleObj>
              </mc:Choice>
              <mc:Fallback>
                <p:oleObj name="Equation" r:id="rId3" imgW="1701800" imgH="469900" progId="Equation.3">
                  <p:embed/>
                  <p:pic>
                    <p:nvPicPr>
                      <p:cNvPr id="0" name=""/>
                      <p:cNvPicPr/>
                      <p:nvPr/>
                    </p:nvPicPr>
                    <p:blipFill>
                      <a:blip r:embed="rId4"/>
                      <a:stretch>
                        <a:fillRect/>
                      </a:stretch>
                    </p:blipFill>
                    <p:spPr>
                      <a:xfrm>
                        <a:off x="2547938" y="1531938"/>
                        <a:ext cx="3830637" cy="1058862"/>
                      </a:xfrm>
                      <a:prstGeom prst="rect">
                        <a:avLst/>
                      </a:prstGeom>
                    </p:spPr>
                  </p:pic>
                </p:oleObj>
              </mc:Fallback>
            </mc:AlternateContent>
          </a:graphicData>
        </a:graphic>
      </p:graphicFrame>
      <p:cxnSp>
        <p:nvCxnSpPr>
          <p:cNvPr id="10" name="Straight Arrow Connector 9"/>
          <p:cNvCxnSpPr/>
          <p:nvPr/>
        </p:nvCxnSpPr>
        <p:spPr>
          <a:xfrm flipV="1">
            <a:off x="2171700" y="2301686"/>
            <a:ext cx="342900" cy="365314"/>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8411" y="2638961"/>
            <a:ext cx="1596189" cy="1323439"/>
          </a:xfrm>
          <a:prstGeom prst="rect">
            <a:avLst/>
          </a:prstGeom>
          <a:noFill/>
        </p:spPr>
        <p:txBody>
          <a:bodyPr wrap="square" rtlCol="0">
            <a:spAutoFit/>
          </a:bodyPr>
          <a:lstStyle/>
          <a:p>
            <a:r>
              <a:rPr lang="en-GB" sz="1600" dirty="0">
                <a:latin typeface="Calibri" pitchFamily="34" charset="0"/>
              </a:rPr>
              <a:t>Change of energy density with time in a </a:t>
            </a:r>
            <a:r>
              <a:rPr lang="en-GB" sz="1600" dirty="0" err="1">
                <a:latin typeface="Calibri" pitchFamily="34" charset="0"/>
              </a:rPr>
              <a:t>gridbox</a:t>
            </a:r>
            <a:endParaRPr lang="en-GB" sz="1600" dirty="0">
              <a:latin typeface="Calibri" pitchFamily="34" charset="0"/>
            </a:endParaRPr>
          </a:p>
          <a:p>
            <a:r>
              <a:rPr lang="en-GB" sz="1600" dirty="0">
                <a:latin typeface="Calibri" pitchFamily="34" charset="0"/>
              </a:rPr>
              <a:t>(in J m</a:t>
            </a:r>
            <a:r>
              <a:rPr lang="en-GB" sz="1600" baseline="30000" dirty="0">
                <a:latin typeface="Calibri" pitchFamily="34" charset="0"/>
              </a:rPr>
              <a:t>-3</a:t>
            </a:r>
            <a:r>
              <a:rPr lang="en-GB" sz="1600" dirty="0">
                <a:latin typeface="Calibri" pitchFamily="34" charset="0"/>
              </a:rPr>
              <a:t> s</a:t>
            </a:r>
            <a:r>
              <a:rPr lang="en-GB" sz="1600" baseline="30000" dirty="0">
                <a:latin typeface="Calibri" pitchFamily="34" charset="0"/>
              </a:rPr>
              <a:t>-1</a:t>
            </a:r>
            <a:r>
              <a:rPr lang="en-GB" sz="1600" dirty="0">
                <a:latin typeface="Calibri" pitchFamily="34" charset="0"/>
              </a:rPr>
              <a:t>).</a:t>
            </a:r>
            <a:endParaRPr lang="en-US" sz="1600" dirty="0">
              <a:latin typeface="Calibri" pitchFamily="34" charset="0"/>
            </a:endParaRPr>
          </a:p>
        </p:txBody>
      </p:sp>
      <p:cxnSp>
        <p:nvCxnSpPr>
          <p:cNvPr id="12" name="Straight Arrow Connector 11"/>
          <p:cNvCxnSpPr/>
          <p:nvPr/>
        </p:nvCxnSpPr>
        <p:spPr>
          <a:xfrm flipV="1">
            <a:off x="3695700" y="2286000"/>
            <a:ext cx="266700" cy="492890"/>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2667000" y="2773740"/>
            <a:ext cx="1596189" cy="1569660"/>
          </a:xfrm>
          <a:prstGeom prst="rect">
            <a:avLst/>
          </a:prstGeom>
          <a:noFill/>
        </p:spPr>
        <p:txBody>
          <a:bodyPr wrap="square" rtlCol="0">
            <a:spAutoFit/>
          </a:bodyPr>
          <a:lstStyle/>
          <a:p>
            <a:r>
              <a:rPr lang="en-GB" sz="1600" dirty="0">
                <a:latin typeface="Calibri" pitchFamily="34" charset="0"/>
              </a:rPr>
              <a:t>Flux divergence for energy density due to transport. </a:t>
            </a:r>
            <a:r>
              <a:rPr lang="en-GB" sz="1600" b="1" dirty="0">
                <a:latin typeface="Calibri" pitchFamily="34" charset="0"/>
              </a:rPr>
              <a:t>U</a:t>
            </a:r>
            <a:r>
              <a:rPr lang="en-GB" sz="1600" dirty="0">
                <a:latin typeface="Calibri" pitchFamily="34" charset="0"/>
              </a:rPr>
              <a:t> is the wind velocity vector (m s</a:t>
            </a:r>
            <a:r>
              <a:rPr lang="en-GB" sz="1600" baseline="30000" dirty="0">
                <a:latin typeface="Calibri" pitchFamily="34" charset="0"/>
              </a:rPr>
              <a:t>-1</a:t>
            </a:r>
            <a:r>
              <a:rPr lang="en-GB" sz="1600" dirty="0">
                <a:latin typeface="Calibri" pitchFamily="34" charset="0"/>
              </a:rPr>
              <a:t>).</a:t>
            </a:r>
            <a:endParaRPr lang="en-US" sz="1600" dirty="0">
              <a:latin typeface="Calibri" pitchFamily="34" charset="0"/>
            </a:endParaRPr>
          </a:p>
        </p:txBody>
      </p:sp>
      <p:cxnSp>
        <p:nvCxnSpPr>
          <p:cNvPr id="15" name="Straight Arrow Connector 14"/>
          <p:cNvCxnSpPr/>
          <p:nvPr/>
        </p:nvCxnSpPr>
        <p:spPr>
          <a:xfrm flipH="1" flipV="1">
            <a:off x="5791201" y="2514600"/>
            <a:ext cx="228599" cy="460374"/>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562600" y="3002340"/>
            <a:ext cx="2967789" cy="1815882"/>
          </a:xfrm>
          <a:prstGeom prst="rect">
            <a:avLst/>
          </a:prstGeom>
          <a:noFill/>
        </p:spPr>
        <p:txBody>
          <a:bodyPr wrap="square" rtlCol="0">
            <a:spAutoFit/>
          </a:bodyPr>
          <a:lstStyle/>
          <a:p>
            <a:r>
              <a:rPr lang="en-GB" sz="1600" dirty="0">
                <a:latin typeface="Calibri" pitchFamily="34" charset="0"/>
              </a:rPr>
              <a:t>Heat production and loss terms (</a:t>
            </a:r>
            <a:r>
              <a:rPr lang="el-GR" sz="1600" i="1" dirty="0">
                <a:latin typeface="Calibri" pitchFamily="34" charset="0"/>
              </a:rPr>
              <a:t>ρ</a:t>
            </a:r>
            <a:r>
              <a:rPr lang="en-GB" sz="1600" i="1" baseline="-25000" dirty="0">
                <a:latin typeface="Calibri" pitchFamily="34" charset="0"/>
              </a:rPr>
              <a:t>A</a:t>
            </a:r>
            <a:r>
              <a:rPr lang="en-GB" sz="1600" dirty="0">
                <a:latin typeface="Calibri" pitchFamily="34" charset="0"/>
              </a:rPr>
              <a:t> is the density of air, and </a:t>
            </a:r>
            <a:r>
              <a:rPr lang="el-GR" sz="1600" i="1" dirty="0">
                <a:latin typeface="Calibri" pitchFamily="34" charset="0"/>
              </a:rPr>
              <a:t>θ</a:t>
            </a:r>
            <a:r>
              <a:rPr lang="en-GB" sz="1600" i="1" baseline="-25000" dirty="0">
                <a:latin typeface="Calibri" pitchFamily="34" charset="0"/>
              </a:rPr>
              <a:t>v</a:t>
            </a:r>
            <a:r>
              <a:rPr lang="el-GR" sz="1600" i="1" dirty="0">
                <a:latin typeface="Calibri" pitchFamily="34" charset="0"/>
              </a:rPr>
              <a:t>/Τ</a:t>
            </a:r>
            <a:r>
              <a:rPr lang="en-GB" sz="1600" i="1" baseline="-25000" dirty="0">
                <a:latin typeface="Calibri" pitchFamily="34" charset="0"/>
              </a:rPr>
              <a:t>v</a:t>
            </a:r>
            <a:r>
              <a:rPr lang="en-GB" sz="1600" i="1" dirty="0">
                <a:latin typeface="Calibri" pitchFamily="34" charset="0"/>
              </a:rPr>
              <a:t> </a:t>
            </a:r>
            <a:r>
              <a:rPr lang="en-GB" sz="1600" dirty="0">
                <a:latin typeface="Calibri" pitchFamily="34" charset="0"/>
              </a:rPr>
              <a:t>are the virtual potential temperature and virtual temperature). </a:t>
            </a:r>
          </a:p>
          <a:p>
            <a:r>
              <a:rPr lang="en-GB" sz="1600" dirty="0">
                <a:solidFill>
                  <a:srgbClr val="FF0000"/>
                </a:solidFill>
                <a:latin typeface="Calibri" pitchFamily="34" charset="0"/>
              </a:rPr>
              <a:t>Includes </a:t>
            </a:r>
            <a:r>
              <a:rPr lang="en-GB" sz="1600" dirty="0" err="1">
                <a:solidFill>
                  <a:srgbClr val="FF0000"/>
                </a:solidFill>
                <a:latin typeface="Calibri" pitchFamily="34" charset="0"/>
              </a:rPr>
              <a:t>diabatic</a:t>
            </a:r>
            <a:r>
              <a:rPr lang="en-GB" sz="1600" dirty="0">
                <a:solidFill>
                  <a:srgbClr val="FF0000"/>
                </a:solidFill>
                <a:latin typeface="Calibri" pitchFamily="34" charset="0"/>
              </a:rPr>
              <a:t> heating/cooling by greenhouse gases/aerosols.</a:t>
            </a:r>
            <a:r>
              <a:rPr lang="en-GB" sz="1600" dirty="0">
                <a:latin typeface="Calibri" pitchFamily="34" charset="0"/>
              </a:rPr>
              <a:t> </a:t>
            </a:r>
            <a:endParaRPr lang="en-US" sz="1600" dirty="0">
              <a:latin typeface="Calibri" pitchFamily="34" charset="0"/>
            </a:endParaRPr>
          </a:p>
        </p:txBody>
      </p:sp>
      <p:sp>
        <p:nvSpPr>
          <p:cNvPr id="69" name="Rectangle 68"/>
          <p:cNvSpPr/>
          <p:nvPr/>
        </p:nvSpPr>
        <p:spPr>
          <a:xfrm>
            <a:off x="457200" y="4953000"/>
            <a:ext cx="8382000" cy="1661993"/>
          </a:xfrm>
          <a:prstGeom prst="rect">
            <a:avLst/>
          </a:prstGeom>
        </p:spPr>
        <p:txBody>
          <a:bodyPr wrap="square">
            <a:spAutoFit/>
          </a:bodyPr>
          <a:lstStyle/>
          <a:p>
            <a:r>
              <a:rPr lang="en-US" sz="2000" dirty="0"/>
              <a:t>• It is also solved for </a:t>
            </a:r>
            <a:r>
              <a:rPr lang="en-US" sz="2000" dirty="0">
                <a:solidFill>
                  <a:srgbClr val="FF0000"/>
                </a:solidFill>
              </a:rPr>
              <a:t>each </a:t>
            </a:r>
            <a:r>
              <a:rPr lang="en-US" sz="2000" dirty="0" err="1">
                <a:solidFill>
                  <a:srgbClr val="FF0000"/>
                </a:solidFill>
              </a:rPr>
              <a:t>timestep</a:t>
            </a:r>
            <a:r>
              <a:rPr lang="en-US" sz="2000" dirty="0">
                <a:solidFill>
                  <a:srgbClr val="FF0000"/>
                </a:solidFill>
              </a:rPr>
              <a:t> </a:t>
            </a:r>
            <a:r>
              <a:rPr lang="en-US" sz="2000" dirty="0"/>
              <a:t>in a GCM or a CCM. In the CCM </a:t>
            </a:r>
            <a:r>
              <a:rPr lang="en-US" sz="2000" dirty="0">
                <a:solidFill>
                  <a:srgbClr val="FF0000"/>
                </a:solidFill>
              </a:rPr>
              <a:t>“online” simulated </a:t>
            </a:r>
            <a:r>
              <a:rPr lang="en-US" sz="2000" dirty="0"/>
              <a:t>gases/aerosols will be used for </a:t>
            </a:r>
            <a:r>
              <a:rPr lang="en-US" sz="2000" dirty="0" err="1"/>
              <a:t>diabatic</a:t>
            </a:r>
            <a:r>
              <a:rPr lang="en-US" sz="2000" dirty="0"/>
              <a:t> heating </a:t>
            </a:r>
          </a:p>
          <a:p>
            <a:endParaRPr lang="en-US" sz="1200" dirty="0"/>
          </a:p>
          <a:p>
            <a:r>
              <a:rPr lang="en-US" sz="2000" dirty="0"/>
              <a:t>• Simulated heating rates and temperatures are then </a:t>
            </a:r>
            <a:r>
              <a:rPr lang="en-US" sz="2000" dirty="0">
                <a:solidFill>
                  <a:srgbClr val="FF0000"/>
                </a:solidFill>
              </a:rPr>
              <a:t>fed back </a:t>
            </a:r>
            <a:r>
              <a:rPr lang="en-US" sz="2000" dirty="0"/>
              <a:t>to the chemistry/aerosol “scheme” to influence atmospheric composition. </a:t>
            </a:r>
          </a:p>
          <a:p>
            <a:endParaRPr lang="en-US" sz="1000" dirty="0"/>
          </a:p>
        </p:txBody>
      </p:sp>
      <p:sp>
        <p:nvSpPr>
          <p:cNvPr id="13" name="Line 4"/>
          <p:cNvSpPr>
            <a:spLocks noChangeShapeType="1"/>
          </p:cNvSpPr>
          <p:nvPr/>
        </p:nvSpPr>
        <p:spPr bwMode="auto">
          <a:xfrm>
            <a:off x="539750" y="1371600"/>
            <a:ext cx="8062913"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Tree>
    <p:extLst>
      <p:ext uri="{BB962C8B-B14F-4D97-AF65-F5344CB8AC3E}">
        <p14:creationId xmlns:p14="http://schemas.microsoft.com/office/powerpoint/2010/main" val="385940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81000" y="152400"/>
            <a:ext cx="8458200" cy="838200"/>
          </a:xfrm>
          <a:noFill/>
        </p:spPr>
        <p:txBody>
          <a:bodyPr>
            <a:noAutofit/>
          </a:bodyPr>
          <a:lstStyle/>
          <a:p>
            <a:r>
              <a:rPr lang="en-GB" sz="3400" dirty="0"/>
              <a:t>Conservation of momentum (</a:t>
            </a:r>
            <a:r>
              <a:rPr lang="en-GB" sz="3400" i="1" dirty="0" err="1"/>
              <a:t>Navier</a:t>
            </a:r>
            <a:r>
              <a:rPr lang="en-GB" sz="3400" i="1" dirty="0"/>
              <a:t> Stokes equation</a:t>
            </a:r>
            <a:r>
              <a:rPr lang="en-GB" sz="3400" dirty="0"/>
              <a:t>)</a:t>
            </a:r>
          </a:p>
        </p:txBody>
      </p:sp>
      <p:graphicFrame>
        <p:nvGraphicFramePr>
          <p:cNvPr id="2" name="Object 1"/>
          <p:cNvGraphicFramePr>
            <a:graphicFrameLocks noChangeAspect="1"/>
          </p:cNvGraphicFramePr>
          <p:nvPr>
            <p:extLst>
              <p:ext uri="{D42A27DB-BD31-4B8C-83A1-F6EECF244321}">
                <p14:modId xmlns:p14="http://schemas.microsoft.com/office/powerpoint/2010/main" val="146437629"/>
              </p:ext>
            </p:extLst>
          </p:nvPr>
        </p:nvGraphicFramePr>
        <p:xfrm>
          <a:off x="2176463" y="1219200"/>
          <a:ext cx="4573587" cy="1030288"/>
        </p:xfrm>
        <a:graphic>
          <a:graphicData uri="http://schemas.openxmlformats.org/presentationml/2006/ole">
            <mc:AlternateContent xmlns:mc="http://schemas.openxmlformats.org/markup-compatibility/2006">
              <mc:Choice xmlns:v="urn:schemas-microsoft-com:vml" Requires="v">
                <p:oleObj spid="_x0000_s8323" name="Equation" r:id="rId3" imgW="2032000" imgH="457200" progId="Equation.3">
                  <p:embed/>
                </p:oleObj>
              </mc:Choice>
              <mc:Fallback>
                <p:oleObj name="Equation" r:id="rId3" imgW="2032000" imgH="457200" progId="Equation.3">
                  <p:embed/>
                  <p:pic>
                    <p:nvPicPr>
                      <p:cNvPr id="0" name=""/>
                      <p:cNvPicPr/>
                      <p:nvPr/>
                    </p:nvPicPr>
                    <p:blipFill>
                      <a:blip r:embed="rId4"/>
                      <a:stretch>
                        <a:fillRect/>
                      </a:stretch>
                    </p:blipFill>
                    <p:spPr>
                      <a:xfrm>
                        <a:off x="2176463" y="1219200"/>
                        <a:ext cx="4573587" cy="1030288"/>
                      </a:xfrm>
                      <a:prstGeom prst="rect">
                        <a:avLst/>
                      </a:prstGeom>
                    </p:spPr>
                  </p:pic>
                </p:oleObj>
              </mc:Fallback>
            </mc:AlternateContent>
          </a:graphicData>
        </a:graphic>
      </p:graphicFrame>
      <p:cxnSp>
        <p:nvCxnSpPr>
          <p:cNvPr id="10" name="Straight Arrow Connector 9"/>
          <p:cNvCxnSpPr/>
          <p:nvPr/>
        </p:nvCxnSpPr>
        <p:spPr>
          <a:xfrm flipV="1">
            <a:off x="2057400" y="2133600"/>
            <a:ext cx="342900" cy="365314"/>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94611" y="2427982"/>
            <a:ext cx="1596189" cy="1077218"/>
          </a:xfrm>
          <a:prstGeom prst="rect">
            <a:avLst/>
          </a:prstGeom>
          <a:noFill/>
        </p:spPr>
        <p:txBody>
          <a:bodyPr wrap="square" rtlCol="0">
            <a:spAutoFit/>
          </a:bodyPr>
          <a:lstStyle/>
          <a:p>
            <a:r>
              <a:rPr lang="en-GB" sz="1600" dirty="0">
                <a:latin typeface="Calibri" pitchFamily="34" charset="0"/>
              </a:rPr>
              <a:t>Change in air velocity in a </a:t>
            </a:r>
            <a:r>
              <a:rPr lang="en-GB" sz="1600" dirty="0" err="1">
                <a:latin typeface="Calibri" pitchFamily="34" charset="0"/>
              </a:rPr>
              <a:t>gridbox</a:t>
            </a:r>
            <a:endParaRPr lang="en-GB" sz="1600" dirty="0">
              <a:latin typeface="Calibri" pitchFamily="34" charset="0"/>
            </a:endParaRPr>
          </a:p>
          <a:p>
            <a:r>
              <a:rPr lang="en-GB" sz="1600" dirty="0">
                <a:latin typeface="Calibri" pitchFamily="34" charset="0"/>
              </a:rPr>
              <a:t>(in m s</a:t>
            </a:r>
            <a:r>
              <a:rPr lang="en-GB" sz="1600" baseline="30000" dirty="0">
                <a:latin typeface="Calibri" pitchFamily="34" charset="0"/>
              </a:rPr>
              <a:t>-2</a:t>
            </a:r>
            <a:r>
              <a:rPr lang="en-GB" sz="1600" dirty="0">
                <a:latin typeface="Calibri" pitchFamily="34" charset="0"/>
              </a:rPr>
              <a:t>).</a:t>
            </a:r>
            <a:endParaRPr lang="en-US" sz="1600" dirty="0">
              <a:latin typeface="Calibri" pitchFamily="34" charset="0"/>
            </a:endParaRPr>
          </a:p>
        </p:txBody>
      </p:sp>
      <p:cxnSp>
        <p:nvCxnSpPr>
          <p:cNvPr id="12" name="Straight Arrow Connector 11"/>
          <p:cNvCxnSpPr/>
          <p:nvPr/>
        </p:nvCxnSpPr>
        <p:spPr>
          <a:xfrm flipV="1">
            <a:off x="3467100" y="1854680"/>
            <a:ext cx="190500" cy="583720"/>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347411" y="2362200"/>
            <a:ext cx="1596189" cy="584776"/>
          </a:xfrm>
          <a:prstGeom prst="rect">
            <a:avLst/>
          </a:prstGeom>
          <a:noFill/>
        </p:spPr>
        <p:txBody>
          <a:bodyPr wrap="square" rtlCol="0">
            <a:spAutoFit/>
          </a:bodyPr>
          <a:lstStyle/>
          <a:p>
            <a:r>
              <a:rPr lang="en-GB" sz="1600" dirty="0">
                <a:latin typeface="Calibri" pitchFamily="34" charset="0"/>
              </a:rPr>
              <a:t>Changes due to diffusion.</a:t>
            </a:r>
            <a:endParaRPr lang="en-US" sz="1600" dirty="0">
              <a:latin typeface="Calibri" pitchFamily="34" charset="0"/>
            </a:endParaRPr>
          </a:p>
        </p:txBody>
      </p:sp>
      <p:cxnSp>
        <p:nvCxnSpPr>
          <p:cNvPr id="15" name="Straight Arrow Connector 14"/>
          <p:cNvCxnSpPr/>
          <p:nvPr/>
        </p:nvCxnSpPr>
        <p:spPr>
          <a:xfrm flipH="1" flipV="1">
            <a:off x="6019801" y="2209800"/>
            <a:ext cx="228599" cy="460374"/>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795211" y="2667000"/>
            <a:ext cx="2510589" cy="830997"/>
          </a:xfrm>
          <a:prstGeom prst="rect">
            <a:avLst/>
          </a:prstGeom>
          <a:noFill/>
        </p:spPr>
        <p:txBody>
          <a:bodyPr wrap="square" rtlCol="0">
            <a:spAutoFit/>
          </a:bodyPr>
          <a:lstStyle/>
          <a:p>
            <a:r>
              <a:rPr lang="en-GB" sz="1600" dirty="0">
                <a:latin typeface="Calibri" pitchFamily="34" charset="0"/>
              </a:rPr>
              <a:t>Pressure-gradient &amp; gravity terms, exerting local accelerations. </a:t>
            </a:r>
            <a:endParaRPr lang="en-US" sz="1600" dirty="0">
              <a:latin typeface="Calibri" pitchFamily="34" charset="0"/>
            </a:endParaRPr>
          </a:p>
        </p:txBody>
      </p:sp>
      <p:sp>
        <p:nvSpPr>
          <p:cNvPr id="69" name="Rectangle 68"/>
          <p:cNvSpPr/>
          <p:nvPr/>
        </p:nvSpPr>
        <p:spPr>
          <a:xfrm>
            <a:off x="457200" y="3611701"/>
            <a:ext cx="8382000" cy="3170099"/>
          </a:xfrm>
          <a:prstGeom prst="rect">
            <a:avLst/>
          </a:prstGeom>
        </p:spPr>
        <p:txBody>
          <a:bodyPr wrap="square">
            <a:spAutoFit/>
          </a:bodyPr>
          <a:lstStyle/>
          <a:p>
            <a:r>
              <a:rPr lang="en-US" sz="2000" dirty="0"/>
              <a:t>• Familiar? Analogous to the mass balance equation.</a:t>
            </a:r>
          </a:p>
          <a:p>
            <a:endParaRPr lang="en-US" sz="1000" dirty="0"/>
          </a:p>
          <a:p>
            <a:r>
              <a:rPr lang="en-US" sz="2000" dirty="0"/>
              <a:t>• Heating/cooling rates calculated from thermodynamic balance (previous) affect pressures, which are </a:t>
            </a:r>
            <a:r>
              <a:rPr lang="en-US" sz="2000" dirty="0">
                <a:solidFill>
                  <a:srgbClr val="FF0000"/>
                </a:solidFill>
              </a:rPr>
              <a:t>fed into this part of the model (dynamics) </a:t>
            </a:r>
            <a:r>
              <a:rPr lang="en-US" sz="2000" dirty="0"/>
              <a:t>to calculate </a:t>
            </a:r>
            <a:r>
              <a:rPr lang="en-US" sz="2000" dirty="0">
                <a:solidFill>
                  <a:srgbClr val="FF0000"/>
                </a:solidFill>
              </a:rPr>
              <a:t>changes in wind velocities </a:t>
            </a:r>
            <a:r>
              <a:rPr lang="en-US" sz="2000" dirty="0"/>
              <a:t>(i.e. circulation).</a:t>
            </a:r>
          </a:p>
          <a:p>
            <a:endParaRPr lang="en-US" sz="1000" dirty="0"/>
          </a:p>
          <a:p>
            <a:r>
              <a:rPr lang="en-US" sz="2000" dirty="0"/>
              <a:t>• Then circulation changes, together with other resulting meteorological changes that occur during the </a:t>
            </a:r>
            <a:r>
              <a:rPr lang="en-US" sz="2000" dirty="0" err="1"/>
              <a:t>timestep</a:t>
            </a:r>
            <a:r>
              <a:rPr lang="en-US" sz="2000" dirty="0"/>
              <a:t>, </a:t>
            </a:r>
            <a:r>
              <a:rPr lang="en-US" sz="2000" dirty="0">
                <a:solidFill>
                  <a:srgbClr val="FF0000"/>
                </a:solidFill>
              </a:rPr>
              <a:t>feed into the chemistry/aerosol </a:t>
            </a:r>
            <a:r>
              <a:rPr lang="en-US" sz="2000" dirty="0"/>
              <a:t>scheme to affect constituent transport, reaction rates, wet deposition etc.</a:t>
            </a:r>
          </a:p>
          <a:p>
            <a:endParaRPr lang="en-US" sz="1000" dirty="0"/>
          </a:p>
          <a:p>
            <a:r>
              <a:rPr lang="en-US" sz="2000" dirty="0"/>
              <a:t>• </a:t>
            </a:r>
            <a:r>
              <a:rPr lang="en-US" sz="2000" dirty="0">
                <a:solidFill>
                  <a:srgbClr val="FF0000"/>
                </a:solidFill>
              </a:rPr>
              <a:t>Everything coupled </a:t>
            </a:r>
            <a:r>
              <a:rPr lang="en-US" sz="2000" dirty="0"/>
              <a:t>(in a CCM or ESM, not a CTM)!</a:t>
            </a:r>
          </a:p>
          <a:p>
            <a:endParaRPr lang="en-US" sz="1000" dirty="0"/>
          </a:p>
        </p:txBody>
      </p:sp>
      <p:sp>
        <p:nvSpPr>
          <p:cNvPr id="13" name="TextBox 12"/>
          <p:cNvSpPr txBox="1"/>
          <p:nvPr/>
        </p:nvSpPr>
        <p:spPr>
          <a:xfrm>
            <a:off x="2819400" y="2362200"/>
            <a:ext cx="1596189" cy="584776"/>
          </a:xfrm>
          <a:prstGeom prst="rect">
            <a:avLst/>
          </a:prstGeom>
          <a:noFill/>
        </p:spPr>
        <p:txBody>
          <a:bodyPr wrap="square" rtlCol="0">
            <a:spAutoFit/>
          </a:bodyPr>
          <a:lstStyle/>
          <a:p>
            <a:r>
              <a:rPr lang="en-GB" sz="1600" dirty="0">
                <a:latin typeface="Calibri" pitchFamily="34" charset="0"/>
              </a:rPr>
              <a:t>Advection term for </a:t>
            </a:r>
            <a:r>
              <a:rPr lang="en-GB" sz="1600" b="1" dirty="0">
                <a:latin typeface="Calibri" pitchFamily="34" charset="0"/>
              </a:rPr>
              <a:t>U</a:t>
            </a:r>
            <a:r>
              <a:rPr lang="en-GB" sz="1600" dirty="0">
                <a:latin typeface="Calibri" pitchFamily="34" charset="0"/>
              </a:rPr>
              <a:t>.</a:t>
            </a:r>
            <a:endParaRPr lang="en-US" sz="1600" dirty="0">
              <a:latin typeface="Calibri" pitchFamily="34" charset="0"/>
            </a:endParaRPr>
          </a:p>
        </p:txBody>
      </p:sp>
      <p:cxnSp>
        <p:nvCxnSpPr>
          <p:cNvPr id="17" name="Straight Arrow Connector 16"/>
          <p:cNvCxnSpPr/>
          <p:nvPr/>
        </p:nvCxnSpPr>
        <p:spPr>
          <a:xfrm flipV="1">
            <a:off x="4876800" y="1854680"/>
            <a:ext cx="0" cy="583720"/>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6303962" y="1981200"/>
            <a:ext cx="173038" cy="685800"/>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9" name="Line 4"/>
          <p:cNvSpPr>
            <a:spLocks noChangeShapeType="1"/>
          </p:cNvSpPr>
          <p:nvPr/>
        </p:nvSpPr>
        <p:spPr bwMode="auto">
          <a:xfrm>
            <a:off x="539750" y="1219200"/>
            <a:ext cx="8062913"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Tree>
    <p:extLst>
      <p:ext uri="{BB962C8B-B14F-4D97-AF65-F5344CB8AC3E}">
        <p14:creationId xmlns:p14="http://schemas.microsoft.com/office/powerpoint/2010/main" val="1709344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228600"/>
            <a:ext cx="8229600" cy="1143000"/>
          </a:xfrm>
        </p:spPr>
        <p:txBody>
          <a:bodyPr/>
          <a:lstStyle/>
          <a:p>
            <a:pPr eaLnBrk="1" hangingPunct="1"/>
            <a:r>
              <a:rPr lang="en-US" sz="3600" b="1" dirty="0">
                <a:latin typeface="Calibri" charset="0"/>
                <a:ea typeface="ＭＳ Ｐゴシック" charset="0"/>
                <a:cs typeface="ＭＳ Ｐゴシック" charset="0"/>
              </a:rPr>
              <a:t>Recent advances that revolutionized atmospheric science</a:t>
            </a:r>
          </a:p>
        </p:txBody>
      </p:sp>
      <p:sp>
        <p:nvSpPr>
          <p:cNvPr id="18435" name="Rectangle 3"/>
          <p:cNvSpPr>
            <a:spLocks noChangeArrowheads="1"/>
          </p:cNvSpPr>
          <p:nvPr/>
        </p:nvSpPr>
        <p:spPr bwMode="auto">
          <a:xfrm>
            <a:off x="304800" y="1600200"/>
            <a:ext cx="8686800" cy="19143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ct val="80000"/>
              </a:lnSpc>
            </a:pPr>
            <a:r>
              <a:rPr lang="en-US" sz="2300" b="1" dirty="0">
                <a:solidFill>
                  <a:srgbClr val="FF0000"/>
                </a:solidFill>
              </a:rPr>
              <a:t>Models </a:t>
            </a:r>
            <a:r>
              <a:rPr lang="en-US" sz="2000" dirty="0">
                <a:cs typeface="Arial" charset="0"/>
              </a:rPr>
              <a:t>have advanced a lot in the last 2-3 decades, with higher and higher resolution and more and more processes included (increasing computational power has been crucial).</a:t>
            </a:r>
          </a:p>
          <a:p>
            <a:pPr>
              <a:lnSpc>
                <a:spcPct val="80000"/>
              </a:lnSpc>
            </a:pPr>
            <a:r>
              <a:rPr lang="en-US" sz="2200" dirty="0"/>
              <a:t>     </a:t>
            </a:r>
            <a:endParaRPr lang="en-US" sz="2200" b="1" dirty="0"/>
          </a:p>
          <a:p>
            <a:pPr>
              <a:lnSpc>
                <a:spcPct val="80000"/>
              </a:lnSpc>
            </a:pPr>
            <a:r>
              <a:rPr lang="en-US" sz="2300" b="1" dirty="0">
                <a:solidFill>
                  <a:srgbClr val="FF0000"/>
                </a:solidFill>
              </a:rPr>
              <a:t>Satellite </a:t>
            </a:r>
            <a:r>
              <a:rPr lang="en-US" sz="2000" dirty="0">
                <a:solidFill>
                  <a:srgbClr val="000000"/>
                </a:solidFill>
              </a:rPr>
              <a:t>observations of atmospheric constituents</a:t>
            </a:r>
            <a:r>
              <a:rPr lang="en-US" sz="2000" dirty="0"/>
              <a:t> have produced a wealth of data that helps us constrain our models in a way that we could not have done before!</a:t>
            </a:r>
            <a:endParaRPr lang="en-US" sz="2200" dirty="0"/>
          </a:p>
        </p:txBody>
      </p:sp>
      <p:sp>
        <p:nvSpPr>
          <p:cNvPr id="18436" name="Line 4"/>
          <p:cNvSpPr>
            <a:spLocks noChangeShapeType="1"/>
          </p:cNvSpPr>
          <p:nvPr/>
        </p:nvSpPr>
        <p:spPr bwMode="auto">
          <a:xfrm>
            <a:off x="539750" y="1371600"/>
            <a:ext cx="8062913"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439" name="TextBox 8"/>
          <p:cNvSpPr txBox="1">
            <a:spLocks noChangeArrowheads="1"/>
          </p:cNvSpPr>
          <p:nvPr/>
        </p:nvSpPr>
        <p:spPr bwMode="auto">
          <a:xfrm>
            <a:off x="609600" y="6324600"/>
            <a:ext cx="277095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dirty="0"/>
              <a:t>ECMWF supercomputers</a:t>
            </a:r>
          </a:p>
        </p:txBody>
      </p:sp>
      <p:sp>
        <p:nvSpPr>
          <p:cNvPr id="18440" name="TextBox 9"/>
          <p:cNvSpPr txBox="1">
            <a:spLocks noChangeArrowheads="1"/>
          </p:cNvSpPr>
          <p:nvPr/>
        </p:nvSpPr>
        <p:spPr bwMode="auto">
          <a:xfrm>
            <a:off x="4792663" y="6324600"/>
            <a:ext cx="221509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dirty="0"/>
              <a:t>Sentinel-5P satellite</a:t>
            </a:r>
          </a:p>
        </p:txBody>
      </p:sp>
      <p:pic>
        <p:nvPicPr>
          <p:cNvPr id="5" name="Picture 4" descr="A satellite in space&#10;&#10;Description automatically generated">
            <a:extLst>
              <a:ext uri="{FF2B5EF4-FFF2-40B4-BE49-F238E27FC236}">
                <a16:creationId xmlns:a16="http://schemas.microsoft.com/office/drawing/2014/main" id="{9AA7EF70-0783-7B45-A095-35EE5074C972}"/>
              </a:ext>
            </a:extLst>
          </p:cNvPr>
          <p:cNvPicPr>
            <a:picLocks noChangeAspect="1"/>
          </p:cNvPicPr>
          <p:nvPr/>
        </p:nvPicPr>
        <p:blipFill>
          <a:blip r:embed="rId3"/>
          <a:stretch>
            <a:fillRect/>
          </a:stretch>
        </p:blipFill>
        <p:spPr>
          <a:xfrm>
            <a:off x="4876800" y="3562822"/>
            <a:ext cx="3954463" cy="2793914"/>
          </a:xfrm>
          <a:prstGeom prst="rect">
            <a:avLst/>
          </a:prstGeom>
        </p:spPr>
      </p:pic>
      <p:pic>
        <p:nvPicPr>
          <p:cNvPr id="7" name="Picture 6" descr="A large room&#10;&#10;Description automatically generated">
            <a:extLst>
              <a:ext uri="{FF2B5EF4-FFF2-40B4-BE49-F238E27FC236}">
                <a16:creationId xmlns:a16="http://schemas.microsoft.com/office/drawing/2014/main" id="{4C36B417-8768-C846-9D39-E84F89999BC7}"/>
              </a:ext>
            </a:extLst>
          </p:cNvPr>
          <p:cNvPicPr>
            <a:picLocks noChangeAspect="1"/>
          </p:cNvPicPr>
          <p:nvPr/>
        </p:nvPicPr>
        <p:blipFill>
          <a:blip r:embed="rId4"/>
          <a:stretch>
            <a:fillRect/>
          </a:stretch>
        </p:blipFill>
        <p:spPr>
          <a:xfrm>
            <a:off x="344076" y="3606886"/>
            <a:ext cx="4275136" cy="2717714"/>
          </a:xfrm>
          <a:prstGeom prst="rect">
            <a:avLst/>
          </a:prstGeom>
        </p:spPr>
      </p:pic>
    </p:spTree>
    <p:extLst>
      <p:ext uri="{BB962C8B-B14F-4D97-AF65-F5344CB8AC3E}">
        <p14:creationId xmlns:p14="http://schemas.microsoft.com/office/powerpoint/2010/main" val="1540914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458200" cy="1143000"/>
          </a:xfrm>
          <a:noFill/>
        </p:spPr>
        <p:txBody>
          <a:bodyPr>
            <a:normAutofit/>
          </a:bodyPr>
          <a:lstStyle/>
          <a:p>
            <a:r>
              <a:rPr lang="en-GB" sz="3400" dirty="0"/>
              <a:t>How to use a model</a:t>
            </a:r>
            <a:endParaRPr lang="en-GB" sz="2800" b="0" dirty="0"/>
          </a:p>
        </p:txBody>
      </p:sp>
      <p:sp>
        <p:nvSpPr>
          <p:cNvPr id="19" name="Text Box 3"/>
          <p:cNvSpPr txBox="1">
            <a:spLocks noChangeArrowheads="1"/>
          </p:cNvSpPr>
          <p:nvPr/>
        </p:nvSpPr>
        <p:spPr bwMode="auto">
          <a:xfrm>
            <a:off x="76200" y="1353184"/>
            <a:ext cx="1219200" cy="147732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9144" rIns="9144">
            <a:spAutoFit/>
          </a:bodyPr>
          <a:lstStyle>
            <a:lvl1pPr eaLnBrk="0" hangingPunct="0">
              <a:defRPr sz="2400" b="1">
                <a:solidFill>
                  <a:schemeClr val="tx1"/>
                </a:solidFill>
                <a:latin typeface="Helvetica" charset="0"/>
                <a:ea typeface="ＭＳ Ｐゴシック" charset="0"/>
                <a:cs typeface="ＭＳ Ｐゴシック" charset="0"/>
              </a:defRPr>
            </a:lvl1pPr>
            <a:lvl2pPr marL="742950" indent="-285750" eaLnBrk="0" hangingPunct="0">
              <a:defRPr sz="2400" b="1">
                <a:solidFill>
                  <a:schemeClr val="tx1"/>
                </a:solidFill>
                <a:latin typeface="Helvetica" charset="0"/>
                <a:ea typeface="ＭＳ Ｐゴシック" charset="0"/>
              </a:defRPr>
            </a:lvl2pPr>
            <a:lvl3pPr marL="1143000" indent="-228600" eaLnBrk="0" hangingPunct="0">
              <a:defRPr sz="2400" b="1">
                <a:solidFill>
                  <a:schemeClr val="tx1"/>
                </a:solidFill>
                <a:latin typeface="Helvetica" charset="0"/>
                <a:ea typeface="ＭＳ Ｐゴシック" charset="0"/>
              </a:defRPr>
            </a:lvl3pPr>
            <a:lvl4pPr marL="1600200" indent="-228600" eaLnBrk="0" hangingPunct="0">
              <a:defRPr sz="2400" b="1">
                <a:solidFill>
                  <a:schemeClr val="tx1"/>
                </a:solidFill>
                <a:latin typeface="Helvetica" charset="0"/>
                <a:ea typeface="ＭＳ Ｐゴシック" charset="0"/>
              </a:defRPr>
            </a:lvl4pPr>
            <a:lvl5pPr marL="2057400" indent="-228600" eaLnBrk="0" hangingPunct="0">
              <a:defRPr sz="2400" b="1">
                <a:solidFill>
                  <a:schemeClr val="tx1"/>
                </a:solidFill>
                <a:latin typeface="Helvetica" charset="0"/>
                <a:ea typeface="ＭＳ Ｐゴシック" charset="0"/>
              </a:defRPr>
            </a:lvl5pPr>
            <a:lvl6pPr marL="2514600" indent="-228600" eaLnBrk="0" fontAlgn="base" hangingPunct="0">
              <a:spcBef>
                <a:spcPct val="0"/>
              </a:spcBef>
              <a:spcAft>
                <a:spcPct val="0"/>
              </a:spcAft>
              <a:defRPr sz="2400" b="1">
                <a:solidFill>
                  <a:schemeClr val="tx1"/>
                </a:solidFill>
                <a:latin typeface="Helvetica" charset="0"/>
                <a:ea typeface="ＭＳ Ｐゴシック" charset="0"/>
              </a:defRPr>
            </a:lvl6pPr>
            <a:lvl7pPr marL="2971800" indent="-228600" eaLnBrk="0" fontAlgn="base" hangingPunct="0">
              <a:spcBef>
                <a:spcPct val="0"/>
              </a:spcBef>
              <a:spcAft>
                <a:spcPct val="0"/>
              </a:spcAft>
              <a:defRPr sz="2400" b="1">
                <a:solidFill>
                  <a:schemeClr val="tx1"/>
                </a:solidFill>
                <a:latin typeface="Helvetica" charset="0"/>
                <a:ea typeface="ＭＳ Ｐゴシック" charset="0"/>
              </a:defRPr>
            </a:lvl7pPr>
            <a:lvl8pPr marL="3429000" indent="-228600" eaLnBrk="0" fontAlgn="base" hangingPunct="0">
              <a:spcBef>
                <a:spcPct val="0"/>
              </a:spcBef>
              <a:spcAft>
                <a:spcPct val="0"/>
              </a:spcAft>
              <a:defRPr sz="2400" b="1">
                <a:solidFill>
                  <a:schemeClr val="tx1"/>
                </a:solidFill>
                <a:latin typeface="Helvetica" charset="0"/>
                <a:ea typeface="ＭＳ Ｐゴシック" charset="0"/>
              </a:defRPr>
            </a:lvl8pPr>
            <a:lvl9pPr marL="3886200" indent="-228600" eaLnBrk="0" fontAlgn="base" hangingPunct="0">
              <a:spcBef>
                <a:spcPct val="0"/>
              </a:spcBef>
              <a:spcAft>
                <a:spcPct val="0"/>
              </a:spcAft>
              <a:defRPr sz="2400" b="1">
                <a:solidFill>
                  <a:schemeClr val="tx1"/>
                </a:solidFill>
                <a:latin typeface="Helvetica" charset="0"/>
                <a:ea typeface="ＭＳ Ｐゴシック" charset="0"/>
              </a:defRPr>
            </a:lvl9pPr>
          </a:lstStyle>
          <a:p>
            <a:pPr eaLnBrk="1" hangingPunct="1"/>
            <a:r>
              <a:rPr lang="en-US" sz="1800" dirty="0"/>
              <a:t>Define problem </a:t>
            </a:r>
          </a:p>
          <a:p>
            <a:pPr eaLnBrk="1" hangingPunct="1"/>
            <a:r>
              <a:rPr lang="en-US" sz="1800" dirty="0"/>
              <a:t>of interest and its scale</a:t>
            </a:r>
          </a:p>
        </p:txBody>
      </p:sp>
      <p:sp>
        <p:nvSpPr>
          <p:cNvPr id="20" name="Line 4"/>
          <p:cNvSpPr>
            <a:spLocks noChangeShapeType="1"/>
          </p:cNvSpPr>
          <p:nvPr/>
        </p:nvSpPr>
        <p:spPr bwMode="auto">
          <a:xfrm>
            <a:off x="1295400" y="2057400"/>
            <a:ext cx="381000" cy="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1" name="Text Box 5"/>
          <p:cNvSpPr txBox="1">
            <a:spLocks noChangeArrowheads="1"/>
          </p:cNvSpPr>
          <p:nvPr/>
        </p:nvSpPr>
        <p:spPr bwMode="auto">
          <a:xfrm>
            <a:off x="1676400" y="1466850"/>
            <a:ext cx="2971800" cy="92333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b="1">
                <a:solidFill>
                  <a:schemeClr val="tx1"/>
                </a:solidFill>
                <a:latin typeface="Helvetica" charset="0"/>
                <a:ea typeface="ＭＳ Ｐゴシック" charset="0"/>
                <a:cs typeface="ＭＳ Ｐゴシック" charset="0"/>
              </a:defRPr>
            </a:lvl1pPr>
            <a:lvl2pPr marL="742950" indent="-285750" eaLnBrk="0" hangingPunct="0">
              <a:defRPr sz="2400" b="1">
                <a:solidFill>
                  <a:schemeClr val="tx1"/>
                </a:solidFill>
                <a:latin typeface="Helvetica" charset="0"/>
                <a:ea typeface="ＭＳ Ｐゴシック" charset="0"/>
              </a:defRPr>
            </a:lvl2pPr>
            <a:lvl3pPr marL="1143000" indent="-228600" eaLnBrk="0" hangingPunct="0">
              <a:defRPr sz="2400" b="1">
                <a:solidFill>
                  <a:schemeClr val="tx1"/>
                </a:solidFill>
                <a:latin typeface="Helvetica" charset="0"/>
                <a:ea typeface="ＭＳ Ｐゴシック" charset="0"/>
              </a:defRPr>
            </a:lvl3pPr>
            <a:lvl4pPr marL="1600200" indent="-228600" eaLnBrk="0" hangingPunct="0">
              <a:defRPr sz="2400" b="1">
                <a:solidFill>
                  <a:schemeClr val="tx1"/>
                </a:solidFill>
                <a:latin typeface="Helvetica" charset="0"/>
                <a:ea typeface="ＭＳ Ｐゴシック" charset="0"/>
              </a:defRPr>
            </a:lvl4pPr>
            <a:lvl5pPr marL="2057400" indent="-228600" eaLnBrk="0" hangingPunct="0">
              <a:defRPr sz="2400" b="1">
                <a:solidFill>
                  <a:schemeClr val="tx1"/>
                </a:solidFill>
                <a:latin typeface="Helvetica" charset="0"/>
                <a:ea typeface="ＭＳ Ｐゴシック" charset="0"/>
              </a:defRPr>
            </a:lvl5pPr>
            <a:lvl6pPr marL="2514600" indent="-228600" eaLnBrk="0" fontAlgn="base" hangingPunct="0">
              <a:spcBef>
                <a:spcPct val="0"/>
              </a:spcBef>
              <a:spcAft>
                <a:spcPct val="0"/>
              </a:spcAft>
              <a:defRPr sz="2400" b="1">
                <a:solidFill>
                  <a:schemeClr val="tx1"/>
                </a:solidFill>
                <a:latin typeface="Helvetica" charset="0"/>
                <a:ea typeface="ＭＳ Ｐゴシック" charset="0"/>
              </a:defRPr>
            </a:lvl6pPr>
            <a:lvl7pPr marL="2971800" indent="-228600" eaLnBrk="0" fontAlgn="base" hangingPunct="0">
              <a:spcBef>
                <a:spcPct val="0"/>
              </a:spcBef>
              <a:spcAft>
                <a:spcPct val="0"/>
              </a:spcAft>
              <a:defRPr sz="2400" b="1">
                <a:solidFill>
                  <a:schemeClr val="tx1"/>
                </a:solidFill>
                <a:latin typeface="Helvetica" charset="0"/>
                <a:ea typeface="ＭＳ Ｐゴシック" charset="0"/>
              </a:defRPr>
            </a:lvl7pPr>
            <a:lvl8pPr marL="3429000" indent="-228600" eaLnBrk="0" fontAlgn="base" hangingPunct="0">
              <a:spcBef>
                <a:spcPct val="0"/>
              </a:spcBef>
              <a:spcAft>
                <a:spcPct val="0"/>
              </a:spcAft>
              <a:defRPr sz="2400" b="1">
                <a:solidFill>
                  <a:schemeClr val="tx1"/>
                </a:solidFill>
                <a:latin typeface="Helvetica" charset="0"/>
                <a:ea typeface="ＭＳ Ｐゴシック" charset="0"/>
              </a:defRPr>
            </a:lvl8pPr>
            <a:lvl9pPr marL="3886200" indent="-228600" eaLnBrk="0" fontAlgn="base" hangingPunct="0">
              <a:spcBef>
                <a:spcPct val="0"/>
              </a:spcBef>
              <a:spcAft>
                <a:spcPct val="0"/>
              </a:spcAft>
              <a:defRPr sz="2400" b="1">
                <a:solidFill>
                  <a:schemeClr val="tx1"/>
                </a:solidFill>
                <a:latin typeface="Helvetica" charset="0"/>
                <a:ea typeface="ＭＳ Ｐゴシック" charset="0"/>
              </a:defRPr>
            </a:lvl9pPr>
          </a:lstStyle>
          <a:p>
            <a:pPr eaLnBrk="1" hangingPunct="1"/>
            <a:r>
              <a:rPr lang="en-US" sz="1800" dirty="0"/>
              <a:t>Design model; </a:t>
            </a:r>
          </a:p>
          <a:p>
            <a:pPr eaLnBrk="1" hangingPunct="1"/>
            <a:r>
              <a:rPr lang="en-US" sz="1800" dirty="0"/>
              <a:t>make assumptions to </a:t>
            </a:r>
          </a:p>
          <a:p>
            <a:pPr eaLnBrk="1" hangingPunct="1"/>
            <a:r>
              <a:rPr lang="en-US" sz="1800" dirty="0"/>
              <a:t>simplify equations</a:t>
            </a:r>
          </a:p>
        </p:txBody>
      </p:sp>
      <p:sp>
        <p:nvSpPr>
          <p:cNvPr id="22" name="Line 6"/>
          <p:cNvSpPr>
            <a:spLocks noChangeShapeType="1"/>
          </p:cNvSpPr>
          <p:nvPr/>
        </p:nvSpPr>
        <p:spPr bwMode="auto">
          <a:xfrm>
            <a:off x="6858000" y="2057400"/>
            <a:ext cx="533400" cy="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3" name="Text Box 7"/>
          <p:cNvSpPr txBox="1">
            <a:spLocks noChangeArrowheads="1"/>
          </p:cNvSpPr>
          <p:nvPr/>
        </p:nvSpPr>
        <p:spPr bwMode="auto">
          <a:xfrm>
            <a:off x="7451725" y="1589087"/>
            <a:ext cx="1616075" cy="925513"/>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b="1">
                <a:solidFill>
                  <a:schemeClr val="tx1"/>
                </a:solidFill>
                <a:latin typeface="Helvetica" charset="0"/>
                <a:ea typeface="ＭＳ Ｐゴシック" charset="0"/>
                <a:cs typeface="ＭＳ Ｐゴシック" charset="0"/>
              </a:defRPr>
            </a:lvl1pPr>
            <a:lvl2pPr marL="742950" indent="-285750" eaLnBrk="0" hangingPunct="0">
              <a:defRPr sz="2400" b="1">
                <a:solidFill>
                  <a:schemeClr val="tx1"/>
                </a:solidFill>
                <a:latin typeface="Helvetica" charset="0"/>
                <a:ea typeface="ＭＳ Ｐゴシック" charset="0"/>
              </a:defRPr>
            </a:lvl2pPr>
            <a:lvl3pPr marL="1143000" indent="-228600" eaLnBrk="0" hangingPunct="0">
              <a:defRPr sz="2400" b="1">
                <a:solidFill>
                  <a:schemeClr val="tx1"/>
                </a:solidFill>
                <a:latin typeface="Helvetica" charset="0"/>
                <a:ea typeface="ＭＳ Ｐゴシック" charset="0"/>
              </a:defRPr>
            </a:lvl3pPr>
            <a:lvl4pPr marL="1600200" indent="-228600" eaLnBrk="0" hangingPunct="0">
              <a:defRPr sz="2400" b="1">
                <a:solidFill>
                  <a:schemeClr val="tx1"/>
                </a:solidFill>
                <a:latin typeface="Helvetica" charset="0"/>
                <a:ea typeface="ＭＳ Ｐゴシック" charset="0"/>
              </a:defRPr>
            </a:lvl4pPr>
            <a:lvl5pPr marL="2057400" indent="-228600" eaLnBrk="0" hangingPunct="0">
              <a:defRPr sz="2400" b="1">
                <a:solidFill>
                  <a:schemeClr val="tx1"/>
                </a:solidFill>
                <a:latin typeface="Helvetica" charset="0"/>
                <a:ea typeface="ＭＳ Ｐゴシック" charset="0"/>
              </a:defRPr>
            </a:lvl5pPr>
            <a:lvl6pPr marL="2514600" indent="-228600" eaLnBrk="0" fontAlgn="base" hangingPunct="0">
              <a:spcBef>
                <a:spcPct val="0"/>
              </a:spcBef>
              <a:spcAft>
                <a:spcPct val="0"/>
              </a:spcAft>
              <a:defRPr sz="2400" b="1">
                <a:solidFill>
                  <a:schemeClr val="tx1"/>
                </a:solidFill>
                <a:latin typeface="Helvetica" charset="0"/>
                <a:ea typeface="ＭＳ Ｐゴシック" charset="0"/>
              </a:defRPr>
            </a:lvl6pPr>
            <a:lvl7pPr marL="2971800" indent="-228600" eaLnBrk="0" fontAlgn="base" hangingPunct="0">
              <a:spcBef>
                <a:spcPct val="0"/>
              </a:spcBef>
              <a:spcAft>
                <a:spcPct val="0"/>
              </a:spcAft>
              <a:defRPr sz="2400" b="1">
                <a:solidFill>
                  <a:schemeClr val="tx1"/>
                </a:solidFill>
                <a:latin typeface="Helvetica" charset="0"/>
                <a:ea typeface="ＭＳ Ｐゴシック" charset="0"/>
              </a:defRPr>
            </a:lvl7pPr>
            <a:lvl8pPr marL="3429000" indent="-228600" eaLnBrk="0" fontAlgn="base" hangingPunct="0">
              <a:spcBef>
                <a:spcPct val="0"/>
              </a:spcBef>
              <a:spcAft>
                <a:spcPct val="0"/>
              </a:spcAft>
              <a:defRPr sz="2400" b="1">
                <a:solidFill>
                  <a:schemeClr val="tx1"/>
                </a:solidFill>
                <a:latin typeface="Helvetica" charset="0"/>
                <a:ea typeface="ＭＳ Ｐゴシック" charset="0"/>
              </a:defRPr>
            </a:lvl8pPr>
            <a:lvl9pPr marL="3886200" indent="-228600" eaLnBrk="0" fontAlgn="base" hangingPunct="0">
              <a:spcBef>
                <a:spcPct val="0"/>
              </a:spcBef>
              <a:spcAft>
                <a:spcPct val="0"/>
              </a:spcAft>
              <a:defRPr sz="2400" b="1">
                <a:solidFill>
                  <a:schemeClr val="tx1"/>
                </a:solidFill>
                <a:latin typeface="Helvetica" charset="0"/>
                <a:ea typeface="ＭＳ Ｐゴシック" charset="0"/>
              </a:defRPr>
            </a:lvl9pPr>
          </a:lstStyle>
          <a:p>
            <a:pPr eaLnBrk="1" hangingPunct="1"/>
            <a:r>
              <a:rPr lang="en-US" sz="1800" dirty="0"/>
              <a:t>Evaluate model with observations</a:t>
            </a:r>
          </a:p>
        </p:txBody>
      </p:sp>
      <p:sp>
        <p:nvSpPr>
          <p:cNvPr id="24" name="Freeform 8"/>
          <p:cNvSpPr>
            <a:spLocks/>
          </p:cNvSpPr>
          <p:nvPr/>
        </p:nvSpPr>
        <p:spPr bwMode="auto">
          <a:xfrm flipV="1">
            <a:off x="3048000" y="914400"/>
            <a:ext cx="5105400" cy="609600"/>
          </a:xfrm>
          <a:custGeom>
            <a:avLst/>
            <a:gdLst>
              <a:gd name="T0" fmla="*/ 2147483647 w 2264"/>
              <a:gd name="T1" fmla="*/ 0 h 535"/>
              <a:gd name="T2" fmla="*/ 2147483647 w 2264"/>
              <a:gd name="T3" fmla="*/ 2147483647 h 535"/>
              <a:gd name="T4" fmla="*/ 0 w 2264"/>
              <a:gd name="T5" fmla="*/ 2147483647 h 535"/>
              <a:gd name="T6" fmla="*/ 0 w 2264"/>
              <a:gd name="T7" fmla="*/ 2147483647 h 535"/>
              <a:gd name="T8" fmla="*/ 0 60000 65536"/>
              <a:gd name="T9" fmla="*/ 0 60000 65536"/>
              <a:gd name="T10" fmla="*/ 0 60000 65536"/>
              <a:gd name="T11" fmla="*/ 0 60000 65536"/>
              <a:gd name="T12" fmla="*/ 0 w 2264"/>
              <a:gd name="T13" fmla="*/ 0 h 535"/>
              <a:gd name="T14" fmla="*/ 2264 w 2264"/>
              <a:gd name="T15" fmla="*/ 535 h 535"/>
            </a:gdLst>
            <a:ahLst/>
            <a:cxnLst>
              <a:cxn ang="T8">
                <a:pos x="T0" y="T1"/>
              </a:cxn>
              <a:cxn ang="T9">
                <a:pos x="T2" y="T3"/>
              </a:cxn>
              <a:cxn ang="T10">
                <a:pos x="T4" y="T5"/>
              </a:cxn>
              <a:cxn ang="T11">
                <a:pos x="T6" y="T7"/>
              </a:cxn>
            </a:cxnLst>
            <a:rect l="T12" t="T13" r="T14" b="T15"/>
            <a:pathLst>
              <a:path w="2264" h="535">
                <a:moveTo>
                  <a:pt x="2264" y="0"/>
                </a:moveTo>
                <a:lnTo>
                  <a:pt x="2264" y="535"/>
                </a:lnTo>
                <a:lnTo>
                  <a:pt x="0" y="535"/>
                </a:lnTo>
                <a:lnTo>
                  <a:pt x="0" y="113"/>
                </a:lnTo>
              </a:path>
            </a:pathLst>
          </a:custGeom>
          <a:noFill/>
          <a:ln w="38100" cmpd="sng">
            <a:solidFill>
              <a:schemeClr val="tx1"/>
            </a:solidFill>
            <a:round/>
            <a:headEnd type="none" w="med" len="me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5" name="Text Box 11"/>
          <p:cNvSpPr txBox="1">
            <a:spLocks noChangeArrowheads="1"/>
          </p:cNvSpPr>
          <p:nvPr/>
        </p:nvSpPr>
        <p:spPr bwMode="auto">
          <a:xfrm>
            <a:off x="3657600" y="914400"/>
            <a:ext cx="419417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Helvetica" charset="0"/>
                <a:ea typeface="ＭＳ Ｐゴシック" charset="0"/>
                <a:cs typeface="ＭＳ Ｐゴシック" charset="0"/>
              </a:defRPr>
            </a:lvl1pPr>
            <a:lvl2pPr marL="742950" indent="-285750" eaLnBrk="0" hangingPunct="0">
              <a:defRPr sz="2400" b="1">
                <a:solidFill>
                  <a:schemeClr val="tx1"/>
                </a:solidFill>
                <a:latin typeface="Helvetica" charset="0"/>
                <a:ea typeface="ＭＳ Ｐゴシック" charset="0"/>
              </a:defRPr>
            </a:lvl2pPr>
            <a:lvl3pPr marL="1143000" indent="-228600" eaLnBrk="0" hangingPunct="0">
              <a:defRPr sz="2400" b="1">
                <a:solidFill>
                  <a:schemeClr val="tx1"/>
                </a:solidFill>
                <a:latin typeface="Helvetica" charset="0"/>
                <a:ea typeface="ＭＳ Ｐゴシック" charset="0"/>
              </a:defRPr>
            </a:lvl3pPr>
            <a:lvl4pPr marL="1600200" indent="-228600" eaLnBrk="0" hangingPunct="0">
              <a:defRPr sz="2400" b="1">
                <a:solidFill>
                  <a:schemeClr val="tx1"/>
                </a:solidFill>
                <a:latin typeface="Helvetica" charset="0"/>
                <a:ea typeface="ＭＳ Ｐゴシック" charset="0"/>
              </a:defRPr>
            </a:lvl4pPr>
            <a:lvl5pPr marL="2057400" indent="-228600" eaLnBrk="0" hangingPunct="0">
              <a:defRPr sz="2400" b="1">
                <a:solidFill>
                  <a:schemeClr val="tx1"/>
                </a:solidFill>
                <a:latin typeface="Helvetica" charset="0"/>
                <a:ea typeface="ＭＳ Ｐゴシック" charset="0"/>
              </a:defRPr>
            </a:lvl5pPr>
            <a:lvl6pPr marL="2514600" indent="-228600" eaLnBrk="0" fontAlgn="base" hangingPunct="0">
              <a:spcBef>
                <a:spcPct val="0"/>
              </a:spcBef>
              <a:spcAft>
                <a:spcPct val="0"/>
              </a:spcAft>
              <a:defRPr sz="2400" b="1">
                <a:solidFill>
                  <a:schemeClr val="tx1"/>
                </a:solidFill>
                <a:latin typeface="Helvetica" charset="0"/>
                <a:ea typeface="ＭＳ Ｐゴシック" charset="0"/>
              </a:defRPr>
            </a:lvl6pPr>
            <a:lvl7pPr marL="2971800" indent="-228600" eaLnBrk="0" fontAlgn="base" hangingPunct="0">
              <a:spcBef>
                <a:spcPct val="0"/>
              </a:spcBef>
              <a:spcAft>
                <a:spcPct val="0"/>
              </a:spcAft>
              <a:defRPr sz="2400" b="1">
                <a:solidFill>
                  <a:schemeClr val="tx1"/>
                </a:solidFill>
                <a:latin typeface="Helvetica" charset="0"/>
                <a:ea typeface="ＭＳ Ｐゴシック" charset="0"/>
              </a:defRPr>
            </a:lvl7pPr>
            <a:lvl8pPr marL="3429000" indent="-228600" eaLnBrk="0" fontAlgn="base" hangingPunct="0">
              <a:spcBef>
                <a:spcPct val="0"/>
              </a:spcBef>
              <a:spcAft>
                <a:spcPct val="0"/>
              </a:spcAft>
              <a:defRPr sz="2400" b="1">
                <a:solidFill>
                  <a:schemeClr val="tx1"/>
                </a:solidFill>
                <a:latin typeface="Helvetica" charset="0"/>
                <a:ea typeface="ＭＳ Ｐゴシック" charset="0"/>
              </a:defRPr>
            </a:lvl8pPr>
            <a:lvl9pPr marL="3886200" indent="-228600" eaLnBrk="0" fontAlgn="base" hangingPunct="0">
              <a:spcBef>
                <a:spcPct val="0"/>
              </a:spcBef>
              <a:spcAft>
                <a:spcPct val="0"/>
              </a:spcAft>
              <a:defRPr sz="2400" b="1">
                <a:solidFill>
                  <a:schemeClr val="tx1"/>
                </a:solidFill>
                <a:latin typeface="Helvetica" charset="0"/>
                <a:ea typeface="ＭＳ Ｐゴシック" charset="0"/>
              </a:defRPr>
            </a:lvl9pPr>
          </a:lstStyle>
          <a:p>
            <a:pPr eaLnBrk="1" hangingPunct="1"/>
            <a:r>
              <a:rPr lang="en-US" sz="1800">
                <a:solidFill>
                  <a:srgbClr val="FF0000"/>
                </a:solidFill>
              </a:rPr>
              <a:t>Improve model, characterize its error</a:t>
            </a:r>
          </a:p>
        </p:txBody>
      </p:sp>
      <p:sp>
        <p:nvSpPr>
          <p:cNvPr id="26" name="Text Box 15"/>
          <p:cNvSpPr txBox="1">
            <a:spLocks noChangeArrowheads="1"/>
          </p:cNvSpPr>
          <p:nvPr/>
        </p:nvSpPr>
        <p:spPr bwMode="auto">
          <a:xfrm>
            <a:off x="5105400" y="1447800"/>
            <a:ext cx="1752600" cy="120015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b="1">
                <a:solidFill>
                  <a:schemeClr val="tx1"/>
                </a:solidFill>
                <a:latin typeface="Helvetica" charset="0"/>
                <a:ea typeface="ＭＳ Ｐゴシック" charset="0"/>
                <a:cs typeface="ＭＳ Ｐゴシック" charset="0"/>
              </a:defRPr>
            </a:lvl1pPr>
            <a:lvl2pPr marL="742950" indent="-285750" eaLnBrk="0" hangingPunct="0">
              <a:defRPr sz="2400" b="1">
                <a:solidFill>
                  <a:schemeClr val="tx1"/>
                </a:solidFill>
                <a:latin typeface="Helvetica" charset="0"/>
                <a:ea typeface="ＭＳ Ｐゴシック" charset="0"/>
              </a:defRPr>
            </a:lvl2pPr>
            <a:lvl3pPr marL="1143000" indent="-228600" eaLnBrk="0" hangingPunct="0">
              <a:defRPr sz="2400" b="1">
                <a:solidFill>
                  <a:schemeClr val="tx1"/>
                </a:solidFill>
                <a:latin typeface="Helvetica" charset="0"/>
                <a:ea typeface="ＭＳ Ｐゴシック" charset="0"/>
              </a:defRPr>
            </a:lvl3pPr>
            <a:lvl4pPr marL="1600200" indent="-228600" eaLnBrk="0" hangingPunct="0">
              <a:defRPr sz="2400" b="1">
                <a:solidFill>
                  <a:schemeClr val="tx1"/>
                </a:solidFill>
                <a:latin typeface="Helvetica" charset="0"/>
                <a:ea typeface="ＭＳ Ｐゴシック" charset="0"/>
              </a:defRPr>
            </a:lvl4pPr>
            <a:lvl5pPr marL="2057400" indent="-228600" eaLnBrk="0" hangingPunct="0">
              <a:defRPr sz="2400" b="1">
                <a:solidFill>
                  <a:schemeClr val="tx1"/>
                </a:solidFill>
                <a:latin typeface="Helvetica" charset="0"/>
                <a:ea typeface="ＭＳ Ｐゴシック" charset="0"/>
              </a:defRPr>
            </a:lvl5pPr>
            <a:lvl6pPr marL="2514600" indent="-228600" eaLnBrk="0" fontAlgn="base" hangingPunct="0">
              <a:spcBef>
                <a:spcPct val="0"/>
              </a:spcBef>
              <a:spcAft>
                <a:spcPct val="0"/>
              </a:spcAft>
              <a:defRPr sz="2400" b="1">
                <a:solidFill>
                  <a:schemeClr val="tx1"/>
                </a:solidFill>
                <a:latin typeface="Helvetica" charset="0"/>
                <a:ea typeface="ＭＳ Ｐゴシック" charset="0"/>
              </a:defRPr>
            </a:lvl6pPr>
            <a:lvl7pPr marL="2971800" indent="-228600" eaLnBrk="0" fontAlgn="base" hangingPunct="0">
              <a:spcBef>
                <a:spcPct val="0"/>
              </a:spcBef>
              <a:spcAft>
                <a:spcPct val="0"/>
              </a:spcAft>
              <a:defRPr sz="2400" b="1">
                <a:solidFill>
                  <a:schemeClr val="tx1"/>
                </a:solidFill>
                <a:latin typeface="Helvetica" charset="0"/>
                <a:ea typeface="ＭＳ Ｐゴシック" charset="0"/>
              </a:defRPr>
            </a:lvl7pPr>
            <a:lvl8pPr marL="3429000" indent="-228600" eaLnBrk="0" fontAlgn="base" hangingPunct="0">
              <a:spcBef>
                <a:spcPct val="0"/>
              </a:spcBef>
              <a:spcAft>
                <a:spcPct val="0"/>
              </a:spcAft>
              <a:defRPr sz="2400" b="1">
                <a:solidFill>
                  <a:schemeClr val="tx1"/>
                </a:solidFill>
                <a:latin typeface="Helvetica" charset="0"/>
                <a:ea typeface="ＭＳ Ｐゴシック" charset="0"/>
              </a:defRPr>
            </a:lvl8pPr>
            <a:lvl9pPr marL="3886200" indent="-228600" eaLnBrk="0" fontAlgn="base" hangingPunct="0">
              <a:spcBef>
                <a:spcPct val="0"/>
              </a:spcBef>
              <a:spcAft>
                <a:spcPct val="0"/>
              </a:spcAft>
              <a:defRPr sz="2400" b="1">
                <a:solidFill>
                  <a:schemeClr val="tx1"/>
                </a:solidFill>
                <a:latin typeface="Helvetica" charset="0"/>
                <a:ea typeface="ＭＳ Ｐゴシック" charset="0"/>
              </a:defRPr>
            </a:lvl9pPr>
          </a:lstStyle>
          <a:p>
            <a:pPr eaLnBrk="1" hangingPunct="1"/>
            <a:r>
              <a:rPr lang="en-US" sz="1800" dirty="0"/>
              <a:t>Design observational system to test model</a:t>
            </a:r>
          </a:p>
        </p:txBody>
      </p:sp>
      <p:sp>
        <p:nvSpPr>
          <p:cNvPr id="27" name="Line 16"/>
          <p:cNvSpPr>
            <a:spLocks noChangeShapeType="1"/>
          </p:cNvSpPr>
          <p:nvPr/>
        </p:nvSpPr>
        <p:spPr bwMode="auto">
          <a:xfrm>
            <a:off x="4648200" y="2057400"/>
            <a:ext cx="457200" cy="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8" name="Freeform 17"/>
          <p:cNvSpPr>
            <a:spLocks/>
          </p:cNvSpPr>
          <p:nvPr/>
        </p:nvSpPr>
        <p:spPr bwMode="auto">
          <a:xfrm>
            <a:off x="3048000" y="2438399"/>
            <a:ext cx="762000" cy="990601"/>
          </a:xfrm>
          <a:custGeom>
            <a:avLst/>
            <a:gdLst>
              <a:gd name="T0" fmla="*/ 0 w 480"/>
              <a:gd name="T1" fmla="*/ 0 h 480"/>
              <a:gd name="T2" fmla="*/ 0 w 480"/>
              <a:gd name="T3" fmla="*/ 2147483647 h 480"/>
              <a:gd name="T4" fmla="*/ 2147483647 w 480"/>
              <a:gd name="T5" fmla="*/ 2147483647 h 480"/>
              <a:gd name="T6" fmla="*/ 0 60000 65536"/>
              <a:gd name="T7" fmla="*/ 0 60000 65536"/>
              <a:gd name="T8" fmla="*/ 0 60000 65536"/>
              <a:gd name="T9" fmla="*/ 0 w 480"/>
              <a:gd name="T10" fmla="*/ 0 h 480"/>
              <a:gd name="T11" fmla="*/ 480 w 480"/>
              <a:gd name="T12" fmla="*/ 480 h 480"/>
            </a:gdLst>
            <a:ahLst/>
            <a:cxnLst>
              <a:cxn ang="T6">
                <a:pos x="T0" y="T1"/>
              </a:cxn>
              <a:cxn ang="T7">
                <a:pos x="T2" y="T3"/>
              </a:cxn>
              <a:cxn ang="T8">
                <a:pos x="T4" y="T5"/>
              </a:cxn>
            </a:cxnLst>
            <a:rect l="T9" t="T10" r="T11" b="T12"/>
            <a:pathLst>
              <a:path w="480" h="480">
                <a:moveTo>
                  <a:pt x="0" y="0"/>
                </a:moveTo>
                <a:lnTo>
                  <a:pt x="0" y="480"/>
                </a:lnTo>
                <a:lnTo>
                  <a:pt x="480" y="480"/>
                </a:lnTo>
              </a:path>
            </a:pathLst>
          </a:custGeom>
          <a:noFill/>
          <a:ln w="38100" cmpd="sng">
            <a:solidFill>
              <a:schemeClr val="tx1"/>
            </a:solidFill>
            <a:round/>
            <a:headEnd type="none" w="med" len="me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9" name="Text Box 10"/>
          <p:cNvSpPr txBox="1">
            <a:spLocks noChangeArrowheads="1"/>
          </p:cNvSpPr>
          <p:nvPr/>
        </p:nvSpPr>
        <p:spPr bwMode="auto">
          <a:xfrm>
            <a:off x="3810000" y="2971800"/>
            <a:ext cx="2362200" cy="92551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b="1">
                <a:solidFill>
                  <a:schemeClr val="tx1"/>
                </a:solidFill>
                <a:latin typeface="Helvetica" charset="0"/>
                <a:ea typeface="ＭＳ Ｐゴシック" charset="0"/>
                <a:cs typeface="ＭＳ Ｐゴシック" charset="0"/>
              </a:defRPr>
            </a:lvl1pPr>
            <a:lvl2pPr marL="742950" indent="-285750" eaLnBrk="0" hangingPunct="0">
              <a:defRPr sz="2400" b="1">
                <a:solidFill>
                  <a:schemeClr val="tx1"/>
                </a:solidFill>
                <a:latin typeface="Helvetica" charset="0"/>
                <a:ea typeface="ＭＳ Ｐゴシック" charset="0"/>
              </a:defRPr>
            </a:lvl2pPr>
            <a:lvl3pPr marL="1143000" indent="-228600" eaLnBrk="0" hangingPunct="0">
              <a:defRPr sz="2400" b="1">
                <a:solidFill>
                  <a:schemeClr val="tx1"/>
                </a:solidFill>
                <a:latin typeface="Helvetica" charset="0"/>
                <a:ea typeface="ＭＳ Ｐゴシック" charset="0"/>
              </a:defRPr>
            </a:lvl3pPr>
            <a:lvl4pPr marL="1600200" indent="-228600" eaLnBrk="0" hangingPunct="0">
              <a:defRPr sz="2400" b="1">
                <a:solidFill>
                  <a:schemeClr val="tx1"/>
                </a:solidFill>
                <a:latin typeface="Helvetica" charset="0"/>
                <a:ea typeface="ＭＳ Ｐゴシック" charset="0"/>
              </a:defRPr>
            </a:lvl4pPr>
            <a:lvl5pPr marL="2057400" indent="-228600" eaLnBrk="0" hangingPunct="0">
              <a:defRPr sz="2400" b="1">
                <a:solidFill>
                  <a:schemeClr val="tx1"/>
                </a:solidFill>
                <a:latin typeface="Helvetica" charset="0"/>
                <a:ea typeface="ＭＳ Ｐゴシック" charset="0"/>
              </a:defRPr>
            </a:lvl5pPr>
            <a:lvl6pPr marL="2514600" indent="-228600" eaLnBrk="0" fontAlgn="base" hangingPunct="0">
              <a:spcBef>
                <a:spcPct val="0"/>
              </a:spcBef>
              <a:spcAft>
                <a:spcPct val="0"/>
              </a:spcAft>
              <a:defRPr sz="2400" b="1">
                <a:solidFill>
                  <a:schemeClr val="tx1"/>
                </a:solidFill>
                <a:latin typeface="Helvetica" charset="0"/>
                <a:ea typeface="ＭＳ Ｐゴシック" charset="0"/>
              </a:defRPr>
            </a:lvl6pPr>
            <a:lvl7pPr marL="2971800" indent="-228600" eaLnBrk="0" fontAlgn="base" hangingPunct="0">
              <a:spcBef>
                <a:spcPct val="0"/>
              </a:spcBef>
              <a:spcAft>
                <a:spcPct val="0"/>
              </a:spcAft>
              <a:defRPr sz="2400" b="1">
                <a:solidFill>
                  <a:schemeClr val="tx1"/>
                </a:solidFill>
                <a:latin typeface="Helvetica" charset="0"/>
                <a:ea typeface="ＭＳ Ｐゴシック" charset="0"/>
              </a:defRPr>
            </a:lvl7pPr>
            <a:lvl8pPr marL="3429000" indent="-228600" eaLnBrk="0" fontAlgn="base" hangingPunct="0">
              <a:spcBef>
                <a:spcPct val="0"/>
              </a:spcBef>
              <a:spcAft>
                <a:spcPct val="0"/>
              </a:spcAft>
              <a:defRPr sz="2400" b="1">
                <a:solidFill>
                  <a:schemeClr val="tx1"/>
                </a:solidFill>
                <a:latin typeface="Helvetica" charset="0"/>
                <a:ea typeface="ＭＳ Ｐゴシック" charset="0"/>
              </a:defRPr>
            </a:lvl8pPr>
            <a:lvl9pPr marL="3886200" indent="-228600" eaLnBrk="0" fontAlgn="base" hangingPunct="0">
              <a:spcBef>
                <a:spcPct val="0"/>
              </a:spcBef>
              <a:spcAft>
                <a:spcPct val="0"/>
              </a:spcAft>
              <a:defRPr sz="2400" b="1">
                <a:solidFill>
                  <a:schemeClr val="tx1"/>
                </a:solidFill>
                <a:latin typeface="Helvetica" charset="0"/>
                <a:ea typeface="ＭＳ Ｐゴシック" charset="0"/>
              </a:defRPr>
            </a:lvl9pPr>
          </a:lstStyle>
          <a:p>
            <a:pPr eaLnBrk="1" hangingPunct="1"/>
            <a:r>
              <a:rPr lang="en-US" sz="1800" dirty="0"/>
              <a:t>Apply model: </a:t>
            </a:r>
          </a:p>
          <a:p>
            <a:pPr eaLnBrk="1" hangingPunct="1"/>
            <a:r>
              <a:rPr lang="en-US" sz="1800" dirty="0"/>
              <a:t>test hypotheses, predictions</a:t>
            </a:r>
          </a:p>
        </p:txBody>
      </p:sp>
      <p:sp>
        <p:nvSpPr>
          <p:cNvPr id="30" name="Rectangle 29"/>
          <p:cNvSpPr/>
          <p:nvPr/>
        </p:nvSpPr>
        <p:spPr>
          <a:xfrm>
            <a:off x="6172200" y="3657600"/>
            <a:ext cx="2968768" cy="276999"/>
          </a:xfrm>
          <a:prstGeom prst="rect">
            <a:avLst/>
          </a:prstGeom>
        </p:spPr>
        <p:txBody>
          <a:bodyPr wrap="none">
            <a:spAutoFit/>
          </a:bodyPr>
          <a:lstStyle/>
          <a:p>
            <a:r>
              <a:rPr lang="en-US" sz="1200" i="1" dirty="0"/>
              <a:t>http://</a:t>
            </a:r>
            <a:r>
              <a:rPr lang="en-US" sz="1200" i="1" dirty="0" err="1"/>
              <a:t>acmg.seas.harvard.edu</a:t>
            </a:r>
            <a:r>
              <a:rPr lang="en-US" sz="1200" i="1" dirty="0"/>
              <a:t>/education/</a:t>
            </a:r>
          </a:p>
        </p:txBody>
      </p:sp>
      <p:sp>
        <p:nvSpPr>
          <p:cNvPr id="35" name="Line 4"/>
          <p:cNvSpPr>
            <a:spLocks noChangeShapeType="1"/>
          </p:cNvSpPr>
          <p:nvPr/>
        </p:nvSpPr>
        <p:spPr bwMode="auto">
          <a:xfrm>
            <a:off x="4478421" y="5029200"/>
            <a:ext cx="381000" cy="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6" name="Line 4"/>
          <p:cNvSpPr>
            <a:spLocks noChangeShapeType="1"/>
          </p:cNvSpPr>
          <p:nvPr/>
        </p:nvSpPr>
        <p:spPr bwMode="auto">
          <a:xfrm>
            <a:off x="4465053" y="5334000"/>
            <a:ext cx="381000" cy="0"/>
          </a:xfrm>
          <a:prstGeom prst="line">
            <a:avLst/>
          </a:prstGeom>
          <a:noFill/>
          <a:ln w="38100">
            <a:solidFill>
              <a:schemeClr val="tx1"/>
            </a:solidFill>
            <a:round/>
            <a:headEnd type="triangle"/>
            <a:tailEnd type="none" w="med" len="med"/>
          </a:ln>
          <a:extLst>
            <a:ext uri="{909E8E84-426E-40dd-AFC4-6F175D3DCCD1}">
              <a14:hiddenFill xmlns:a14="http://schemas.microsoft.com/office/drawing/2010/main" xmlns="">
                <a:noFill/>
              </a14:hiddenFill>
            </a:ext>
          </a:extLst>
        </p:spPr>
        <p:txBody>
          <a:bodyPr/>
          <a:lstStyle/>
          <a:p>
            <a:endParaRPr lang="en-US"/>
          </a:p>
        </p:txBody>
      </p:sp>
      <p:cxnSp>
        <p:nvCxnSpPr>
          <p:cNvPr id="37" name="Straight Arrow Connector 36"/>
          <p:cNvCxnSpPr/>
          <p:nvPr/>
        </p:nvCxnSpPr>
        <p:spPr>
          <a:xfrm flipV="1">
            <a:off x="4648200" y="5486400"/>
            <a:ext cx="0" cy="990600"/>
          </a:xfrm>
          <a:prstGeom prst="straightConnector1">
            <a:avLst/>
          </a:prstGeom>
          <a:ln w="6350" cmpd="sng">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3124200" y="6443246"/>
            <a:ext cx="2971800" cy="338554"/>
          </a:xfrm>
          <a:prstGeom prst="rect">
            <a:avLst/>
          </a:prstGeom>
          <a:noFill/>
        </p:spPr>
        <p:txBody>
          <a:bodyPr wrap="square" rtlCol="0">
            <a:spAutoFit/>
          </a:bodyPr>
          <a:lstStyle/>
          <a:p>
            <a:r>
              <a:rPr lang="en-GB" sz="1600" dirty="0">
                <a:solidFill>
                  <a:srgbClr val="FF0000"/>
                </a:solidFill>
                <a:latin typeface="Calibri" pitchFamily="34" charset="0"/>
              </a:rPr>
              <a:t>Need to be in constant dialogue.</a:t>
            </a:r>
            <a:endParaRPr lang="en-US" sz="1600" dirty="0">
              <a:solidFill>
                <a:srgbClr val="FF0000"/>
              </a:solidFill>
              <a:latin typeface="Calibri" pitchFamily="34" charset="0"/>
            </a:endParaRPr>
          </a:p>
        </p:txBody>
      </p:sp>
      <p:pic>
        <p:nvPicPr>
          <p:cNvPr id="6" name="Picture 5" descr="A large room&#10;&#10;Description automatically generated">
            <a:extLst>
              <a:ext uri="{FF2B5EF4-FFF2-40B4-BE49-F238E27FC236}">
                <a16:creationId xmlns:a16="http://schemas.microsoft.com/office/drawing/2014/main" id="{A6E7EB3E-033A-9B43-94D3-EDE03B7872E7}"/>
              </a:ext>
            </a:extLst>
          </p:cNvPr>
          <p:cNvPicPr>
            <a:picLocks noChangeAspect="1"/>
          </p:cNvPicPr>
          <p:nvPr/>
        </p:nvPicPr>
        <p:blipFill>
          <a:blip r:embed="rId3"/>
          <a:stretch>
            <a:fillRect/>
          </a:stretch>
        </p:blipFill>
        <p:spPr>
          <a:xfrm>
            <a:off x="703894" y="4180818"/>
            <a:ext cx="3334706" cy="2067582"/>
          </a:xfrm>
          <a:prstGeom prst="rect">
            <a:avLst/>
          </a:prstGeom>
        </p:spPr>
      </p:pic>
      <p:pic>
        <p:nvPicPr>
          <p:cNvPr id="8" name="Picture 7" descr="A satellite in space&#10;&#10;Description automatically generated">
            <a:extLst>
              <a:ext uri="{FF2B5EF4-FFF2-40B4-BE49-F238E27FC236}">
                <a16:creationId xmlns:a16="http://schemas.microsoft.com/office/drawing/2014/main" id="{68BCB984-1E4A-CA43-A089-C77173E74698}"/>
              </a:ext>
            </a:extLst>
          </p:cNvPr>
          <p:cNvPicPr>
            <a:picLocks noChangeAspect="1"/>
          </p:cNvPicPr>
          <p:nvPr/>
        </p:nvPicPr>
        <p:blipFill>
          <a:blip r:embed="rId4"/>
          <a:stretch>
            <a:fillRect/>
          </a:stretch>
        </p:blipFill>
        <p:spPr>
          <a:xfrm>
            <a:off x="5291936" y="4180818"/>
            <a:ext cx="3140853" cy="2097499"/>
          </a:xfrm>
          <a:prstGeom prst="rect">
            <a:avLst/>
          </a:prstGeom>
        </p:spPr>
      </p:pic>
    </p:spTree>
    <p:extLst>
      <p:ext uri="{BB962C8B-B14F-4D97-AF65-F5344CB8AC3E}">
        <p14:creationId xmlns:p14="http://schemas.microsoft.com/office/powerpoint/2010/main" val="24720629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3">
            <a:extLst>
              <a:ext uri="{FF2B5EF4-FFF2-40B4-BE49-F238E27FC236}">
                <a16:creationId xmlns:a16="http://schemas.microsoft.com/office/drawing/2014/main" id="{EBE02FA5-A2A1-7F47-BB58-829A9D1DDB13}"/>
              </a:ext>
            </a:extLst>
          </p:cNvPr>
          <p:cNvSpPr>
            <a:spLocks noChangeArrowheads="1"/>
          </p:cNvSpPr>
          <p:nvPr/>
        </p:nvSpPr>
        <p:spPr bwMode="auto">
          <a:xfrm>
            <a:off x="685800" y="1828800"/>
            <a:ext cx="7848600" cy="489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50000"/>
              </a:lnSpc>
            </a:pPr>
            <a:r>
              <a:rPr lang="en-US" altLang="en-US" sz="3200" b="1" i="1" dirty="0"/>
              <a:t>Example of process-based (multi-) model evaluation: </a:t>
            </a:r>
            <a:r>
              <a:rPr lang="en-US" altLang="en-US" sz="3200" b="1" i="1" dirty="0">
                <a:solidFill>
                  <a:schemeClr val="tx2">
                    <a:lumMod val="60000"/>
                    <a:lumOff val="40000"/>
                  </a:schemeClr>
                </a:solidFill>
              </a:rPr>
              <a:t>Examining the correlation between O</a:t>
            </a:r>
            <a:r>
              <a:rPr lang="en-US" altLang="en-US" sz="3200" b="1" i="1" baseline="-25000" dirty="0">
                <a:solidFill>
                  <a:schemeClr val="tx2">
                    <a:lumMod val="60000"/>
                    <a:lumOff val="40000"/>
                  </a:schemeClr>
                </a:solidFill>
              </a:rPr>
              <a:t>3</a:t>
            </a:r>
            <a:r>
              <a:rPr lang="en-US" altLang="en-US" sz="3200" b="1" i="1" dirty="0">
                <a:solidFill>
                  <a:schemeClr val="tx2">
                    <a:lumMod val="60000"/>
                    <a:lumOff val="40000"/>
                  </a:schemeClr>
                </a:solidFill>
              </a:rPr>
              <a:t> and CO in the troposphere</a:t>
            </a:r>
            <a:endParaRPr lang="en-US" altLang="en-US" sz="3200" i="1" dirty="0">
              <a:solidFill>
                <a:schemeClr val="tx2">
                  <a:lumMod val="60000"/>
                  <a:lumOff val="40000"/>
                </a:schemeClr>
              </a:solidFill>
            </a:endParaRPr>
          </a:p>
          <a:p>
            <a:pPr eaLnBrk="1" hangingPunct="1">
              <a:lnSpc>
                <a:spcPct val="150000"/>
              </a:lnSpc>
            </a:pPr>
            <a:endParaRPr lang="en-US" altLang="en-US" sz="3200" i="1" dirty="0"/>
          </a:p>
          <a:p>
            <a:pPr eaLnBrk="1" hangingPunct="1">
              <a:lnSpc>
                <a:spcPct val="150000"/>
              </a:lnSpc>
            </a:pPr>
            <a:r>
              <a:rPr lang="en-US" altLang="en-US" sz="2000" i="1" dirty="0"/>
              <a:t>(see Voulgarakis et al. [2011, ACP]) </a:t>
            </a:r>
          </a:p>
          <a:p>
            <a:pPr eaLnBrk="1" hangingPunct="1">
              <a:lnSpc>
                <a:spcPct val="150000"/>
              </a:lnSpc>
            </a:pPr>
            <a:endParaRPr lang="en-US" altLang="en-US" sz="3200" i="1" dirty="0"/>
          </a:p>
        </p:txBody>
      </p:sp>
    </p:spTree>
    <p:extLst>
      <p:ext uri="{BB962C8B-B14F-4D97-AF65-F5344CB8AC3E}">
        <p14:creationId xmlns:p14="http://schemas.microsoft.com/office/powerpoint/2010/main" val="3394208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a:extLst>
              <a:ext uri="{FF2B5EF4-FFF2-40B4-BE49-F238E27FC236}">
                <a16:creationId xmlns:a16="http://schemas.microsoft.com/office/drawing/2014/main" id="{64B492E6-0BC7-0047-8B47-FE7145E2C706}"/>
              </a:ext>
            </a:extLst>
          </p:cNvPr>
          <p:cNvSpPr>
            <a:spLocks noGrp="1"/>
          </p:cNvSpPr>
          <p:nvPr>
            <p:ph type="title"/>
          </p:nvPr>
        </p:nvSpPr>
        <p:spPr>
          <a:xfrm>
            <a:off x="533400" y="152400"/>
            <a:ext cx="8229600" cy="838200"/>
          </a:xfrm>
        </p:spPr>
        <p:txBody>
          <a:bodyPr/>
          <a:lstStyle/>
          <a:p>
            <a:pPr eaLnBrk="1" hangingPunct="1"/>
            <a:r>
              <a:rPr lang="en-US" altLang="en-US" sz="2900" u="sng">
                <a:ea typeface="ＭＳ Ｐゴシック" panose="020B0600070205080204" pitchFamily="34" charset="-128"/>
              </a:rPr>
              <a:t>Average 2005-08 CO concentration for 800-400 hPa</a:t>
            </a:r>
          </a:p>
        </p:txBody>
      </p:sp>
      <p:sp>
        <p:nvSpPr>
          <p:cNvPr id="45058" name="Subtitle 2">
            <a:extLst>
              <a:ext uri="{FF2B5EF4-FFF2-40B4-BE49-F238E27FC236}">
                <a16:creationId xmlns:a16="http://schemas.microsoft.com/office/drawing/2014/main" id="{D135C794-898D-924B-92FB-B30C38179F79}"/>
              </a:ext>
            </a:extLst>
          </p:cNvPr>
          <p:cNvSpPr txBox="1">
            <a:spLocks/>
          </p:cNvSpPr>
          <p:nvPr/>
        </p:nvSpPr>
        <p:spPr bwMode="auto">
          <a:xfrm>
            <a:off x="5943600" y="1447800"/>
            <a:ext cx="29337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endParaRPr lang="en-US" altLang="en-US" sz="2200" dirty="0">
              <a:solidFill>
                <a:srgbClr val="000000"/>
              </a:solidFill>
              <a:latin typeface="Calibri" panose="020F0502020204030204" pitchFamily="34" charset="0"/>
            </a:endParaRPr>
          </a:p>
          <a:p>
            <a:pPr eaLnBrk="1" hangingPunct="1">
              <a:lnSpc>
                <a:spcPct val="90000"/>
              </a:lnSpc>
              <a:buFont typeface="Arial" panose="020B0604020202020204" pitchFamily="34" charset="0"/>
              <a:buChar char="•"/>
            </a:pPr>
            <a:r>
              <a:rPr lang="en-US" altLang="en-US" sz="2200" dirty="0">
                <a:solidFill>
                  <a:srgbClr val="000000"/>
                </a:solidFill>
                <a:latin typeface="Calibri" panose="020F0502020204030204" pitchFamily="34" charset="0"/>
              </a:rPr>
              <a:t> Generally,  geographical patterns (and to some extent the abundances) of CO are captured fairly well by both models.</a:t>
            </a:r>
          </a:p>
          <a:p>
            <a:pPr eaLnBrk="1" hangingPunct="1">
              <a:lnSpc>
                <a:spcPct val="90000"/>
              </a:lnSpc>
              <a:buFont typeface="Arial" panose="020B0604020202020204" pitchFamily="34" charset="0"/>
              <a:buChar char="•"/>
            </a:pPr>
            <a:endParaRPr lang="en-US" altLang="en-US" sz="2200" dirty="0">
              <a:solidFill>
                <a:srgbClr val="000000"/>
              </a:solidFill>
              <a:latin typeface="Calibri" panose="020F0502020204030204" pitchFamily="34" charset="0"/>
            </a:endParaRPr>
          </a:p>
        </p:txBody>
      </p:sp>
      <p:pic>
        <p:nvPicPr>
          <p:cNvPr id="45059" name="Picture 4" descr="CO.tiff">
            <a:extLst>
              <a:ext uri="{FF2B5EF4-FFF2-40B4-BE49-F238E27FC236}">
                <a16:creationId xmlns:a16="http://schemas.microsoft.com/office/drawing/2014/main" id="{3F729EEE-E1DB-4A4D-8A9B-0DC919805AD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14400"/>
            <a:ext cx="5334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23FCE3F8-1C7B-9E43-A513-CBF1194406C6}"/>
              </a:ext>
            </a:extLst>
          </p:cNvPr>
          <p:cNvSpPr/>
          <p:nvPr/>
        </p:nvSpPr>
        <p:spPr>
          <a:xfrm>
            <a:off x="152400" y="6567100"/>
            <a:ext cx="1829860" cy="276999"/>
          </a:xfrm>
          <a:prstGeom prst="rect">
            <a:avLst/>
          </a:prstGeom>
        </p:spPr>
        <p:txBody>
          <a:bodyPr wrap="none">
            <a:spAutoFit/>
          </a:bodyPr>
          <a:lstStyle/>
          <a:p>
            <a:r>
              <a:rPr lang="en-US" sz="1200" i="1" dirty="0"/>
              <a:t>Voulgarakis et al. (2011)</a:t>
            </a:r>
          </a:p>
        </p:txBody>
      </p:sp>
      <p:sp>
        <p:nvSpPr>
          <p:cNvPr id="6" name="Rectangle 5">
            <a:extLst>
              <a:ext uri="{FF2B5EF4-FFF2-40B4-BE49-F238E27FC236}">
                <a16:creationId xmlns:a16="http://schemas.microsoft.com/office/drawing/2014/main" id="{B600F375-FEA5-C04A-86CE-219685884CDF}"/>
              </a:ext>
            </a:extLst>
          </p:cNvPr>
          <p:cNvSpPr/>
          <p:nvPr/>
        </p:nvSpPr>
        <p:spPr>
          <a:xfrm>
            <a:off x="2514600" y="2743200"/>
            <a:ext cx="1219200" cy="228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2944533-0ACE-7840-B29A-546E57032436}"/>
              </a:ext>
            </a:extLst>
          </p:cNvPr>
          <p:cNvSpPr txBox="1"/>
          <p:nvPr/>
        </p:nvSpPr>
        <p:spPr>
          <a:xfrm>
            <a:off x="2819400" y="2619717"/>
            <a:ext cx="2514600" cy="323165"/>
          </a:xfrm>
          <a:prstGeom prst="rect">
            <a:avLst/>
          </a:prstGeom>
          <a:noFill/>
        </p:spPr>
        <p:txBody>
          <a:bodyPr wrap="square" rtlCol="0">
            <a:spAutoFit/>
          </a:bodyPr>
          <a:lstStyle/>
          <a:p>
            <a:r>
              <a:rPr lang="en-US" sz="1500" dirty="0"/>
              <a:t>GISS</a:t>
            </a:r>
          </a:p>
        </p:txBody>
      </p:sp>
    </p:spTree>
    <p:extLst>
      <p:ext uri="{BB962C8B-B14F-4D97-AF65-F5344CB8AC3E}">
        <p14:creationId xmlns:p14="http://schemas.microsoft.com/office/powerpoint/2010/main" val="1132805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06445" y="1071850"/>
            <a:ext cx="7170755" cy="4033550"/>
          </a:xfrm>
        </p:spPr>
      </p:pic>
      <p:sp>
        <p:nvSpPr>
          <p:cNvPr id="5" name="TextBox 4"/>
          <p:cNvSpPr txBox="1"/>
          <p:nvPr/>
        </p:nvSpPr>
        <p:spPr>
          <a:xfrm>
            <a:off x="795938" y="5051464"/>
            <a:ext cx="5775940" cy="307777"/>
          </a:xfrm>
          <a:prstGeom prst="rect">
            <a:avLst/>
          </a:prstGeom>
          <a:noFill/>
        </p:spPr>
        <p:txBody>
          <a:bodyPr wrap="none" rtlCol="0">
            <a:spAutoFit/>
          </a:bodyPr>
          <a:lstStyle/>
          <a:p>
            <a:r>
              <a:rPr lang="en-GB" sz="1400" i="1" dirty="0"/>
              <a:t>From the 2016 Picture competition of the Royal Meteorological Society</a:t>
            </a:r>
          </a:p>
        </p:txBody>
      </p:sp>
      <p:pic>
        <p:nvPicPr>
          <p:cNvPr id="6" name="Picture 5" descr="A picture containing graphical user interface&#10;&#10;Description automatically generated">
            <a:extLst>
              <a:ext uri="{FF2B5EF4-FFF2-40B4-BE49-F238E27FC236}">
                <a16:creationId xmlns:a16="http://schemas.microsoft.com/office/drawing/2014/main" id="{5A36B510-370A-4A47-989F-2784303A88C9}"/>
              </a:ext>
            </a:extLst>
          </p:cNvPr>
          <p:cNvPicPr>
            <a:picLocks noChangeAspect="1"/>
          </p:cNvPicPr>
          <p:nvPr/>
        </p:nvPicPr>
        <p:blipFill>
          <a:blip r:embed="rId4"/>
          <a:stretch>
            <a:fillRect/>
          </a:stretch>
        </p:blipFill>
        <p:spPr>
          <a:xfrm>
            <a:off x="2819400" y="5562600"/>
            <a:ext cx="2766042" cy="989782"/>
          </a:xfrm>
          <a:prstGeom prst="rect">
            <a:avLst/>
          </a:prstGeom>
        </p:spPr>
      </p:pic>
      <p:sp>
        <p:nvSpPr>
          <p:cNvPr id="2" name="Rectangle 1">
            <a:extLst>
              <a:ext uri="{FF2B5EF4-FFF2-40B4-BE49-F238E27FC236}">
                <a16:creationId xmlns:a16="http://schemas.microsoft.com/office/drawing/2014/main" id="{33B718F5-5692-D54E-99EA-95E462F21FAC}"/>
              </a:ext>
            </a:extLst>
          </p:cNvPr>
          <p:cNvSpPr/>
          <p:nvPr/>
        </p:nvSpPr>
        <p:spPr>
          <a:xfrm>
            <a:off x="1641550" y="345271"/>
            <a:ext cx="5860900" cy="523220"/>
          </a:xfrm>
          <a:prstGeom prst="rect">
            <a:avLst/>
          </a:prstGeom>
        </p:spPr>
        <p:txBody>
          <a:bodyPr wrap="none">
            <a:spAutoFit/>
          </a:bodyPr>
          <a:lstStyle/>
          <a:p>
            <a:r>
              <a:rPr lang="en-GB" sz="2800" b="1" dirty="0"/>
              <a:t>Atmosphere: the great connector</a:t>
            </a:r>
            <a:endParaRPr lang="en-US" sz="2800" b="1" dirty="0"/>
          </a:p>
        </p:txBody>
      </p:sp>
    </p:spTree>
    <p:extLst>
      <p:ext uri="{BB962C8B-B14F-4D97-AF65-F5344CB8AC3E}">
        <p14:creationId xmlns:p14="http://schemas.microsoft.com/office/powerpoint/2010/main" val="3449693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a:extLst>
              <a:ext uri="{FF2B5EF4-FFF2-40B4-BE49-F238E27FC236}">
                <a16:creationId xmlns:a16="http://schemas.microsoft.com/office/drawing/2014/main" id="{4DAE8070-F64D-384A-9412-65B35D0B499A}"/>
              </a:ext>
            </a:extLst>
          </p:cNvPr>
          <p:cNvSpPr>
            <a:spLocks noGrp="1"/>
          </p:cNvSpPr>
          <p:nvPr>
            <p:ph type="title"/>
          </p:nvPr>
        </p:nvSpPr>
        <p:spPr>
          <a:xfrm>
            <a:off x="304800" y="76200"/>
            <a:ext cx="8610600" cy="838200"/>
          </a:xfrm>
        </p:spPr>
        <p:txBody>
          <a:bodyPr/>
          <a:lstStyle/>
          <a:p>
            <a:pPr eaLnBrk="1" hangingPunct="1"/>
            <a:r>
              <a:rPr lang="en-US" altLang="en-US" sz="3100" u="sng">
                <a:ea typeface="ＭＳ Ｐゴシック" panose="020B0600070205080204" pitchFamily="34" charset="-128"/>
              </a:rPr>
              <a:t>Average 2005-08 O</a:t>
            </a:r>
            <a:r>
              <a:rPr lang="en-US" altLang="en-US" sz="3100" u="sng" baseline="-25000">
                <a:ea typeface="ＭＳ Ｐゴシック" panose="020B0600070205080204" pitchFamily="34" charset="-128"/>
              </a:rPr>
              <a:t>3</a:t>
            </a:r>
            <a:r>
              <a:rPr lang="en-US" altLang="en-US" sz="3100" u="sng">
                <a:ea typeface="ＭＳ Ｐゴシック" panose="020B0600070205080204" pitchFamily="34" charset="-128"/>
              </a:rPr>
              <a:t> concentration for 800-400 hPa</a:t>
            </a:r>
          </a:p>
        </p:txBody>
      </p:sp>
      <p:sp>
        <p:nvSpPr>
          <p:cNvPr id="46082" name="Subtitle 2">
            <a:extLst>
              <a:ext uri="{FF2B5EF4-FFF2-40B4-BE49-F238E27FC236}">
                <a16:creationId xmlns:a16="http://schemas.microsoft.com/office/drawing/2014/main" id="{CA3D3DCD-D513-AE47-B997-2D347435F305}"/>
              </a:ext>
            </a:extLst>
          </p:cNvPr>
          <p:cNvSpPr txBox="1">
            <a:spLocks/>
          </p:cNvSpPr>
          <p:nvPr/>
        </p:nvSpPr>
        <p:spPr bwMode="auto">
          <a:xfrm>
            <a:off x="5943600" y="1752600"/>
            <a:ext cx="29337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Arial" panose="020B0604020202020204" pitchFamily="34" charset="0"/>
              <a:buChar char="•"/>
            </a:pPr>
            <a:r>
              <a:rPr lang="en-US" altLang="en-US" sz="2200" dirty="0">
                <a:solidFill>
                  <a:srgbClr val="000000"/>
                </a:solidFill>
                <a:latin typeface="Calibri" panose="020F0502020204030204" pitchFamily="34" charset="0"/>
              </a:rPr>
              <a:t> Similarly, O</a:t>
            </a:r>
            <a:r>
              <a:rPr lang="en-US" altLang="en-US" sz="2200" baseline="-25000" dirty="0">
                <a:solidFill>
                  <a:srgbClr val="000000"/>
                </a:solidFill>
                <a:latin typeface="Calibri" panose="020F0502020204030204" pitchFamily="34" charset="0"/>
              </a:rPr>
              <a:t>3  </a:t>
            </a:r>
            <a:r>
              <a:rPr lang="en-US" altLang="en-US" sz="2200" dirty="0">
                <a:solidFill>
                  <a:srgbClr val="000000"/>
                </a:solidFill>
                <a:latin typeface="Calibri" panose="020F0502020204030204" pitchFamily="34" charset="0"/>
              </a:rPr>
              <a:t>geographical patterns (and to some extent the abundances) are captured fairly well by both models.</a:t>
            </a:r>
          </a:p>
          <a:p>
            <a:pPr eaLnBrk="1" hangingPunct="1"/>
            <a:endParaRPr lang="en-US" altLang="en-US" sz="2000" dirty="0">
              <a:solidFill>
                <a:srgbClr val="000000"/>
              </a:solidFill>
              <a:latin typeface="Calibri" panose="020F0502020204030204" pitchFamily="34" charset="0"/>
            </a:endParaRPr>
          </a:p>
          <a:p>
            <a:pPr eaLnBrk="1" hangingPunct="1"/>
            <a:endParaRPr lang="en-US" altLang="en-US" sz="2000" dirty="0">
              <a:solidFill>
                <a:srgbClr val="FF0000"/>
              </a:solidFill>
              <a:latin typeface="Calibri" panose="020F0502020204030204" pitchFamily="34" charset="0"/>
            </a:endParaRPr>
          </a:p>
        </p:txBody>
      </p:sp>
      <p:pic>
        <p:nvPicPr>
          <p:cNvPr id="46083" name="Picture 4" descr="O3.tiff">
            <a:extLst>
              <a:ext uri="{FF2B5EF4-FFF2-40B4-BE49-F238E27FC236}">
                <a16:creationId xmlns:a16="http://schemas.microsoft.com/office/drawing/2014/main" id="{518EE80C-8299-1548-A883-742291CB8FD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14400"/>
            <a:ext cx="5410200" cy="572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89973097-7998-344E-86EB-C3BEA865958F}"/>
              </a:ext>
            </a:extLst>
          </p:cNvPr>
          <p:cNvSpPr/>
          <p:nvPr/>
        </p:nvSpPr>
        <p:spPr>
          <a:xfrm>
            <a:off x="152400" y="6567100"/>
            <a:ext cx="1829860" cy="276999"/>
          </a:xfrm>
          <a:prstGeom prst="rect">
            <a:avLst/>
          </a:prstGeom>
        </p:spPr>
        <p:txBody>
          <a:bodyPr wrap="none">
            <a:spAutoFit/>
          </a:bodyPr>
          <a:lstStyle/>
          <a:p>
            <a:r>
              <a:rPr lang="en-US" sz="1200" i="1" dirty="0"/>
              <a:t>Voulgarakis et al. (2011)</a:t>
            </a:r>
          </a:p>
        </p:txBody>
      </p:sp>
      <p:sp>
        <p:nvSpPr>
          <p:cNvPr id="6" name="Rectangle 5">
            <a:extLst>
              <a:ext uri="{FF2B5EF4-FFF2-40B4-BE49-F238E27FC236}">
                <a16:creationId xmlns:a16="http://schemas.microsoft.com/office/drawing/2014/main" id="{26293D7F-40E2-284F-9D3D-D5197CB9BAE3}"/>
              </a:ext>
            </a:extLst>
          </p:cNvPr>
          <p:cNvSpPr/>
          <p:nvPr/>
        </p:nvSpPr>
        <p:spPr>
          <a:xfrm>
            <a:off x="2438400" y="2667000"/>
            <a:ext cx="1219200" cy="228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4C56731-1726-BB4A-AE5C-A0C0AC70C1B0}"/>
              </a:ext>
            </a:extLst>
          </p:cNvPr>
          <p:cNvSpPr txBox="1"/>
          <p:nvPr/>
        </p:nvSpPr>
        <p:spPr>
          <a:xfrm>
            <a:off x="2819400" y="2619717"/>
            <a:ext cx="2514600" cy="323165"/>
          </a:xfrm>
          <a:prstGeom prst="rect">
            <a:avLst/>
          </a:prstGeom>
          <a:noFill/>
        </p:spPr>
        <p:txBody>
          <a:bodyPr wrap="square" rtlCol="0">
            <a:spAutoFit/>
          </a:bodyPr>
          <a:lstStyle/>
          <a:p>
            <a:r>
              <a:rPr lang="en-US" sz="1500" dirty="0"/>
              <a:t>GISS</a:t>
            </a:r>
          </a:p>
        </p:txBody>
      </p:sp>
    </p:spTree>
    <p:extLst>
      <p:ext uri="{BB962C8B-B14F-4D97-AF65-F5344CB8AC3E}">
        <p14:creationId xmlns:p14="http://schemas.microsoft.com/office/powerpoint/2010/main" val="361714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C49C65A5-C082-1643-8FE5-1BD986E79560}"/>
              </a:ext>
            </a:extLst>
          </p:cNvPr>
          <p:cNvSpPr>
            <a:spLocks noGrp="1"/>
          </p:cNvSpPr>
          <p:nvPr>
            <p:ph type="title"/>
          </p:nvPr>
        </p:nvSpPr>
        <p:spPr>
          <a:xfrm>
            <a:off x="381000" y="152400"/>
            <a:ext cx="8229600" cy="838200"/>
          </a:xfrm>
        </p:spPr>
        <p:txBody>
          <a:bodyPr/>
          <a:lstStyle/>
          <a:p>
            <a:pPr eaLnBrk="1" hangingPunct="1"/>
            <a:r>
              <a:rPr lang="en-US" altLang="en-US" sz="3100">
                <a:ea typeface="ＭＳ Ｐゴシック" panose="020B0600070205080204" pitchFamily="34" charset="-128"/>
              </a:rPr>
              <a:t>O</a:t>
            </a:r>
            <a:r>
              <a:rPr lang="en-US" altLang="en-US" sz="3200" baseline="-25000">
                <a:ea typeface="ＭＳ Ｐゴシック" panose="020B0600070205080204" pitchFamily="34" charset="-128"/>
              </a:rPr>
              <a:t>3</a:t>
            </a:r>
            <a:r>
              <a:rPr lang="en-US" altLang="en-US" sz="3100">
                <a:ea typeface="ＭＳ Ｐゴシック" panose="020B0600070205080204" pitchFamily="34" charset="-128"/>
              </a:rPr>
              <a:t>-CO correlation (800-400 hPa average)</a:t>
            </a:r>
            <a:br>
              <a:rPr lang="en-US" altLang="en-US" sz="3100" u="sng">
                <a:ea typeface="ＭＳ Ｐゴシック" panose="020B0600070205080204" pitchFamily="34" charset="-128"/>
              </a:rPr>
            </a:br>
            <a:r>
              <a:rPr lang="en-US" altLang="en-US" sz="3100" u="sng">
                <a:ea typeface="ＭＳ Ｐゴシック" panose="020B0600070205080204" pitchFamily="34" charset="-128"/>
              </a:rPr>
              <a:t>(used 2005-08 daily data)</a:t>
            </a:r>
          </a:p>
        </p:txBody>
      </p:sp>
      <p:sp>
        <p:nvSpPr>
          <p:cNvPr id="47106" name="Subtitle 2">
            <a:extLst>
              <a:ext uri="{FF2B5EF4-FFF2-40B4-BE49-F238E27FC236}">
                <a16:creationId xmlns:a16="http://schemas.microsoft.com/office/drawing/2014/main" id="{3936FDD8-38F0-F142-B396-75229A4AB4CC}"/>
              </a:ext>
            </a:extLst>
          </p:cNvPr>
          <p:cNvSpPr txBox="1">
            <a:spLocks/>
          </p:cNvSpPr>
          <p:nvPr/>
        </p:nvSpPr>
        <p:spPr bwMode="auto">
          <a:xfrm>
            <a:off x="5715000" y="1524000"/>
            <a:ext cx="3200400"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80000"/>
              </a:lnSpc>
              <a:buFont typeface="Arial" panose="020B0604020202020204" pitchFamily="34" charset="0"/>
              <a:buChar char="•"/>
            </a:pPr>
            <a:r>
              <a:rPr lang="en-US" altLang="en-US" sz="1900" dirty="0">
                <a:solidFill>
                  <a:srgbClr val="000000"/>
                </a:solidFill>
                <a:latin typeface="Calibri" panose="020F0502020204030204" pitchFamily="34" charset="0"/>
              </a:rPr>
              <a:t> </a:t>
            </a:r>
            <a:r>
              <a:rPr lang="en-US" altLang="en-US" sz="2000" dirty="0">
                <a:latin typeface="Calibri" panose="020F0502020204030204" pitchFamily="34" charset="0"/>
              </a:rPr>
              <a:t>TES: </a:t>
            </a:r>
            <a:r>
              <a:rPr lang="en-US" altLang="en-US" sz="2000" dirty="0">
                <a:solidFill>
                  <a:srgbClr val="FF0000"/>
                </a:solidFill>
                <a:latin typeface="Calibri" panose="020F0502020204030204" pitchFamily="34" charset="0"/>
              </a:rPr>
              <a:t>positive correlations</a:t>
            </a:r>
            <a:r>
              <a:rPr lang="en-US" altLang="en-US" sz="2000" dirty="0">
                <a:latin typeface="Calibri" panose="020F0502020204030204" pitchFamily="34" charset="0"/>
              </a:rPr>
              <a:t> in most of the Pacific, central northern Atlantic, much of the Indian Ocean, central Africa. </a:t>
            </a:r>
            <a:r>
              <a:rPr lang="en-US" altLang="en-US" sz="2000" dirty="0">
                <a:solidFill>
                  <a:srgbClr val="FF0000"/>
                </a:solidFill>
                <a:latin typeface="Calibri" panose="020F0502020204030204" pitchFamily="34" charset="0"/>
              </a:rPr>
              <a:t>Negative correlations </a:t>
            </a:r>
            <a:r>
              <a:rPr lang="en-US" altLang="en-US" sz="2000" dirty="0">
                <a:latin typeface="Calibri" panose="020F0502020204030204" pitchFamily="34" charset="0"/>
              </a:rPr>
              <a:t>in much of the northern hemisphere (excluding the oceans) and in part of the Southern Ocean.</a:t>
            </a:r>
            <a:r>
              <a:rPr lang="en-US" altLang="en-US" sz="2000" dirty="0">
                <a:solidFill>
                  <a:srgbClr val="FF0000"/>
                </a:solidFill>
                <a:latin typeface="Calibri" panose="020F0502020204030204" pitchFamily="34" charset="0"/>
              </a:rPr>
              <a:t> </a:t>
            </a:r>
            <a:r>
              <a:rPr lang="en-US" altLang="en-US" sz="2000" dirty="0">
                <a:latin typeface="Calibri" panose="020F0502020204030204" pitchFamily="34" charset="0"/>
              </a:rPr>
              <a:t>  </a:t>
            </a:r>
            <a:endParaRPr lang="en-US" altLang="en-US" sz="2000" dirty="0">
              <a:solidFill>
                <a:srgbClr val="000000"/>
              </a:solidFill>
              <a:latin typeface="Calibri" panose="020F0502020204030204" pitchFamily="34" charset="0"/>
            </a:endParaRPr>
          </a:p>
          <a:p>
            <a:pPr eaLnBrk="1" hangingPunct="1">
              <a:lnSpc>
                <a:spcPct val="80000"/>
              </a:lnSpc>
            </a:pPr>
            <a:endParaRPr lang="en-US" altLang="en-US" sz="1500" dirty="0">
              <a:solidFill>
                <a:srgbClr val="000000"/>
              </a:solidFill>
              <a:latin typeface="Calibri" panose="020F0502020204030204" pitchFamily="34" charset="0"/>
            </a:endParaRPr>
          </a:p>
          <a:p>
            <a:pPr eaLnBrk="1" hangingPunct="1">
              <a:lnSpc>
                <a:spcPct val="80000"/>
              </a:lnSpc>
              <a:buFont typeface="Arial" panose="020B0604020202020204" pitchFamily="34" charset="0"/>
              <a:buChar char="•"/>
            </a:pPr>
            <a:r>
              <a:rPr lang="en-US" altLang="en-US" sz="2000" dirty="0">
                <a:solidFill>
                  <a:srgbClr val="000000"/>
                </a:solidFill>
                <a:latin typeface="Calibri" panose="020F0502020204030204" pitchFamily="34" charset="0"/>
              </a:rPr>
              <a:t> Many features </a:t>
            </a:r>
            <a:r>
              <a:rPr lang="en-US" altLang="en-US" sz="2000" dirty="0">
                <a:latin typeface="Calibri" panose="020F0502020204030204" pitchFamily="34" charset="0"/>
              </a:rPr>
              <a:t>are</a:t>
            </a:r>
            <a:r>
              <a:rPr lang="en-US" altLang="en-US" sz="2000" dirty="0">
                <a:solidFill>
                  <a:srgbClr val="FF0000"/>
                </a:solidFill>
                <a:latin typeface="Calibri" panose="020F0502020204030204" pitchFamily="34" charset="0"/>
              </a:rPr>
              <a:t> very similar</a:t>
            </a:r>
            <a:r>
              <a:rPr lang="en-US" altLang="en-US" sz="2000" dirty="0">
                <a:solidFill>
                  <a:srgbClr val="000000"/>
                </a:solidFill>
                <a:latin typeface="Calibri" panose="020F0502020204030204" pitchFamily="34" charset="0"/>
              </a:rPr>
              <a:t> in the G-PUCCINI maps.</a:t>
            </a:r>
          </a:p>
          <a:p>
            <a:pPr eaLnBrk="1" hangingPunct="1">
              <a:lnSpc>
                <a:spcPct val="80000"/>
              </a:lnSpc>
            </a:pPr>
            <a:endParaRPr lang="en-US" altLang="en-US" sz="1500" dirty="0">
              <a:solidFill>
                <a:srgbClr val="000000"/>
              </a:solidFill>
              <a:latin typeface="Calibri" panose="020F0502020204030204" pitchFamily="34" charset="0"/>
            </a:endParaRPr>
          </a:p>
          <a:p>
            <a:pPr eaLnBrk="1" hangingPunct="1">
              <a:lnSpc>
                <a:spcPct val="80000"/>
              </a:lnSpc>
              <a:buFont typeface="Arial" panose="020B0604020202020204" pitchFamily="34" charset="0"/>
              <a:buChar char="•"/>
            </a:pPr>
            <a:r>
              <a:rPr lang="en-US" altLang="en-US" sz="2000" dirty="0">
                <a:solidFill>
                  <a:srgbClr val="000000"/>
                </a:solidFill>
                <a:latin typeface="Calibri" panose="020F0502020204030204" pitchFamily="34" charset="0"/>
              </a:rPr>
              <a:t> UKCA results are </a:t>
            </a:r>
            <a:r>
              <a:rPr lang="en-US" altLang="en-US" sz="2000" dirty="0">
                <a:solidFill>
                  <a:srgbClr val="FF0000"/>
                </a:solidFill>
                <a:latin typeface="Calibri" panose="020F0502020204030204" pitchFamily="34" charset="0"/>
              </a:rPr>
              <a:t>much different</a:t>
            </a:r>
            <a:r>
              <a:rPr lang="en-US" altLang="en-US" sz="2000" dirty="0">
                <a:solidFill>
                  <a:srgbClr val="000000"/>
                </a:solidFill>
                <a:latin typeface="Calibri" panose="020F0502020204030204" pitchFamily="34" charset="0"/>
              </a:rPr>
              <a:t>, although the </a:t>
            </a:r>
            <a:r>
              <a:rPr lang="en-US" altLang="en-US" sz="2000" dirty="0">
                <a:latin typeface="Calibri" panose="020F0502020204030204" pitchFamily="34" charset="0"/>
              </a:rPr>
              <a:t>Pacific</a:t>
            </a:r>
            <a:r>
              <a:rPr lang="en-US" altLang="en-US" sz="2000" dirty="0">
                <a:solidFill>
                  <a:srgbClr val="000000"/>
                </a:solidFill>
                <a:latin typeface="Calibri" panose="020F0502020204030204" pitchFamily="34" charset="0"/>
              </a:rPr>
              <a:t> and the Atlantic features are visible in the summer.</a:t>
            </a:r>
            <a:endParaRPr lang="en-US" altLang="en-US" sz="2000" dirty="0">
              <a:solidFill>
                <a:srgbClr val="FF0000"/>
              </a:solidFill>
              <a:latin typeface="Calibri" panose="020F0502020204030204" pitchFamily="34" charset="0"/>
            </a:endParaRPr>
          </a:p>
        </p:txBody>
      </p:sp>
      <p:pic>
        <p:nvPicPr>
          <p:cNvPr id="47107" name="Picture 4" descr="correl.tiff">
            <a:extLst>
              <a:ext uri="{FF2B5EF4-FFF2-40B4-BE49-F238E27FC236}">
                <a16:creationId xmlns:a16="http://schemas.microsoft.com/office/drawing/2014/main" id="{D979FC08-49FE-9442-93BA-44EFB2C03C2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69988"/>
            <a:ext cx="5334000" cy="545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7A0AC209-D657-BC43-A409-A5C090DC966A}"/>
              </a:ext>
            </a:extLst>
          </p:cNvPr>
          <p:cNvSpPr/>
          <p:nvPr/>
        </p:nvSpPr>
        <p:spPr>
          <a:xfrm>
            <a:off x="152400" y="6567100"/>
            <a:ext cx="1829860" cy="276999"/>
          </a:xfrm>
          <a:prstGeom prst="rect">
            <a:avLst/>
          </a:prstGeom>
        </p:spPr>
        <p:txBody>
          <a:bodyPr wrap="none">
            <a:spAutoFit/>
          </a:bodyPr>
          <a:lstStyle/>
          <a:p>
            <a:r>
              <a:rPr lang="en-US" sz="1200" i="1" dirty="0"/>
              <a:t>Voulgarakis et al. (2011)</a:t>
            </a:r>
          </a:p>
        </p:txBody>
      </p:sp>
      <p:sp>
        <p:nvSpPr>
          <p:cNvPr id="6" name="Rectangle 5">
            <a:extLst>
              <a:ext uri="{FF2B5EF4-FFF2-40B4-BE49-F238E27FC236}">
                <a16:creationId xmlns:a16="http://schemas.microsoft.com/office/drawing/2014/main" id="{4A675044-01B1-EC42-9319-9915068D31CF}"/>
              </a:ext>
            </a:extLst>
          </p:cNvPr>
          <p:cNvSpPr/>
          <p:nvPr/>
        </p:nvSpPr>
        <p:spPr>
          <a:xfrm>
            <a:off x="2438400" y="2971800"/>
            <a:ext cx="1219200" cy="228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EDD7305-2844-C348-BDD8-734750212ED3}"/>
              </a:ext>
            </a:extLst>
          </p:cNvPr>
          <p:cNvSpPr txBox="1"/>
          <p:nvPr/>
        </p:nvSpPr>
        <p:spPr>
          <a:xfrm>
            <a:off x="2743200" y="2957512"/>
            <a:ext cx="2514600" cy="323165"/>
          </a:xfrm>
          <a:prstGeom prst="rect">
            <a:avLst/>
          </a:prstGeom>
          <a:noFill/>
        </p:spPr>
        <p:txBody>
          <a:bodyPr wrap="square" rtlCol="0">
            <a:spAutoFit/>
          </a:bodyPr>
          <a:lstStyle/>
          <a:p>
            <a:r>
              <a:rPr lang="en-US" sz="1500" dirty="0"/>
              <a:t>GISS</a:t>
            </a:r>
          </a:p>
        </p:txBody>
      </p:sp>
    </p:spTree>
    <p:extLst>
      <p:ext uri="{BB962C8B-B14F-4D97-AF65-F5344CB8AC3E}">
        <p14:creationId xmlns:p14="http://schemas.microsoft.com/office/powerpoint/2010/main" val="288260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3">
            <a:extLst>
              <a:ext uri="{FF2B5EF4-FFF2-40B4-BE49-F238E27FC236}">
                <a16:creationId xmlns:a16="http://schemas.microsoft.com/office/drawing/2014/main" id="{EBE02FA5-A2A1-7F47-BB58-829A9D1DDB13}"/>
              </a:ext>
            </a:extLst>
          </p:cNvPr>
          <p:cNvSpPr>
            <a:spLocks noChangeArrowheads="1"/>
          </p:cNvSpPr>
          <p:nvPr/>
        </p:nvSpPr>
        <p:spPr bwMode="auto">
          <a:xfrm>
            <a:off x="685800" y="1828800"/>
            <a:ext cx="7848600" cy="489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50000"/>
              </a:lnSpc>
            </a:pPr>
            <a:r>
              <a:rPr lang="en-US" altLang="en-US" sz="3200" b="1" i="1" dirty="0"/>
              <a:t>Example of process-based model evaluation: </a:t>
            </a:r>
            <a:r>
              <a:rPr lang="en-US" altLang="en-US" sz="3200" b="1" i="1" dirty="0">
                <a:solidFill>
                  <a:schemeClr val="tx2">
                    <a:lumMod val="60000"/>
                    <a:lumOff val="40000"/>
                  </a:schemeClr>
                </a:solidFill>
              </a:rPr>
              <a:t>Interannual variability of important constituents and wildfires as a main driver</a:t>
            </a:r>
            <a:endParaRPr lang="en-US" altLang="en-US" sz="3200" i="1" dirty="0">
              <a:solidFill>
                <a:schemeClr val="tx2">
                  <a:lumMod val="60000"/>
                  <a:lumOff val="40000"/>
                </a:schemeClr>
              </a:solidFill>
            </a:endParaRPr>
          </a:p>
          <a:p>
            <a:pPr eaLnBrk="1" hangingPunct="1">
              <a:lnSpc>
                <a:spcPct val="150000"/>
              </a:lnSpc>
            </a:pPr>
            <a:endParaRPr lang="en-US" altLang="en-US" sz="3200" i="1" dirty="0"/>
          </a:p>
          <a:p>
            <a:pPr eaLnBrk="1" hangingPunct="1">
              <a:lnSpc>
                <a:spcPct val="150000"/>
              </a:lnSpc>
            </a:pPr>
            <a:r>
              <a:rPr lang="en-US" altLang="en-US" sz="2000" i="1" dirty="0"/>
              <a:t>(see Voulgarakis et al. [2015, JGR]; Voulgarakis et al. [2010, ACP]) </a:t>
            </a:r>
          </a:p>
          <a:p>
            <a:pPr eaLnBrk="1" hangingPunct="1">
              <a:lnSpc>
                <a:spcPct val="150000"/>
              </a:lnSpc>
            </a:pPr>
            <a:endParaRPr lang="en-US" altLang="en-US" sz="3200" i="1" dirty="0"/>
          </a:p>
        </p:txBody>
      </p:sp>
    </p:spTree>
    <p:extLst>
      <p:ext uri="{BB962C8B-B14F-4D97-AF65-F5344CB8AC3E}">
        <p14:creationId xmlns:p14="http://schemas.microsoft.com/office/powerpoint/2010/main" val="16546451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57200" y="76200"/>
            <a:ext cx="8229600" cy="838200"/>
          </a:xfrm>
        </p:spPr>
        <p:txBody>
          <a:bodyPr/>
          <a:lstStyle/>
          <a:p>
            <a:pPr eaLnBrk="1" hangingPunct="1"/>
            <a:r>
              <a:rPr lang="en-US" sz="2900" b="1">
                <a:latin typeface="Calibri" charset="0"/>
                <a:ea typeface="ＭＳ Ｐゴシック" charset="0"/>
                <a:cs typeface="ＭＳ Ｐゴシック" charset="0"/>
              </a:rPr>
              <a:t>IAV of July-August CO from the Aura satellite (TES) and from the model </a:t>
            </a:r>
            <a:r>
              <a:rPr lang="en-US" sz="2900">
                <a:latin typeface="Calibri" charset="0"/>
                <a:ea typeface="ＭＳ Ｐゴシック" charset="0"/>
                <a:cs typeface="ＭＳ Ｐゴシック" charset="0"/>
              </a:rPr>
              <a:t>(2005-09; 800-400hPa)</a:t>
            </a:r>
          </a:p>
        </p:txBody>
      </p:sp>
      <p:sp>
        <p:nvSpPr>
          <p:cNvPr id="19458" name="Subtitle 2"/>
          <p:cNvSpPr txBox="1">
            <a:spLocks/>
          </p:cNvSpPr>
          <p:nvPr/>
        </p:nvSpPr>
        <p:spPr bwMode="auto">
          <a:xfrm>
            <a:off x="4953000" y="2133600"/>
            <a:ext cx="3733800" cy="312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US" sz="2300" dirty="0">
                <a:solidFill>
                  <a:srgbClr val="000000"/>
                </a:solidFill>
                <a:latin typeface="Calibri" charset="0"/>
              </a:rPr>
              <a:t> </a:t>
            </a:r>
            <a:r>
              <a:rPr lang="ja-JP" altLang="en-US" sz="2300">
                <a:solidFill>
                  <a:srgbClr val="FF0000"/>
                </a:solidFill>
                <a:latin typeface="Calibri" charset="0"/>
              </a:rPr>
              <a:t>“</a:t>
            </a:r>
            <a:r>
              <a:rPr lang="en-US" altLang="ja-JP" sz="2300" dirty="0">
                <a:solidFill>
                  <a:srgbClr val="FF0000"/>
                </a:solidFill>
                <a:latin typeface="Calibri" charset="0"/>
              </a:rPr>
              <a:t>Hot-spots</a:t>
            </a:r>
            <a:r>
              <a:rPr lang="ja-JP" altLang="en-US" sz="2300">
                <a:solidFill>
                  <a:srgbClr val="FF0000"/>
                </a:solidFill>
                <a:latin typeface="Calibri" charset="0"/>
              </a:rPr>
              <a:t>”</a:t>
            </a:r>
            <a:r>
              <a:rPr lang="en-US" altLang="ja-JP" sz="2300" dirty="0">
                <a:solidFill>
                  <a:srgbClr val="FF0000"/>
                </a:solidFill>
                <a:latin typeface="Calibri" charset="0"/>
              </a:rPr>
              <a:t> of CO IAV: </a:t>
            </a:r>
            <a:r>
              <a:rPr lang="en-US" altLang="ja-JP" sz="2300" dirty="0">
                <a:solidFill>
                  <a:srgbClr val="000000"/>
                </a:solidFill>
                <a:latin typeface="Calibri" charset="0"/>
              </a:rPr>
              <a:t>Central Africa, S America, E Asia and Siberia.</a:t>
            </a:r>
          </a:p>
          <a:p>
            <a:pPr eaLnBrk="1" hangingPunct="1">
              <a:buFont typeface="Arial" charset="0"/>
              <a:buChar char="•"/>
            </a:pPr>
            <a:endParaRPr lang="en-US" altLang="ja-JP" sz="1200" dirty="0">
              <a:solidFill>
                <a:srgbClr val="000000"/>
              </a:solidFill>
              <a:latin typeface="Calibri" charset="0"/>
            </a:endParaRPr>
          </a:p>
          <a:p>
            <a:pPr eaLnBrk="1" hangingPunct="1">
              <a:spcBef>
                <a:spcPts val="1200"/>
              </a:spcBef>
              <a:buFont typeface="Arial" charset="0"/>
              <a:buChar char="•"/>
            </a:pPr>
            <a:r>
              <a:rPr lang="en-US" sz="2300" dirty="0">
                <a:solidFill>
                  <a:srgbClr val="000000"/>
                </a:solidFill>
                <a:latin typeface="Calibri" charset="0"/>
              </a:rPr>
              <a:t> </a:t>
            </a:r>
            <a:r>
              <a:rPr lang="en-US" sz="2300" dirty="0">
                <a:solidFill>
                  <a:srgbClr val="FF0000"/>
                </a:solidFill>
                <a:latin typeface="Calibri" charset="0"/>
              </a:rPr>
              <a:t>Captured well </a:t>
            </a:r>
            <a:r>
              <a:rPr lang="en-US" sz="2300" dirty="0">
                <a:solidFill>
                  <a:srgbClr val="000000"/>
                </a:solidFill>
                <a:latin typeface="Calibri" charset="0"/>
              </a:rPr>
              <a:t>by the model.</a:t>
            </a:r>
          </a:p>
          <a:p>
            <a:pPr eaLnBrk="1" hangingPunct="1">
              <a:spcBef>
                <a:spcPts val="1200"/>
              </a:spcBef>
              <a:buFont typeface="Arial" charset="0"/>
              <a:buChar char="•"/>
            </a:pPr>
            <a:endParaRPr lang="en-US" sz="1200" dirty="0">
              <a:solidFill>
                <a:srgbClr val="000000"/>
              </a:solidFill>
              <a:latin typeface="Calibri" charset="0"/>
            </a:endParaRPr>
          </a:p>
          <a:p>
            <a:pPr eaLnBrk="1" hangingPunct="1">
              <a:spcBef>
                <a:spcPts val="1200"/>
              </a:spcBef>
              <a:buFont typeface="Arial" charset="0"/>
              <a:buChar char="•"/>
            </a:pPr>
            <a:r>
              <a:rPr lang="en-US" sz="2300" dirty="0">
                <a:solidFill>
                  <a:srgbClr val="000000"/>
                </a:solidFill>
                <a:latin typeface="Calibri" charset="0"/>
              </a:rPr>
              <a:t> Hot-spots almost disappear when fire emissions are fixed: fire emissions </a:t>
            </a:r>
            <a:r>
              <a:rPr lang="en-US" sz="2300" dirty="0">
                <a:solidFill>
                  <a:srgbClr val="FF0000"/>
                </a:solidFill>
                <a:latin typeface="Calibri" charset="0"/>
              </a:rPr>
              <a:t>the main driver </a:t>
            </a:r>
            <a:r>
              <a:rPr lang="en-US" sz="2300" dirty="0">
                <a:solidFill>
                  <a:srgbClr val="000000"/>
                </a:solidFill>
                <a:latin typeface="Calibri" charset="0"/>
              </a:rPr>
              <a:t>of CO IAV.</a:t>
            </a:r>
          </a:p>
          <a:p>
            <a:pPr eaLnBrk="1" hangingPunct="1"/>
            <a:endParaRPr lang="en-US" sz="2200" dirty="0">
              <a:solidFill>
                <a:srgbClr val="FF0000"/>
              </a:solidFill>
              <a:latin typeface="Calibri" charset="0"/>
            </a:endParaRPr>
          </a:p>
        </p:txBody>
      </p:sp>
      <p:pic>
        <p:nvPicPr>
          <p:cNvPr id="19459" name="Picture 1" descr="Fig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219200"/>
            <a:ext cx="3657600" cy="5608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460" name="Line 4"/>
          <p:cNvSpPr>
            <a:spLocks noChangeShapeType="1"/>
          </p:cNvSpPr>
          <p:nvPr/>
        </p:nvSpPr>
        <p:spPr bwMode="auto">
          <a:xfrm>
            <a:off x="539750" y="1066800"/>
            <a:ext cx="8062913"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 name="TextBox 6"/>
          <p:cNvSpPr txBox="1"/>
          <p:nvPr/>
        </p:nvSpPr>
        <p:spPr>
          <a:xfrm>
            <a:off x="6310602" y="6400800"/>
            <a:ext cx="2452398" cy="292388"/>
          </a:xfrm>
          <a:prstGeom prst="rect">
            <a:avLst/>
          </a:prstGeom>
          <a:noFill/>
        </p:spPr>
        <p:txBody>
          <a:bodyPr wrap="none" rtlCol="0">
            <a:spAutoFit/>
          </a:bodyPr>
          <a:lstStyle/>
          <a:p>
            <a:r>
              <a:rPr lang="en-US" sz="1300" i="1" dirty="0"/>
              <a:t>Voulgarakis et al. (JGR, 2015)</a:t>
            </a:r>
          </a:p>
        </p:txBody>
      </p:sp>
      <p:sp>
        <p:nvSpPr>
          <p:cNvPr id="3" name="Rectangle 2">
            <a:extLst>
              <a:ext uri="{FF2B5EF4-FFF2-40B4-BE49-F238E27FC236}">
                <a16:creationId xmlns:a16="http://schemas.microsoft.com/office/drawing/2014/main" id="{F78D9A5A-7F04-3B45-9052-E8D57264EE57}"/>
              </a:ext>
            </a:extLst>
          </p:cNvPr>
          <p:cNvSpPr/>
          <p:nvPr/>
        </p:nvSpPr>
        <p:spPr>
          <a:xfrm>
            <a:off x="2438400" y="2895600"/>
            <a:ext cx="762000" cy="15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D85B97F-2AE1-3E4E-8A08-6322777BADF3}"/>
              </a:ext>
            </a:extLst>
          </p:cNvPr>
          <p:cNvSpPr txBox="1"/>
          <p:nvPr/>
        </p:nvSpPr>
        <p:spPr>
          <a:xfrm>
            <a:off x="1943100" y="2895600"/>
            <a:ext cx="2514600" cy="292388"/>
          </a:xfrm>
          <a:prstGeom prst="rect">
            <a:avLst/>
          </a:prstGeom>
          <a:noFill/>
        </p:spPr>
        <p:txBody>
          <a:bodyPr wrap="square" rtlCol="0">
            <a:spAutoFit/>
          </a:bodyPr>
          <a:lstStyle/>
          <a:p>
            <a:r>
              <a:rPr lang="en-US" sz="1300" b="1" dirty="0"/>
              <a:t>GISS –BASE run</a:t>
            </a:r>
          </a:p>
        </p:txBody>
      </p:sp>
      <p:sp>
        <p:nvSpPr>
          <p:cNvPr id="10" name="Rectangle 9">
            <a:extLst>
              <a:ext uri="{FF2B5EF4-FFF2-40B4-BE49-F238E27FC236}">
                <a16:creationId xmlns:a16="http://schemas.microsoft.com/office/drawing/2014/main" id="{E66AB72F-142E-5243-BAAE-38FC9B7C71B8}"/>
              </a:ext>
            </a:extLst>
          </p:cNvPr>
          <p:cNvSpPr/>
          <p:nvPr/>
        </p:nvSpPr>
        <p:spPr>
          <a:xfrm>
            <a:off x="2551906" y="4648200"/>
            <a:ext cx="762000" cy="15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5198640-066A-3545-99EA-104DE7842C7E}"/>
              </a:ext>
            </a:extLst>
          </p:cNvPr>
          <p:cNvSpPr txBox="1"/>
          <p:nvPr/>
        </p:nvSpPr>
        <p:spPr>
          <a:xfrm>
            <a:off x="2056606" y="4569331"/>
            <a:ext cx="2514600" cy="292388"/>
          </a:xfrm>
          <a:prstGeom prst="rect">
            <a:avLst/>
          </a:prstGeom>
          <a:noFill/>
        </p:spPr>
        <p:txBody>
          <a:bodyPr wrap="square" rtlCol="0">
            <a:spAutoFit/>
          </a:bodyPr>
          <a:lstStyle/>
          <a:p>
            <a:r>
              <a:rPr lang="en-US" sz="1300" b="1" dirty="0"/>
              <a:t>GISS –</a:t>
            </a:r>
            <a:r>
              <a:rPr lang="en-US" sz="1300" b="1" dirty="0" err="1"/>
              <a:t>BBFix</a:t>
            </a:r>
            <a:r>
              <a:rPr lang="en-US" sz="1300" b="1" dirty="0"/>
              <a:t> run</a:t>
            </a:r>
          </a:p>
        </p:txBody>
      </p:sp>
    </p:spTree>
    <p:extLst>
      <p:ext uri="{BB962C8B-B14F-4D97-AF65-F5344CB8AC3E}">
        <p14:creationId xmlns:p14="http://schemas.microsoft.com/office/powerpoint/2010/main" val="20913898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76200" y="228600"/>
            <a:ext cx="9296400" cy="838200"/>
          </a:xfrm>
        </p:spPr>
        <p:txBody>
          <a:bodyPr/>
          <a:lstStyle/>
          <a:p>
            <a:pPr eaLnBrk="1" hangingPunct="1"/>
            <a:r>
              <a:rPr lang="en-US" sz="3100" b="1" dirty="0">
                <a:latin typeface="Calibri" charset="0"/>
                <a:ea typeface="ＭＳ Ｐゴシック" charset="0"/>
                <a:cs typeface="ＭＳ Ｐゴシック" charset="0"/>
              </a:rPr>
              <a:t>Variability of Jul-Aug aerosols optical depth in observations and model experiments </a:t>
            </a:r>
            <a:r>
              <a:rPr lang="en-US" sz="3100" dirty="0">
                <a:latin typeface="Calibri" charset="0"/>
                <a:ea typeface="ＭＳ Ｐゴシック" charset="0"/>
                <a:cs typeface="ＭＳ Ｐゴシック" charset="0"/>
              </a:rPr>
              <a:t>(2000-09 period)</a:t>
            </a:r>
          </a:p>
        </p:txBody>
      </p:sp>
      <p:sp>
        <p:nvSpPr>
          <p:cNvPr id="21506" name="Subtitle 2"/>
          <p:cNvSpPr txBox="1">
            <a:spLocks/>
          </p:cNvSpPr>
          <p:nvPr/>
        </p:nvSpPr>
        <p:spPr bwMode="auto">
          <a:xfrm>
            <a:off x="228600" y="5791200"/>
            <a:ext cx="8915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ts val="0"/>
              </a:spcBef>
              <a:buFont typeface="Arial" charset="0"/>
              <a:buChar char="•"/>
            </a:pPr>
            <a:r>
              <a:rPr lang="en-US" sz="2300" dirty="0">
                <a:solidFill>
                  <a:srgbClr val="000000"/>
                </a:solidFill>
                <a:latin typeface="Calibri" charset="0"/>
              </a:rPr>
              <a:t> </a:t>
            </a:r>
            <a:r>
              <a:rPr lang="en-US" sz="2300" dirty="0">
                <a:solidFill>
                  <a:srgbClr val="FF0000"/>
                </a:solidFill>
                <a:latin typeface="Calibri" charset="0"/>
              </a:rPr>
              <a:t>H</a:t>
            </a:r>
            <a:r>
              <a:rPr lang="en-US" altLang="ja-JP" sz="2300" dirty="0">
                <a:solidFill>
                  <a:srgbClr val="FF0000"/>
                </a:solidFill>
                <a:latin typeface="Calibri" charset="0"/>
              </a:rPr>
              <a:t>ot-spots</a:t>
            </a:r>
            <a:r>
              <a:rPr lang="en-US" altLang="ja-JP" sz="2300" dirty="0">
                <a:solidFill>
                  <a:srgbClr val="000000"/>
                </a:solidFill>
                <a:latin typeface="Calibri" charset="0"/>
              </a:rPr>
              <a:t> of variability are in SE Asia, S America and boreal regions.</a:t>
            </a:r>
          </a:p>
          <a:p>
            <a:pPr eaLnBrk="1" hangingPunct="1">
              <a:spcBef>
                <a:spcPts val="0"/>
              </a:spcBef>
              <a:buFont typeface="Arial" charset="0"/>
              <a:buChar char="•"/>
            </a:pPr>
            <a:r>
              <a:rPr lang="en-US" sz="2300" dirty="0">
                <a:solidFill>
                  <a:srgbClr val="000000"/>
                </a:solidFill>
                <a:latin typeface="Calibri" charset="0"/>
              </a:rPr>
              <a:t> Biomass burning is the </a:t>
            </a:r>
            <a:r>
              <a:rPr lang="en-US" sz="2300" dirty="0">
                <a:solidFill>
                  <a:srgbClr val="FF0000"/>
                </a:solidFill>
                <a:latin typeface="Calibri" charset="0"/>
              </a:rPr>
              <a:t>main driver</a:t>
            </a:r>
            <a:r>
              <a:rPr lang="en-US" sz="2300" dirty="0">
                <a:solidFill>
                  <a:srgbClr val="000000"/>
                </a:solidFill>
                <a:latin typeface="Calibri" charset="0"/>
              </a:rPr>
              <a:t>.</a:t>
            </a:r>
          </a:p>
        </p:txBody>
      </p:sp>
      <p:pic>
        <p:nvPicPr>
          <p:cNvPr id="21507" name="Picture 2" descr="Fig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36650" y="1219200"/>
            <a:ext cx="6864350" cy="464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08" name="Line 4"/>
          <p:cNvSpPr>
            <a:spLocks noChangeShapeType="1"/>
          </p:cNvSpPr>
          <p:nvPr/>
        </p:nvSpPr>
        <p:spPr bwMode="auto">
          <a:xfrm>
            <a:off x="700087" y="1143000"/>
            <a:ext cx="8062913"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 name="TextBox 5"/>
          <p:cNvSpPr txBox="1"/>
          <p:nvPr/>
        </p:nvSpPr>
        <p:spPr>
          <a:xfrm>
            <a:off x="6321931" y="6286500"/>
            <a:ext cx="2626420" cy="307777"/>
          </a:xfrm>
          <a:prstGeom prst="rect">
            <a:avLst/>
          </a:prstGeom>
          <a:noFill/>
        </p:spPr>
        <p:txBody>
          <a:bodyPr wrap="none" rtlCol="0">
            <a:spAutoFit/>
          </a:bodyPr>
          <a:lstStyle/>
          <a:p>
            <a:r>
              <a:rPr lang="en-US" sz="1400" i="1" dirty="0"/>
              <a:t>Voulgarakis et al. (JGR, 2015)</a:t>
            </a:r>
          </a:p>
        </p:txBody>
      </p:sp>
      <p:sp>
        <p:nvSpPr>
          <p:cNvPr id="7" name="Rectangle 6">
            <a:extLst>
              <a:ext uri="{FF2B5EF4-FFF2-40B4-BE49-F238E27FC236}">
                <a16:creationId xmlns:a16="http://schemas.microsoft.com/office/drawing/2014/main" id="{46E09E91-D613-F041-A73B-CDDB65A4B673}"/>
              </a:ext>
            </a:extLst>
          </p:cNvPr>
          <p:cNvSpPr/>
          <p:nvPr/>
        </p:nvSpPr>
        <p:spPr>
          <a:xfrm>
            <a:off x="2514600" y="3200400"/>
            <a:ext cx="762000" cy="228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CF43CE0-C3D7-354F-BDCF-4550737D36F8}"/>
              </a:ext>
            </a:extLst>
          </p:cNvPr>
          <p:cNvSpPr/>
          <p:nvPr/>
        </p:nvSpPr>
        <p:spPr>
          <a:xfrm>
            <a:off x="5940931" y="3200400"/>
            <a:ext cx="762000" cy="228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139C3D8-9663-2B44-8398-A7C41106C124}"/>
              </a:ext>
            </a:extLst>
          </p:cNvPr>
          <p:cNvSpPr txBox="1"/>
          <p:nvPr/>
        </p:nvSpPr>
        <p:spPr>
          <a:xfrm>
            <a:off x="5562600" y="3217574"/>
            <a:ext cx="2514600" cy="292388"/>
          </a:xfrm>
          <a:prstGeom prst="rect">
            <a:avLst/>
          </a:prstGeom>
          <a:noFill/>
        </p:spPr>
        <p:txBody>
          <a:bodyPr wrap="square" rtlCol="0">
            <a:spAutoFit/>
          </a:bodyPr>
          <a:lstStyle/>
          <a:p>
            <a:r>
              <a:rPr lang="en-US" sz="1300" b="1" dirty="0"/>
              <a:t>GISS –</a:t>
            </a:r>
            <a:r>
              <a:rPr lang="en-US" sz="1300" b="1" dirty="0" err="1"/>
              <a:t>BBFix</a:t>
            </a:r>
            <a:r>
              <a:rPr lang="en-US" sz="1300" b="1" dirty="0"/>
              <a:t> run</a:t>
            </a:r>
          </a:p>
        </p:txBody>
      </p:sp>
      <p:sp>
        <p:nvSpPr>
          <p:cNvPr id="11" name="TextBox 10">
            <a:extLst>
              <a:ext uri="{FF2B5EF4-FFF2-40B4-BE49-F238E27FC236}">
                <a16:creationId xmlns:a16="http://schemas.microsoft.com/office/drawing/2014/main" id="{92D6657B-5690-154B-8A6C-14F9C928E68A}"/>
              </a:ext>
            </a:extLst>
          </p:cNvPr>
          <p:cNvSpPr txBox="1"/>
          <p:nvPr/>
        </p:nvSpPr>
        <p:spPr>
          <a:xfrm>
            <a:off x="2133600" y="3212812"/>
            <a:ext cx="2514600" cy="292388"/>
          </a:xfrm>
          <a:prstGeom prst="rect">
            <a:avLst/>
          </a:prstGeom>
          <a:noFill/>
        </p:spPr>
        <p:txBody>
          <a:bodyPr wrap="square" rtlCol="0">
            <a:spAutoFit/>
          </a:bodyPr>
          <a:lstStyle/>
          <a:p>
            <a:r>
              <a:rPr lang="en-US" sz="1300" b="1" dirty="0"/>
              <a:t>GISS –BASE run</a:t>
            </a:r>
          </a:p>
        </p:txBody>
      </p:sp>
    </p:spTree>
    <p:extLst>
      <p:ext uri="{BB962C8B-B14F-4D97-AF65-F5344CB8AC3E}">
        <p14:creationId xmlns:p14="http://schemas.microsoft.com/office/powerpoint/2010/main" val="3570629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57200" y="-76200"/>
            <a:ext cx="8229600" cy="747713"/>
          </a:xfrm>
        </p:spPr>
        <p:txBody>
          <a:bodyPr/>
          <a:lstStyle/>
          <a:p>
            <a:pPr eaLnBrk="1" hangingPunct="1"/>
            <a:r>
              <a:rPr lang="en-US" sz="3400" b="1" dirty="0">
                <a:latin typeface="Calibri" charset="0"/>
                <a:ea typeface="ＭＳ Ｐゴシック" charset="0"/>
                <a:cs typeface="ＭＳ Ｐゴシック" charset="0"/>
              </a:rPr>
              <a:t>The complex system</a:t>
            </a:r>
            <a:r>
              <a:rPr lang="el-GR" sz="3400" b="1" dirty="0">
                <a:latin typeface="Calibri" charset="0"/>
                <a:ea typeface="ＭＳ Ｐゴシック" charset="0"/>
                <a:cs typeface="ＭＳ Ｐゴシック" charset="0"/>
              </a:rPr>
              <a:t> </a:t>
            </a:r>
            <a:r>
              <a:rPr lang="en-GB" sz="3400" b="1" dirty="0">
                <a:latin typeface="Calibri" charset="0"/>
                <a:ea typeface="ＭＳ Ｐゴシック" charset="0"/>
                <a:cs typeface="ＭＳ Ｐゴシック" charset="0"/>
              </a:rPr>
              <a:t>we need to model</a:t>
            </a:r>
            <a:r>
              <a:rPr lang="en-US" sz="3400" b="1" dirty="0">
                <a:latin typeface="Calibri" charset="0"/>
                <a:ea typeface="ＭＳ Ｐゴシック" charset="0"/>
                <a:cs typeface="ＭＳ Ｐゴシック" charset="0"/>
                <a:sym typeface="Wingdings" charset="0"/>
              </a:rPr>
              <a:t>:</a:t>
            </a:r>
            <a:endParaRPr lang="en-US" sz="3400" b="1" dirty="0">
              <a:latin typeface="Calibri" charset="0"/>
              <a:ea typeface="ＭＳ Ｐゴシック" charset="0"/>
              <a:cs typeface="ＭＳ Ｐゴシック" charset="0"/>
            </a:endParaRPr>
          </a:p>
        </p:txBody>
      </p:sp>
      <p:pic>
        <p:nvPicPr>
          <p:cNvPr id="17410" name="Picture 9" descr="671px-Atmosphere_composition_diagra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71513"/>
            <a:ext cx="8001000" cy="5881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1" name="Rectangle 3"/>
          <p:cNvSpPr>
            <a:spLocks noChangeArrowheads="1"/>
          </p:cNvSpPr>
          <p:nvPr/>
        </p:nvSpPr>
        <p:spPr bwMode="auto">
          <a:xfrm>
            <a:off x="908050" y="6553200"/>
            <a:ext cx="77025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1200">
                <a:cs typeface="Arial" charset="0"/>
              </a:rPr>
              <a:t>Source: US Climate Change Science Program.</a:t>
            </a:r>
            <a:endParaRPr lang="en-US" sz="1200"/>
          </a:p>
        </p:txBody>
      </p:sp>
    </p:spTree>
    <p:extLst>
      <p:ext uri="{BB962C8B-B14F-4D97-AF65-F5344CB8AC3E}">
        <p14:creationId xmlns:p14="http://schemas.microsoft.com/office/powerpoint/2010/main" val="596015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8400" y="2290762"/>
            <a:ext cx="2971800" cy="1143000"/>
          </a:xfrm>
          <a:noFill/>
        </p:spPr>
        <p:txBody>
          <a:bodyPr>
            <a:normAutofit fontScale="90000"/>
          </a:bodyPr>
          <a:lstStyle/>
          <a:p>
            <a:r>
              <a:rPr lang="en-GB" sz="3400" dirty="0"/>
              <a:t>Processes simulated in an atmospheric model</a:t>
            </a:r>
            <a:endParaRPr lang="en-GB" sz="2800" b="0" dirty="0"/>
          </a:p>
        </p:txBody>
      </p:sp>
      <p:pic>
        <p:nvPicPr>
          <p:cNvPr id="4" name="Picture 3" descr="Jacobson.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08" y="0"/>
            <a:ext cx="6005192" cy="6858000"/>
          </a:xfrm>
          <a:prstGeom prst="rect">
            <a:avLst/>
          </a:prstGeom>
        </p:spPr>
      </p:pic>
      <p:sp>
        <p:nvSpPr>
          <p:cNvPr id="5" name="Rectangle 4"/>
          <p:cNvSpPr/>
          <p:nvPr/>
        </p:nvSpPr>
        <p:spPr>
          <a:xfrm>
            <a:off x="4879303" y="6602103"/>
            <a:ext cx="1369097" cy="276999"/>
          </a:xfrm>
          <a:prstGeom prst="rect">
            <a:avLst/>
          </a:prstGeom>
        </p:spPr>
        <p:txBody>
          <a:bodyPr wrap="none">
            <a:spAutoFit/>
          </a:bodyPr>
          <a:lstStyle/>
          <a:p>
            <a:r>
              <a:rPr lang="en-US" sz="1200" i="1" dirty="0"/>
              <a:t>Jacobson (2005)</a:t>
            </a:r>
          </a:p>
        </p:txBody>
      </p:sp>
    </p:spTree>
    <p:extLst>
      <p:ext uri="{BB962C8B-B14F-4D97-AF65-F5344CB8AC3E}">
        <p14:creationId xmlns:p14="http://schemas.microsoft.com/office/powerpoint/2010/main" val="1763139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meline&#10;&#10;Description automatically generated">
            <a:extLst>
              <a:ext uri="{FF2B5EF4-FFF2-40B4-BE49-F238E27FC236}">
                <a16:creationId xmlns:a16="http://schemas.microsoft.com/office/drawing/2014/main" id="{854920E1-8FF4-A64D-A993-DEF88D25CB60}"/>
              </a:ext>
            </a:extLst>
          </p:cNvPr>
          <p:cNvPicPr>
            <a:picLocks noChangeAspect="1"/>
          </p:cNvPicPr>
          <p:nvPr/>
        </p:nvPicPr>
        <p:blipFill>
          <a:blip r:embed="rId3"/>
          <a:stretch>
            <a:fillRect/>
          </a:stretch>
        </p:blipFill>
        <p:spPr>
          <a:xfrm>
            <a:off x="0" y="131260"/>
            <a:ext cx="9144000" cy="6595479"/>
          </a:xfrm>
          <a:prstGeom prst="rect">
            <a:avLst/>
          </a:prstGeom>
        </p:spPr>
      </p:pic>
      <p:sp>
        <p:nvSpPr>
          <p:cNvPr id="17409" name="Title 1"/>
          <p:cNvSpPr>
            <a:spLocks noGrp="1"/>
          </p:cNvSpPr>
          <p:nvPr>
            <p:ph type="title"/>
          </p:nvPr>
        </p:nvSpPr>
        <p:spPr>
          <a:xfrm>
            <a:off x="228600" y="0"/>
            <a:ext cx="8686800" cy="2057400"/>
          </a:xfrm>
        </p:spPr>
        <p:txBody>
          <a:bodyPr/>
          <a:lstStyle/>
          <a:p>
            <a:pPr eaLnBrk="1" hangingPunct="1"/>
            <a:r>
              <a:rPr lang="en-GB" sz="3400" b="1" dirty="0">
                <a:latin typeface="Calibri" charset="0"/>
                <a:ea typeface="ＭＳ Ｐゴシック" charset="0"/>
                <a:cs typeface="ＭＳ Ｐゴシック" charset="0"/>
              </a:rPr>
              <a:t>The evolution from separate to coupled modelling systems</a:t>
            </a:r>
            <a:endParaRPr lang="en-US" sz="3400" b="1"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1248818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9144000" cy="838200"/>
          </a:xfrm>
          <a:noFill/>
        </p:spPr>
        <p:txBody>
          <a:bodyPr>
            <a:normAutofit fontScale="90000"/>
          </a:bodyPr>
          <a:lstStyle/>
          <a:p>
            <a:r>
              <a:rPr lang="en-GB" sz="3600" dirty="0"/>
              <a:t>Types of large-scale atmospheric models</a:t>
            </a:r>
            <a:br>
              <a:rPr lang="en-GB" sz="3600" dirty="0"/>
            </a:br>
            <a:r>
              <a:rPr lang="en-GB" sz="3600" dirty="0"/>
              <a:t>(global or regional)</a:t>
            </a:r>
          </a:p>
        </p:txBody>
      </p:sp>
      <p:sp>
        <p:nvSpPr>
          <p:cNvPr id="4" name="Slide Number Placeholder 3"/>
          <p:cNvSpPr>
            <a:spLocks noGrp="1"/>
          </p:cNvSpPr>
          <p:nvPr>
            <p:ph type="sldNum" sz="quarter" idx="12"/>
          </p:nvPr>
        </p:nvSpPr>
        <p:spPr/>
        <p:txBody>
          <a:bodyPr/>
          <a:lstStyle/>
          <a:p>
            <a:fld id="{D7D70CA5-495D-49D2-B80C-920A971E0463}" type="slidenum">
              <a:rPr lang="en-GB" smtClean="0"/>
              <a:pPr/>
              <a:t>6</a:t>
            </a:fld>
            <a:endParaRPr lang="en-GB"/>
          </a:p>
        </p:txBody>
      </p:sp>
      <p:sp>
        <p:nvSpPr>
          <p:cNvPr id="3" name="Rectangle 2"/>
          <p:cNvSpPr/>
          <p:nvPr/>
        </p:nvSpPr>
        <p:spPr>
          <a:xfrm>
            <a:off x="457200" y="1066800"/>
            <a:ext cx="8077200" cy="461665"/>
          </a:xfrm>
          <a:prstGeom prst="rect">
            <a:avLst/>
          </a:prstGeom>
        </p:spPr>
        <p:txBody>
          <a:bodyPr wrap="square">
            <a:spAutoFit/>
          </a:bodyPr>
          <a:lstStyle/>
          <a:p>
            <a:endParaRPr lang="en-US" sz="2400" dirty="0"/>
          </a:p>
        </p:txBody>
      </p:sp>
      <p:sp>
        <p:nvSpPr>
          <p:cNvPr id="7" name="Line 4"/>
          <p:cNvSpPr>
            <a:spLocks noChangeShapeType="1"/>
          </p:cNvSpPr>
          <p:nvPr/>
        </p:nvSpPr>
        <p:spPr bwMode="auto">
          <a:xfrm>
            <a:off x="539750" y="1371600"/>
            <a:ext cx="8062913"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dirty="0"/>
          </a:p>
        </p:txBody>
      </p:sp>
      <p:sp>
        <p:nvSpPr>
          <p:cNvPr id="8" name="Rectangle 7">
            <a:extLst>
              <a:ext uri="{FF2B5EF4-FFF2-40B4-BE49-F238E27FC236}">
                <a16:creationId xmlns:a16="http://schemas.microsoft.com/office/drawing/2014/main" id="{AB61CEAC-8D39-2940-BE8C-20EA254589F3}"/>
              </a:ext>
            </a:extLst>
          </p:cNvPr>
          <p:cNvSpPr/>
          <p:nvPr/>
        </p:nvSpPr>
        <p:spPr>
          <a:xfrm>
            <a:off x="990600" y="1647885"/>
            <a:ext cx="7391400" cy="4524315"/>
          </a:xfrm>
          <a:prstGeom prst="rect">
            <a:avLst/>
          </a:prstGeom>
        </p:spPr>
        <p:txBody>
          <a:bodyPr wrap="square">
            <a:spAutoFit/>
          </a:bodyPr>
          <a:lstStyle/>
          <a:p>
            <a:r>
              <a:rPr lang="en-US" sz="2400" dirty="0"/>
              <a:t>• </a:t>
            </a:r>
            <a:r>
              <a:rPr lang="en-US" sz="2400" dirty="0">
                <a:solidFill>
                  <a:srgbClr val="FF0000"/>
                </a:solidFill>
              </a:rPr>
              <a:t>Chemical transport models </a:t>
            </a:r>
            <a:r>
              <a:rPr lang="en-US" sz="2400" dirty="0"/>
              <a:t>(CTMs): use external meteorological data as input; simulate the aerosols/gases.</a:t>
            </a:r>
          </a:p>
          <a:p>
            <a:endParaRPr lang="en-US" sz="2400" dirty="0"/>
          </a:p>
          <a:p>
            <a:r>
              <a:rPr lang="en-US" sz="2400" dirty="0"/>
              <a:t>•  </a:t>
            </a:r>
            <a:r>
              <a:rPr lang="en-US" sz="2400" dirty="0">
                <a:solidFill>
                  <a:srgbClr val="FF0000"/>
                </a:solidFill>
              </a:rPr>
              <a:t>General circulation models</a:t>
            </a:r>
            <a:r>
              <a:rPr lang="en-US" sz="2400" dirty="0">
                <a:sym typeface="Wingdings"/>
              </a:rPr>
              <a:t> (GCMs):</a:t>
            </a:r>
            <a:r>
              <a:rPr lang="en-US" sz="2400" dirty="0"/>
              <a:t> simulate their own meteorology; use external aerosols gas </a:t>
            </a:r>
            <a:r>
              <a:rPr lang="en-US" sz="2400" dirty="0" err="1"/>
              <a:t>forcings</a:t>
            </a:r>
            <a:r>
              <a:rPr lang="en-US" sz="2400" dirty="0"/>
              <a:t>.</a:t>
            </a:r>
          </a:p>
          <a:p>
            <a:endParaRPr lang="en-US" sz="2400" dirty="0">
              <a:solidFill>
                <a:srgbClr val="FF0000"/>
              </a:solidFill>
            </a:endParaRPr>
          </a:p>
          <a:p>
            <a:r>
              <a:rPr lang="en-US" sz="2400" dirty="0"/>
              <a:t>•  </a:t>
            </a:r>
            <a:r>
              <a:rPr lang="en-US" sz="2400" dirty="0">
                <a:solidFill>
                  <a:srgbClr val="FF0000"/>
                </a:solidFill>
              </a:rPr>
              <a:t>Chemistry-climate models </a:t>
            </a:r>
            <a:r>
              <a:rPr lang="en-US" sz="2400" dirty="0"/>
              <a:t>(CCMs, also called composition-climate models): </a:t>
            </a:r>
            <a:r>
              <a:rPr lang="en-US" sz="2400" b="1" dirty="0"/>
              <a:t>do both</a:t>
            </a:r>
            <a:r>
              <a:rPr lang="en-US" sz="2400" dirty="0"/>
              <a:t>.</a:t>
            </a:r>
          </a:p>
          <a:p>
            <a:endParaRPr lang="en-US" sz="2400" dirty="0"/>
          </a:p>
          <a:p>
            <a:r>
              <a:rPr lang="en-US" sz="2400" dirty="0"/>
              <a:t>•  </a:t>
            </a:r>
            <a:r>
              <a:rPr lang="en-US" sz="2400" dirty="0">
                <a:solidFill>
                  <a:srgbClr val="FF0000"/>
                </a:solidFill>
              </a:rPr>
              <a:t>Earth system models</a:t>
            </a:r>
            <a:r>
              <a:rPr lang="en-US" sz="2400" dirty="0"/>
              <a:t> (ESMs): the atmosphere interacts with the oceans, the biosphere etc.</a:t>
            </a:r>
          </a:p>
        </p:txBody>
      </p:sp>
    </p:spTree>
    <p:extLst>
      <p:ext uri="{BB962C8B-B14F-4D97-AF65-F5344CB8AC3E}">
        <p14:creationId xmlns:p14="http://schemas.microsoft.com/office/powerpoint/2010/main" val="1528771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57200" y="-76200"/>
            <a:ext cx="8229600" cy="1143000"/>
          </a:xfrm>
        </p:spPr>
        <p:txBody>
          <a:bodyPr/>
          <a:lstStyle/>
          <a:p>
            <a:pPr eaLnBrk="1" hangingPunct="1"/>
            <a:r>
              <a:rPr lang="en-US" sz="3600" b="1" dirty="0">
                <a:latin typeface="Calibri" charset="0"/>
                <a:ea typeface="ＭＳ Ｐゴシック" charset="0"/>
                <a:cs typeface="ＭＳ Ｐゴシック" charset="0"/>
              </a:rPr>
              <a:t>The three pillars of an atmospheric model</a:t>
            </a:r>
          </a:p>
        </p:txBody>
      </p:sp>
      <p:sp>
        <p:nvSpPr>
          <p:cNvPr id="18435" name="Line 4"/>
          <p:cNvSpPr>
            <a:spLocks noChangeShapeType="1"/>
          </p:cNvSpPr>
          <p:nvPr/>
        </p:nvSpPr>
        <p:spPr bwMode="auto">
          <a:xfrm>
            <a:off x="539750" y="990600"/>
            <a:ext cx="8062913"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439" name="TextBox 9"/>
          <p:cNvSpPr txBox="1">
            <a:spLocks noChangeArrowheads="1"/>
          </p:cNvSpPr>
          <p:nvPr/>
        </p:nvSpPr>
        <p:spPr bwMode="auto">
          <a:xfrm>
            <a:off x="2341449" y="1828800"/>
            <a:ext cx="1544751"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FF0000"/>
                </a:solidFill>
              </a:rPr>
              <a:t>Conservation </a:t>
            </a:r>
          </a:p>
          <a:p>
            <a:pPr eaLnBrk="1" hangingPunct="1"/>
            <a:r>
              <a:rPr lang="en-US" sz="1800" dirty="0">
                <a:solidFill>
                  <a:srgbClr val="FF0000"/>
                </a:solidFill>
              </a:rPr>
              <a:t>of mass</a:t>
            </a:r>
          </a:p>
        </p:txBody>
      </p:sp>
      <p:graphicFrame>
        <p:nvGraphicFramePr>
          <p:cNvPr id="9" name="Object 8"/>
          <p:cNvGraphicFramePr>
            <a:graphicFrameLocks noChangeAspect="1"/>
          </p:cNvGraphicFramePr>
          <p:nvPr>
            <p:extLst>
              <p:ext uri="{D42A27DB-BD31-4B8C-83A1-F6EECF244321}">
                <p14:modId xmlns:p14="http://schemas.microsoft.com/office/powerpoint/2010/main" val="1543311384"/>
              </p:ext>
            </p:extLst>
          </p:nvPr>
        </p:nvGraphicFramePr>
        <p:xfrm>
          <a:off x="4343400" y="1647498"/>
          <a:ext cx="4259263" cy="915988"/>
        </p:xfrm>
        <a:graphic>
          <a:graphicData uri="http://schemas.openxmlformats.org/presentationml/2006/ole">
            <mc:AlternateContent xmlns:mc="http://schemas.openxmlformats.org/markup-compatibility/2006">
              <mc:Choice xmlns:v="urn:schemas-microsoft-com:vml" Requires="v">
                <p:oleObj spid="_x0000_s20712" name="Equation" r:id="rId4" imgW="1892300" imgH="406400" progId="Equation.3">
                  <p:embed/>
                </p:oleObj>
              </mc:Choice>
              <mc:Fallback>
                <p:oleObj name="Equation" r:id="rId4" imgW="1892300" imgH="406400" progId="Equation.3">
                  <p:embed/>
                  <p:pic>
                    <p:nvPicPr>
                      <p:cNvPr id="9" name="Object 8"/>
                      <p:cNvPicPr/>
                      <p:nvPr/>
                    </p:nvPicPr>
                    <p:blipFill>
                      <a:blip r:embed="rId5"/>
                      <a:stretch>
                        <a:fillRect/>
                      </a:stretch>
                    </p:blipFill>
                    <p:spPr>
                      <a:xfrm>
                        <a:off x="4343400" y="1647498"/>
                        <a:ext cx="4259263" cy="915988"/>
                      </a:xfrm>
                      <a:prstGeom prst="rect">
                        <a:avLst/>
                      </a:prstGeom>
                    </p:spPr>
                  </p:pic>
                </p:oleObj>
              </mc:Fallback>
            </mc:AlternateContent>
          </a:graphicData>
        </a:graphic>
      </p:graphicFrame>
      <p:graphicFrame>
        <p:nvGraphicFramePr>
          <p:cNvPr id="10" name="Object 9"/>
          <p:cNvGraphicFramePr>
            <a:graphicFrameLocks noChangeAspect="1"/>
          </p:cNvGraphicFramePr>
          <p:nvPr/>
        </p:nvGraphicFramePr>
        <p:xfrm>
          <a:off x="4475163" y="3103345"/>
          <a:ext cx="3830637" cy="1058862"/>
        </p:xfrm>
        <a:graphic>
          <a:graphicData uri="http://schemas.openxmlformats.org/presentationml/2006/ole">
            <mc:AlternateContent xmlns:mc="http://schemas.openxmlformats.org/markup-compatibility/2006">
              <mc:Choice xmlns:v="urn:schemas-microsoft-com:vml" Requires="v">
                <p:oleObj spid="_x0000_s20713" name="Equation" r:id="rId6" imgW="1701800" imgH="469900" progId="Equation.3">
                  <p:embed/>
                </p:oleObj>
              </mc:Choice>
              <mc:Fallback>
                <p:oleObj name="Equation" r:id="rId6" imgW="1701800" imgH="469900" progId="Equation.3">
                  <p:embed/>
                  <p:pic>
                    <p:nvPicPr>
                      <p:cNvPr id="10" name="Object 9"/>
                      <p:cNvPicPr/>
                      <p:nvPr/>
                    </p:nvPicPr>
                    <p:blipFill>
                      <a:blip r:embed="rId7"/>
                      <a:stretch>
                        <a:fillRect/>
                      </a:stretch>
                    </p:blipFill>
                    <p:spPr>
                      <a:xfrm>
                        <a:off x="4475163" y="3103345"/>
                        <a:ext cx="3830637" cy="1058862"/>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518873353"/>
              </p:ext>
            </p:extLst>
          </p:nvPr>
        </p:nvGraphicFramePr>
        <p:xfrm>
          <a:off x="4267200" y="4769394"/>
          <a:ext cx="4573587" cy="1030288"/>
        </p:xfrm>
        <a:graphic>
          <a:graphicData uri="http://schemas.openxmlformats.org/presentationml/2006/ole">
            <mc:AlternateContent xmlns:mc="http://schemas.openxmlformats.org/markup-compatibility/2006">
              <mc:Choice xmlns:v="urn:schemas-microsoft-com:vml" Requires="v">
                <p:oleObj spid="_x0000_s20714" name="Equation" r:id="rId8" imgW="2032000" imgH="457200" progId="Equation.3">
                  <p:embed/>
                </p:oleObj>
              </mc:Choice>
              <mc:Fallback>
                <p:oleObj name="Equation" r:id="rId8" imgW="2032000" imgH="457200" progId="Equation.3">
                  <p:embed/>
                  <p:pic>
                    <p:nvPicPr>
                      <p:cNvPr id="11" name="Object 10"/>
                      <p:cNvPicPr/>
                      <p:nvPr/>
                    </p:nvPicPr>
                    <p:blipFill>
                      <a:blip r:embed="rId9"/>
                      <a:stretch>
                        <a:fillRect/>
                      </a:stretch>
                    </p:blipFill>
                    <p:spPr>
                      <a:xfrm>
                        <a:off x="4267200" y="4769394"/>
                        <a:ext cx="4573587" cy="1030288"/>
                      </a:xfrm>
                      <a:prstGeom prst="rect">
                        <a:avLst/>
                      </a:prstGeom>
                    </p:spPr>
                  </p:pic>
                </p:oleObj>
              </mc:Fallback>
            </mc:AlternateContent>
          </a:graphicData>
        </a:graphic>
      </p:graphicFrame>
      <p:sp>
        <p:nvSpPr>
          <p:cNvPr id="12" name="TextBox 9"/>
          <p:cNvSpPr txBox="1">
            <a:spLocks noChangeArrowheads="1"/>
          </p:cNvSpPr>
          <p:nvPr/>
        </p:nvSpPr>
        <p:spPr bwMode="auto">
          <a:xfrm>
            <a:off x="2362200" y="3295214"/>
            <a:ext cx="1544751"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FF0000"/>
                </a:solidFill>
              </a:rPr>
              <a:t>Conservation </a:t>
            </a:r>
          </a:p>
          <a:p>
            <a:pPr eaLnBrk="1" hangingPunct="1"/>
            <a:r>
              <a:rPr lang="en-US" sz="1800" dirty="0">
                <a:solidFill>
                  <a:srgbClr val="FF0000"/>
                </a:solidFill>
              </a:rPr>
              <a:t>of energy</a:t>
            </a:r>
          </a:p>
        </p:txBody>
      </p:sp>
      <p:sp>
        <p:nvSpPr>
          <p:cNvPr id="13" name="TextBox 9"/>
          <p:cNvSpPr txBox="1">
            <a:spLocks noChangeArrowheads="1"/>
          </p:cNvSpPr>
          <p:nvPr/>
        </p:nvSpPr>
        <p:spPr bwMode="auto">
          <a:xfrm>
            <a:off x="2286000" y="4953000"/>
            <a:ext cx="1595809"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FF0000"/>
                </a:solidFill>
              </a:rPr>
              <a:t>Conservation </a:t>
            </a:r>
          </a:p>
          <a:p>
            <a:pPr eaLnBrk="1" hangingPunct="1"/>
            <a:r>
              <a:rPr lang="en-US" sz="1800" dirty="0">
                <a:solidFill>
                  <a:srgbClr val="FF0000"/>
                </a:solidFill>
              </a:rPr>
              <a:t>of momentum</a:t>
            </a:r>
          </a:p>
        </p:txBody>
      </p:sp>
      <p:pic>
        <p:nvPicPr>
          <p:cNvPr id="2" name="Picture 1" descr="ionian.tif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95562" y="3050811"/>
            <a:ext cx="980838" cy="1271734"/>
          </a:xfrm>
          <a:prstGeom prst="rect">
            <a:avLst/>
          </a:prstGeom>
        </p:spPr>
      </p:pic>
      <p:pic>
        <p:nvPicPr>
          <p:cNvPr id="3" name="Picture 2" descr="corinthian.tiff"/>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33662" y="4692433"/>
            <a:ext cx="942738" cy="1255931"/>
          </a:xfrm>
          <a:prstGeom prst="rect">
            <a:avLst/>
          </a:prstGeom>
        </p:spPr>
      </p:pic>
      <p:pic>
        <p:nvPicPr>
          <p:cNvPr id="4" name="Picture 3" descr="doric.tiff"/>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99328" y="1524000"/>
            <a:ext cx="877072" cy="1198345"/>
          </a:xfrm>
          <a:prstGeom prst="rect">
            <a:avLst/>
          </a:prstGeom>
        </p:spPr>
      </p:pic>
      <p:sp>
        <p:nvSpPr>
          <p:cNvPr id="5" name="TextBox 4"/>
          <p:cNvSpPr txBox="1"/>
          <p:nvPr/>
        </p:nvSpPr>
        <p:spPr>
          <a:xfrm>
            <a:off x="1249587" y="6318252"/>
            <a:ext cx="6673622" cy="369332"/>
          </a:xfrm>
          <a:prstGeom prst="rect">
            <a:avLst/>
          </a:prstGeom>
          <a:noFill/>
        </p:spPr>
        <p:txBody>
          <a:bodyPr wrap="none" rtlCol="0">
            <a:spAutoFit/>
          </a:bodyPr>
          <a:lstStyle/>
          <a:p>
            <a:r>
              <a:rPr lang="en-US" dirty="0"/>
              <a:t>These equations “talk” each other in a chemistry-climate model.</a:t>
            </a:r>
          </a:p>
        </p:txBody>
      </p:sp>
    </p:spTree>
    <p:extLst>
      <p:ext uri="{BB962C8B-B14F-4D97-AF65-F5344CB8AC3E}">
        <p14:creationId xmlns:p14="http://schemas.microsoft.com/office/powerpoint/2010/main" val="2307681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52400" y="304800"/>
            <a:ext cx="8763000" cy="838200"/>
          </a:xfrm>
          <a:noFill/>
        </p:spPr>
        <p:txBody>
          <a:bodyPr>
            <a:noAutofit/>
          </a:bodyPr>
          <a:lstStyle/>
          <a:p>
            <a:r>
              <a:rPr lang="en-GB" sz="3400" dirty="0"/>
              <a:t>Conservation of mass (mass balance equation) for a gas/aerosol constituent</a:t>
            </a:r>
          </a:p>
        </p:txBody>
      </p:sp>
      <p:graphicFrame>
        <p:nvGraphicFramePr>
          <p:cNvPr id="2" name="Object 1"/>
          <p:cNvGraphicFramePr>
            <a:graphicFrameLocks noChangeAspect="1"/>
          </p:cNvGraphicFramePr>
          <p:nvPr>
            <p:extLst>
              <p:ext uri="{D42A27DB-BD31-4B8C-83A1-F6EECF244321}">
                <p14:modId xmlns:p14="http://schemas.microsoft.com/office/powerpoint/2010/main" val="410357068"/>
              </p:ext>
            </p:extLst>
          </p:nvPr>
        </p:nvGraphicFramePr>
        <p:xfrm>
          <a:off x="2390775" y="1371600"/>
          <a:ext cx="4259263" cy="915988"/>
        </p:xfrm>
        <a:graphic>
          <a:graphicData uri="http://schemas.openxmlformats.org/presentationml/2006/ole">
            <mc:AlternateContent xmlns:mc="http://schemas.openxmlformats.org/markup-compatibility/2006">
              <mc:Choice xmlns:v="urn:schemas-microsoft-com:vml" Requires="v">
                <p:oleObj spid="_x0000_s2206" name="Equation" r:id="rId3" imgW="1892300" imgH="406400" progId="Equation.3">
                  <p:embed/>
                </p:oleObj>
              </mc:Choice>
              <mc:Fallback>
                <p:oleObj name="Equation" r:id="rId3" imgW="1892300" imgH="406400" progId="Equation.3">
                  <p:embed/>
                  <p:pic>
                    <p:nvPicPr>
                      <p:cNvPr id="0" name=""/>
                      <p:cNvPicPr/>
                      <p:nvPr/>
                    </p:nvPicPr>
                    <p:blipFill>
                      <a:blip r:embed="rId4"/>
                      <a:stretch>
                        <a:fillRect/>
                      </a:stretch>
                    </p:blipFill>
                    <p:spPr>
                      <a:xfrm>
                        <a:off x="2390775" y="1371600"/>
                        <a:ext cx="4259263" cy="915988"/>
                      </a:xfrm>
                      <a:prstGeom prst="rect">
                        <a:avLst/>
                      </a:prstGeom>
                    </p:spPr>
                  </p:pic>
                </p:oleObj>
              </mc:Fallback>
            </mc:AlternateContent>
          </a:graphicData>
        </a:graphic>
      </p:graphicFrame>
      <p:cxnSp>
        <p:nvCxnSpPr>
          <p:cNvPr id="10" name="Straight Arrow Connector 9"/>
          <p:cNvCxnSpPr/>
          <p:nvPr/>
        </p:nvCxnSpPr>
        <p:spPr>
          <a:xfrm flipV="1">
            <a:off x="1943100" y="2149286"/>
            <a:ext cx="342900" cy="365314"/>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689811" y="2514600"/>
            <a:ext cx="1824789" cy="1323439"/>
          </a:xfrm>
          <a:prstGeom prst="rect">
            <a:avLst/>
          </a:prstGeom>
          <a:noFill/>
        </p:spPr>
        <p:txBody>
          <a:bodyPr wrap="square" rtlCol="0">
            <a:spAutoFit/>
          </a:bodyPr>
          <a:lstStyle/>
          <a:p>
            <a:r>
              <a:rPr lang="en-GB" sz="1600" dirty="0">
                <a:latin typeface="Calibri" pitchFamily="34" charset="0"/>
              </a:rPr>
              <a:t>Change of concentration of constituent with time </a:t>
            </a:r>
          </a:p>
          <a:p>
            <a:r>
              <a:rPr lang="en-GB" sz="1600" dirty="0">
                <a:latin typeface="Calibri" pitchFamily="34" charset="0"/>
              </a:rPr>
              <a:t>(in </a:t>
            </a:r>
            <a:r>
              <a:rPr lang="en-GB" sz="1600" dirty="0" err="1">
                <a:latin typeface="Calibri" pitchFamily="34" charset="0"/>
              </a:rPr>
              <a:t>molec</a:t>
            </a:r>
            <a:r>
              <a:rPr lang="en-GB" sz="1600" dirty="0">
                <a:latin typeface="Calibri" pitchFamily="34" charset="0"/>
              </a:rPr>
              <a:t>. m</a:t>
            </a:r>
            <a:r>
              <a:rPr lang="en-GB" sz="1600" baseline="30000" dirty="0">
                <a:latin typeface="Calibri" pitchFamily="34" charset="0"/>
              </a:rPr>
              <a:t>-3</a:t>
            </a:r>
            <a:r>
              <a:rPr lang="en-GB" sz="1600" dirty="0">
                <a:latin typeface="Calibri" pitchFamily="34" charset="0"/>
              </a:rPr>
              <a:t> s</a:t>
            </a:r>
            <a:r>
              <a:rPr lang="en-GB" sz="1600" baseline="30000" dirty="0">
                <a:latin typeface="Calibri" pitchFamily="34" charset="0"/>
              </a:rPr>
              <a:t>-1</a:t>
            </a:r>
            <a:r>
              <a:rPr lang="en-GB" sz="1600" dirty="0">
                <a:latin typeface="Calibri" pitchFamily="34" charset="0"/>
              </a:rPr>
              <a:t>).</a:t>
            </a:r>
            <a:endParaRPr lang="en-US" sz="1600" dirty="0">
              <a:latin typeface="Calibri" pitchFamily="34" charset="0"/>
            </a:endParaRPr>
          </a:p>
        </p:txBody>
      </p:sp>
      <p:cxnSp>
        <p:nvCxnSpPr>
          <p:cNvPr id="12" name="Straight Arrow Connector 11"/>
          <p:cNvCxnSpPr/>
          <p:nvPr/>
        </p:nvCxnSpPr>
        <p:spPr>
          <a:xfrm flipV="1">
            <a:off x="3695700" y="2174110"/>
            <a:ext cx="0" cy="416690"/>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2667000" y="2590800"/>
            <a:ext cx="1596189" cy="1569660"/>
          </a:xfrm>
          <a:prstGeom prst="rect">
            <a:avLst/>
          </a:prstGeom>
          <a:noFill/>
        </p:spPr>
        <p:txBody>
          <a:bodyPr wrap="square" rtlCol="0">
            <a:spAutoFit/>
          </a:bodyPr>
          <a:lstStyle/>
          <a:p>
            <a:r>
              <a:rPr lang="en-GB" sz="1600" dirty="0">
                <a:latin typeface="Calibri" pitchFamily="34" charset="0"/>
              </a:rPr>
              <a:t>Flux divergence due to transport (advection/convection). </a:t>
            </a:r>
            <a:r>
              <a:rPr lang="en-GB" sz="1600" b="1" dirty="0">
                <a:latin typeface="Calibri" pitchFamily="34" charset="0"/>
              </a:rPr>
              <a:t>U</a:t>
            </a:r>
            <a:r>
              <a:rPr lang="en-GB" sz="1600" dirty="0">
                <a:latin typeface="Calibri" pitchFamily="34" charset="0"/>
              </a:rPr>
              <a:t> is the wind velocity vector (m s</a:t>
            </a:r>
            <a:r>
              <a:rPr lang="en-GB" sz="1600" baseline="30000" dirty="0">
                <a:latin typeface="Calibri" pitchFamily="34" charset="0"/>
              </a:rPr>
              <a:t>-1</a:t>
            </a:r>
            <a:r>
              <a:rPr lang="en-GB" sz="1600" dirty="0">
                <a:latin typeface="Calibri" pitchFamily="34" charset="0"/>
              </a:rPr>
              <a:t>).</a:t>
            </a:r>
            <a:endParaRPr lang="en-US" sz="1600" dirty="0">
              <a:latin typeface="Calibri" pitchFamily="34" charset="0"/>
            </a:endParaRPr>
          </a:p>
        </p:txBody>
      </p:sp>
      <p:cxnSp>
        <p:nvCxnSpPr>
          <p:cNvPr id="15" name="Straight Arrow Connector 14"/>
          <p:cNvCxnSpPr/>
          <p:nvPr/>
        </p:nvCxnSpPr>
        <p:spPr>
          <a:xfrm flipV="1">
            <a:off x="5334000" y="2097910"/>
            <a:ext cx="0" cy="416690"/>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4419600" y="2580382"/>
            <a:ext cx="1748589" cy="1569660"/>
          </a:xfrm>
          <a:prstGeom prst="rect">
            <a:avLst/>
          </a:prstGeom>
          <a:noFill/>
        </p:spPr>
        <p:txBody>
          <a:bodyPr wrap="square" rtlCol="0">
            <a:spAutoFit/>
          </a:bodyPr>
          <a:lstStyle/>
          <a:p>
            <a:r>
              <a:rPr lang="en-GB" sz="1600" dirty="0">
                <a:latin typeface="Calibri" pitchFamily="34" charset="0"/>
              </a:rPr>
              <a:t>Flux divergence due to molecular diffusion. </a:t>
            </a:r>
            <a:r>
              <a:rPr lang="en-GB" sz="1600" i="1" dirty="0">
                <a:latin typeface="Calibri" pitchFamily="34" charset="0"/>
              </a:rPr>
              <a:t>D</a:t>
            </a:r>
            <a:r>
              <a:rPr lang="en-GB" sz="1600" dirty="0">
                <a:latin typeface="Calibri" pitchFamily="34" charset="0"/>
              </a:rPr>
              <a:t> is the molecular diffusion coefficient (m</a:t>
            </a:r>
            <a:r>
              <a:rPr lang="en-GB" sz="1600" baseline="30000" dirty="0">
                <a:latin typeface="Calibri" pitchFamily="34" charset="0"/>
              </a:rPr>
              <a:t>2</a:t>
            </a:r>
            <a:r>
              <a:rPr lang="en-GB" sz="1600" dirty="0">
                <a:latin typeface="Calibri" pitchFamily="34" charset="0"/>
              </a:rPr>
              <a:t> s</a:t>
            </a:r>
            <a:r>
              <a:rPr lang="en-GB" sz="1600" baseline="30000" dirty="0">
                <a:latin typeface="Calibri" pitchFamily="34" charset="0"/>
              </a:rPr>
              <a:t>-1</a:t>
            </a:r>
            <a:r>
              <a:rPr lang="en-GB" sz="1600" dirty="0">
                <a:latin typeface="Calibri" pitchFamily="34" charset="0"/>
              </a:rPr>
              <a:t>).</a:t>
            </a:r>
            <a:endParaRPr lang="en-US" sz="1600" dirty="0">
              <a:latin typeface="Calibri" pitchFamily="34" charset="0"/>
            </a:endParaRPr>
          </a:p>
        </p:txBody>
      </p:sp>
      <p:cxnSp>
        <p:nvCxnSpPr>
          <p:cNvPr id="17" name="Straight Arrow Connector 16"/>
          <p:cNvCxnSpPr/>
          <p:nvPr/>
        </p:nvCxnSpPr>
        <p:spPr>
          <a:xfrm flipH="1" flipV="1">
            <a:off x="6019800" y="2097910"/>
            <a:ext cx="152400" cy="492890"/>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6172200" y="2598579"/>
            <a:ext cx="1596189" cy="1569660"/>
          </a:xfrm>
          <a:prstGeom prst="rect">
            <a:avLst/>
          </a:prstGeom>
          <a:noFill/>
        </p:spPr>
        <p:txBody>
          <a:bodyPr wrap="square" rtlCol="0">
            <a:spAutoFit/>
          </a:bodyPr>
          <a:lstStyle/>
          <a:p>
            <a:r>
              <a:rPr lang="en-GB" sz="1600" dirty="0">
                <a:latin typeface="Calibri" pitchFamily="34" charset="0"/>
              </a:rPr>
              <a:t>Local production term: Emission, chemical production, microphysics </a:t>
            </a:r>
          </a:p>
          <a:p>
            <a:r>
              <a:rPr lang="en-GB" sz="1600" dirty="0">
                <a:latin typeface="Calibri" pitchFamily="34" charset="0"/>
              </a:rPr>
              <a:t>(in kg m</a:t>
            </a:r>
            <a:r>
              <a:rPr lang="en-GB" sz="1600" baseline="30000" dirty="0">
                <a:latin typeface="Calibri" pitchFamily="34" charset="0"/>
              </a:rPr>
              <a:t>-3</a:t>
            </a:r>
            <a:r>
              <a:rPr lang="en-GB" sz="1600" dirty="0">
                <a:latin typeface="Calibri" pitchFamily="34" charset="0"/>
              </a:rPr>
              <a:t> s</a:t>
            </a:r>
            <a:r>
              <a:rPr lang="en-GB" sz="1600" baseline="30000" dirty="0">
                <a:latin typeface="Calibri" pitchFamily="34" charset="0"/>
              </a:rPr>
              <a:t>-1</a:t>
            </a:r>
            <a:r>
              <a:rPr lang="en-GB" sz="1600" dirty="0">
                <a:latin typeface="Calibri" pitchFamily="34" charset="0"/>
              </a:rPr>
              <a:t>).</a:t>
            </a:r>
            <a:endParaRPr lang="en-US" sz="1600" dirty="0">
              <a:latin typeface="Calibri" pitchFamily="34" charset="0"/>
            </a:endParaRPr>
          </a:p>
        </p:txBody>
      </p:sp>
      <p:cxnSp>
        <p:nvCxnSpPr>
          <p:cNvPr id="22" name="Straight Arrow Connector 21"/>
          <p:cNvCxnSpPr>
            <a:stCxn id="24" idx="1"/>
          </p:cNvCxnSpPr>
          <p:nvPr/>
        </p:nvCxnSpPr>
        <p:spPr>
          <a:xfrm flipH="1" flipV="1">
            <a:off x="6781801" y="1828800"/>
            <a:ext cx="842210" cy="251430"/>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7624011" y="1295400"/>
            <a:ext cx="1443789" cy="1569660"/>
          </a:xfrm>
          <a:prstGeom prst="rect">
            <a:avLst/>
          </a:prstGeom>
          <a:noFill/>
        </p:spPr>
        <p:txBody>
          <a:bodyPr wrap="square" rtlCol="0">
            <a:spAutoFit/>
          </a:bodyPr>
          <a:lstStyle/>
          <a:p>
            <a:r>
              <a:rPr lang="en-GB" sz="1600" dirty="0">
                <a:latin typeface="Calibri" pitchFamily="34" charset="0"/>
              </a:rPr>
              <a:t>Local loss term: Chemical loss, wet and dry deposition, microphysics </a:t>
            </a:r>
          </a:p>
          <a:p>
            <a:r>
              <a:rPr lang="en-GB" sz="1600" dirty="0">
                <a:latin typeface="Calibri" pitchFamily="34" charset="0"/>
              </a:rPr>
              <a:t>(in kg m</a:t>
            </a:r>
            <a:r>
              <a:rPr lang="en-GB" sz="1600" baseline="30000" dirty="0">
                <a:latin typeface="Calibri" pitchFamily="34" charset="0"/>
              </a:rPr>
              <a:t>-3</a:t>
            </a:r>
            <a:r>
              <a:rPr lang="en-GB" sz="1600" dirty="0">
                <a:latin typeface="Calibri" pitchFamily="34" charset="0"/>
              </a:rPr>
              <a:t> s</a:t>
            </a:r>
            <a:r>
              <a:rPr lang="en-GB" sz="1600" baseline="30000" dirty="0">
                <a:latin typeface="Calibri" pitchFamily="34" charset="0"/>
              </a:rPr>
              <a:t>-1</a:t>
            </a:r>
            <a:r>
              <a:rPr lang="en-GB" sz="1600" dirty="0">
                <a:latin typeface="Calibri" pitchFamily="34" charset="0"/>
              </a:rPr>
              <a:t>).</a:t>
            </a:r>
            <a:endParaRPr lang="en-US" sz="1600" dirty="0">
              <a:latin typeface="Calibri" pitchFamily="34" charset="0"/>
            </a:endParaRPr>
          </a:p>
        </p:txBody>
      </p:sp>
      <p:cxnSp>
        <p:nvCxnSpPr>
          <p:cNvPr id="25" name="Straight Arrow Connector 24"/>
          <p:cNvCxnSpPr/>
          <p:nvPr/>
        </p:nvCxnSpPr>
        <p:spPr>
          <a:xfrm flipV="1">
            <a:off x="5105400" y="1524000"/>
            <a:ext cx="533400" cy="497710"/>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grpSp>
        <p:nvGrpSpPr>
          <p:cNvPr id="27" name="Group 26"/>
          <p:cNvGrpSpPr>
            <a:grpSpLocks/>
          </p:cNvGrpSpPr>
          <p:nvPr/>
        </p:nvGrpSpPr>
        <p:grpSpPr bwMode="auto">
          <a:xfrm>
            <a:off x="381000" y="5562600"/>
            <a:ext cx="3505200" cy="1143000"/>
            <a:chOff x="76200" y="5001532"/>
            <a:chExt cx="6585981" cy="1856468"/>
          </a:xfrm>
        </p:grpSpPr>
        <p:pic>
          <p:nvPicPr>
            <p:cNvPr id="28" name="Picture 3" descr="C:\Documents and Settings\van\Local Settings\Temporary Internet Files\Content.IE5\C0PHYFCA\MC900014537[1].wmf"/>
            <p:cNvPicPr>
              <a:picLocks noChangeAspect="1" noChangeArrowheads="1"/>
            </p:cNvPicPr>
            <p:nvPr/>
          </p:nvPicPr>
          <p:blipFill>
            <a:blip r:embed="rId5"/>
            <a:srcRect/>
            <a:stretch>
              <a:fillRect/>
            </a:stretch>
          </p:blipFill>
          <p:spPr bwMode="auto">
            <a:xfrm>
              <a:off x="76200" y="5715000"/>
              <a:ext cx="1373204" cy="1066800"/>
            </a:xfrm>
            <a:prstGeom prst="rect">
              <a:avLst/>
            </a:prstGeom>
            <a:noFill/>
            <a:ln w="9525">
              <a:noFill/>
              <a:miter lim="800000"/>
              <a:headEnd/>
              <a:tailEnd/>
            </a:ln>
          </p:spPr>
        </p:pic>
        <p:pic>
          <p:nvPicPr>
            <p:cNvPr id="29" name="Picture 4" descr="C:\Documents and Settings\van\Local Settings\Temporary Internet Files\Content.IE5\7LUBJ8TO\MC900036437[1].wmf"/>
            <p:cNvPicPr>
              <a:picLocks noChangeAspect="1" noChangeArrowheads="1"/>
            </p:cNvPicPr>
            <p:nvPr/>
          </p:nvPicPr>
          <p:blipFill>
            <a:blip r:embed="rId6"/>
            <a:srcRect/>
            <a:stretch>
              <a:fillRect/>
            </a:stretch>
          </p:blipFill>
          <p:spPr bwMode="auto">
            <a:xfrm>
              <a:off x="3657600" y="5708650"/>
              <a:ext cx="990600" cy="1073150"/>
            </a:xfrm>
            <a:prstGeom prst="rect">
              <a:avLst/>
            </a:prstGeom>
            <a:noFill/>
            <a:ln w="9525">
              <a:noFill/>
              <a:miter lim="800000"/>
              <a:headEnd/>
              <a:tailEnd/>
            </a:ln>
          </p:spPr>
        </p:pic>
        <p:pic>
          <p:nvPicPr>
            <p:cNvPr id="30" name="Picture 8" descr="C:\Documents and Settings\van\Local Settings\Temporary Internet Files\Content.IE5\QTHIMGPI\MP900422613[1].jpg"/>
            <p:cNvPicPr>
              <a:picLocks noChangeAspect="1" noChangeArrowheads="1"/>
            </p:cNvPicPr>
            <p:nvPr/>
          </p:nvPicPr>
          <p:blipFill>
            <a:blip r:embed="rId7"/>
            <a:srcRect/>
            <a:stretch>
              <a:fillRect/>
            </a:stretch>
          </p:blipFill>
          <p:spPr bwMode="auto">
            <a:xfrm>
              <a:off x="4648200" y="5715000"/>
              <a:ext cx="955495" cy="1066800"/>
            </a:xfrm>
            <a:prstGeom prst="rect">
              <a:avLst/>
            </a:prstGeom>
            <a:noFill/>
            <a:ln w="9525">
              <a:noFill/>
              <a:miter lim="800000"/>
              <a:headEnd/>
              <a:tailEnd/>
            </a:ln>
          </p:spPr>
        </p:pic>
        <p:pic>
          <p:nvPicPr>
            <p:cNvPr id="31" name="Picture 12" descr="C:\Documents and Settings\van\Local Settings\Temporary Internet Files\Content.IE5\7LUBJ8TO\MP900442354[1].jpg"/>
            <p:cNvPicPr>
              <a:picLocks noChangeAspect="1" noChangeArrowheads="1"/>
            </p:cNvPicPr>
            <p:nvPr/>
          </p:nvPicPr>
          <p:blipFill>
            <a:blip r:embed="rId8"/>
            <a:srcRect/>
            <a:stretch>
              <a:fillRect/>
            </a:stretch>
          </p:blipFill>
          <p:spPr bwMode="auto">
            <a:xfrm>
              <a:off x="1449404" y="5715000"/>
              <a:ext cx="1065196" cy="1066800"/>
            </a:xfrm>
            <a:prstGeom prst="rect">
              <a:avLst/>
            </a:prstGeom>
            <a:noFill/>
            <a:ln w="9525">
              <a:noFill/>
              <a:miter lim="800000"/>
              <a:headEnd/>
              <a:tailEnd/>
            </a:ln>
          </p:spPr>
        </p:pic>
        <p:pic>
          <p:nvPicPr>
            <p:cNvPr id="32" name="Picture 3" descr="C:\Documents and Settings\van\Local Settings\Temporary Internet Files\Content.IE5\K01ACT0P\MC900282924[1].wmf"/>
            <p:cNvPicPr>
              <a:picLocks noChangeAspect="1" noChangeArrowheads="1"/>
            </p:cNvPicPr>
            <p:nvPr/>
          </p:nvPicPr>
          <p:blipFill>
            <a:blip r:embed="rId9"/>
            <a:srcRect/>
            <a:stretch>
              <a:fillRect/>
            </a:stretch>
          </p:blipFill>
          <p:spPr bwMode="auto">
            <a:xfrm>
              <a:off x="2514600" y="5715000"/>
              <a:ext cx="1135685" cy="1066800"/>
            </a:xfrm>
            <a:prstGeom prst="rect">
              <a:avLst/>
            </a:prstGeom>
            <a:noFill/>
            <a:ln w="9525">
              <a:noFill/>
              <a:miter lim="800000"/>
              <a:headEnd/>
              <a:tailEnd/>
            </a:ln>
          </p:spPr>
        </p:pic>
        <p:pic>
          <p:nvPicPr>
            <p:cNvPr id="33" name="Picture 55" descr="MCj00787830000[1]"/>
            <p:cNvPicPr>
              <a:picLocks noChangeArrowheads="1"/>
            </p:cNvPicPr>
            <p:nvPr/>
          </p:nvPicPr>
          <p:blipFill>
            <a:blip r:embed="rId10"/>
            <a:srcRect l="61803" r="9357" b="65468"/>
            <a:stretch>
              <a:fillRect/>
            </a:stretch>
          </p:blipFill>
          <p:spPr bwMode="auto">
            <a:xfrm>
              <a:off x="3520440" y="5001532"/>
              <a:ext cx="822960" cy="685800"/>
            </a:xfrm>
            <a:prstGeom prst="rect">
              <a:avLst/>
            </a:prstGeom>
            <a:noFill/>
            <a:ln w="9525">
              <a:noFill/>
              <a:miter lim="800000"/>
              <a:headEnd/>
              <a:tailEnd/>
            </a:ln>
          </p:spPr>
        </p:pic>
        <p:pic>
          <p:nvPicPr>
            <p:cNvPr id="34" name="Picture 7" descr="C:\Documents and Settings\van\Local Settings\Temporary Internet Files\Content.IE5\UUFFCPWQ\MC900231014[1].wmf"/>
            <p:cNvPicPr>
              <a:picLocks noChangeAspect="1" noChangeArrowheads="1"/>
            </p:cNvPicPr>
            <p:nvPr/>
          </p:nvPicPr>
          <p:blipFill>
            <a:blip r:embed="rId11"/>
            <a:srcRect/>
            <a:stretch>
              <a:fillRect/>
            </a:stretch>
          </p:blipFill>
          <p:spPr bwMode="auto">
            <a:xfrm>
              <a:off x="5562600" y="5638800"/>
              <a:ext cx="1099581" cy="1219200"/>
            </a:xfrm>
            <a:prstGeom prst="rect">
              <a:avLst/>
            </a:prstGeom>
            <a:noFill/>
            <a:ln w="9525">
              <a:noFill/>
              <a:miter lim="800000"/>
              <a:headEnd/>
              <a:tailEnd/>
            </a:ln>
          </p:spPr>
        </p:pic>
      </p:grpSp>
      <p:cxnSp>
        <p:nvCxnSpPr>
          <p:cNvPr id="35" name="Straight Arrow Connector 34"/>
          <p:cNvCxnSpPr/>
          <p:nvPr/>
        </p:nvCxnSpPr>
        <p:spPr>
          <a:xfrm>
            <a:off x="3591426" y="5334000"/>
            <a:ext cx="599574" cy="0"/>
          </a:xfrm>
          <a:prstGeom prst="straightConnector1">
            <a:avLst/>
          </a:prstGeom>
          <a:ln w="12700">
            <a:solidFill>
              <a:schemeClr val="tx2"/>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a:off x="76200" y="5334000"/>
            <a:ext cx="599574" cy="0"/>
          </a:xfrm>
          <a:prstGeom prst="straightConnector1">
            <a:avLst/>
          </a:prstGeom>
          <a:ln w="12700">
            <a:solidFill>
              <a:schemeClr val="tx2"/>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381000" y="4876800"/>
            <a:ext cx="0" cy="1143000"/>
          </a:xfrm>
          <a:prstGeom prst="straightConnector1">
            <a:avLst/>
          </a:prstGeom>
          <a:ln w="12700">
            <a:solidFill>
              <a:schemeClr val="accent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a:off x="3884863" y="4876800"/>
            <a:ext cx="0" cy="1143000"/>
          </a:xfrm>
          <a:prstGeom prst="straightConnector1">
            <a:avLst/>
          </a:prstGeom>
          <a:ln w="12700">
            <a:solidFill>
              <a:schemeClr val="accent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flipH="1">
            <a:off x="381000" y="4876800"/>
            <a:ext cx="3505200" cy="0"/>
          </a:xfrm>
          <a:prstGeom prst="straightConnector1">
            <a:avLst/>
          </a:prstGeom>
          <a:ln w="12700">
            <a:solidFill>
              <a:schemeClr val="accent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flipV="1">
            <a:off x="2133600" y="4572000"/>
            <a:ext cx="0" cy="457200"/>
          </a:xfrm>
          <a:prstGeom prst="straightConnector1">
            <a:avLst/>
          </a:prstGeom>
          <a:ln w="12700">
            <a:solidFill>
              <a:schemeClr val="tx2"/>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a:off x="5562599" y="1295400"/>
            <a:ext cx="1752601" cy="307777"/>
          </a:xfrm>
          <a:prstGeom prst="rect">
            <a:avLst/>
          </a:prstGeom>
          <a:noFill/>
        </p:spPr>
        <p:txBody>
          <a:bodyPr wrap="square" rtlCol="0">
            <a:spAutoFit/>
          </a:bodyPr>
          <a:lstStyle/>
          <a:p>
            <a:r>
              <a:rPr lang="en-GB" sz="1400" dirty="0">
                <a:solidFill>
                  <a:schemeClr val="tx1">
                    <a:lumMod val="50000"/>
                    <a:lumOff val="50000"/>
                  </a:schemeClr>
                </a:solidFill>
                <a:latin typeface="Calibri" pitchFamily="34" charset="0"/>
              </a:rPr>
              <a:t>Small in trop/</a:t>
            </a:r>
            <a:r>
              <a:rPr lang="en-GB" sz="1400" dirty="0" err="1">
                <a:solidFill>
                  <a:schemeClr val="tx1">
                    <a:lumMod val="50000"/>
                    <a:lumOff val="50000"/>
                  </a:schemeClr>
                </a:solidFill>
                <a:latin typeface="Calibri" pitchFamily="34" charset="0"/>
              </a:rPr>
              <a:t>strat</a:t>
            </a:r>
            <a:endParaRPr lang="en-US" sz="1400" dirty="0">
              <a:solidFill>
                <a:schemeClr val="tx1">
                  <a:lumMod val="50000"/>
                  <a:lumOff val="50000"/>
                </a:schemeClr>
              </a:solidFill>
              <a:latin typeface="Calibri" pitchFamily="34" charset="0"/>
            </a:endParaRPr>
          </a:p>
        </p:txBody>
      </p:sp>
      <p:sp>
        <p:nvSpPr>
          <p:cNvPr id="53" name="TextBox 52"/>
          <p:cNvSpPr txBox="1"/>
          <p:nvPr/>
        </p:nvSpPr>
        <p:spPr>
          <a:xfrm>
            <a:off x="1219200" y="5054024"/>
            <a:ext cx="2057400" cy="584776"/>
          </a:xfrm>
          <a:prstGeom prst="rect">
            <a:avLst/>
          </a:prstGeom>
          <a:noFill/>
        </p:spPr>
        <p:txBody>
          <a:bodyPr wrap="square" rtlCol="0">
            <a:spAutoFit/>
          </a:bodyPr>
          <a:lstStyle/>
          <a:p>
            <a:r>
              <a:rPr lang="en-GB" sz="1600" dirty="0">
                <a:solidFill>
                  <a:srgbClr val="FF0000"/>
                </a:solidFill>
                <a:latin typeface="Calibri" pitchFamily="34" charset="0"/>
              </a:rPr>
              <a:t>Chemistry, </a:t>
            </a:r>
          </a:p>
          <a:p>
            <a:r>
              <a:rPr lang="en-GB" sz="1600" dirty="0">
                <a:solidFill>
                  <a:srgbClr val="FF0000"/>
                </a:solidFill>
                <a:latin typeface="Calibri" pitchFamily="34" charset="0"/>
              </a:rPr>
              <a:t>aerosol microphysics.</a:t>
            </a:r>
            <a:endParaRPr lang="en-US" sz="1600" dirty="0">
              <a:solidFill>
                <a:srgbClr val="FF0000"/>
              </a:solidFill>
              <a:latin typeface="Calibri" pitchFamily="34" charset="0"/>
            </a:endParaRPr>
          </a:p>
        </p:txBody>
      </p:sp>
      <p:cxnSp>
        <p:nvCxnSpPr>
          <p:cNvPr id="54" name="Straight Arrow Connector 53"/>
          <p:cNvCxnSpPr/>
          <p:nvPr/>
        </p:nvCxnSpPr>
        <p:spPr>
          <a:xfrm flipV="1">
            <a:off x="1219200" y="5638800"/>
            <a:ext cx="0" cy="381000"/>
          </a:xfrm>
          <a:prstGeom prst="straightConnector1">
            <a:avLst/>
          </a:prstGeom>
          <a:ln w="12700">
            <a:solidFill>
              <a:schemeClr val="tx2"/>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56" name="Rectangle 55"/>
          <p:cNvSpPr/>
          <p:nvPr/>
        </p:nvSpPr>
        <p:spPr>
          <a:xfrm>
            <a:off x="2191372" y="5562599"/>
            <a:ext cx="457200" cy="392357"/>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9" name="Straight Arrow Connector 58"/>
          <p:cNvCxnSpPr/>
          <p:nvPr/>
        </p:nvCxnSpPr>
        <p:spPr>
          <a:xfrm flipV="1">
            <a:off x="3124200" y="5638800"/>
            <a:ext cx="0" cy="381000"/>
          </a:xfrm>
          <a:prstGeom prst="straightConnector1">
            <a:avLst/>
          </a:prstGeom>
          <a:ln w="12700">
            <a:solidFill>
              <a:schemeClr val="tx2"/>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1143000" y="5562600"/>
            <a:ext cx="2129589" cy="338554"/>
          </a:xfrm>
          <a:prstGeom prst="rect">
            <a:avLst/>
          </a:prstGeom>
          <a:noFill/>
        </p:spPr>
        <p:txBody>
          <a:bodyPr wrap="square" rtlCol="0">
            <a:spAutoFit/>
          </a:bodyPr>
          <a:lstStyle/>
          <a:p>
            <a:r>
              <a:rPr lang="en-GB" sz="1600" dirty="0">
                <a:solidFill>
                  <a:srgbClr val="FF0000"/>
                </a:solidFill>
                <a:latin typeface="Calibri" pitchFamily="34" charset="0"/>
              </a:rPr>
              <a:t>Emissions, deposition</a:t>
            </a:r>
            <a:endParaRPr lang="en-US" sz="1600" dirty="0">
              <a:solidFill>
                <a:srgbClr val="FF0000"/>
              </a:solidFill>
              <a:latin typeface="Calibri" pitchFamily="34" charset="0"/>
            </a:endParaRPr>
          </a:p>
        </p:txBody>
      </p:sp>
      <p:sp>
        <p:nvSpPr>
          <p:cNvPr id="61" name="Oval 60"/>
          <p:cNvSpPr/>
          <p:nvPr/>
        </p:nvSpPr>
        <p:spPr>
          <a:xfrm>
            <a:off x="1066800" y="4953000"/>
            <a:ext cx="2139157" cy="1143000"/>
          </a:xfrm>
          <a:prstGeom prst="ellipse">
            <a:avLst/>
          </a:prstGeom>
          <a:noFill/>
          <a:ln w="31750">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62" name="Straight Arrow Connector 61"/>
          <p:cNvCxnSpPr/>
          <p:nvPr/>
        </p:nvCxnSpPr>
        <p:spPr>
          <a:xfrm flipV="1">
            <a:off x="2514600" y="4724400"/>
            <a:ext cx="914400" cy="457200"/>
          </a:xfrm>
          <a:prstGeom prst="straightConnector1">
            <a:avLst/>
          </a:prstGeom>
          <a:ln w="12700">
            <a:solidFill>
              <a:srgbClr val="FF0000"/>
            </a:solidFill>
            <a:headEnd type="none"/>
            <a:tailEnd type="none"/>
          </a:ln>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2671011" y="4416623"/>
            <a:ext cx="1824789" cy="338554"/>
          </a:xfrm>
          <a:prstGeom prst="rect">
            <a:avLst/>
          </a:prstGeom>
          <a:noFill/>
        </p:spPr>
        <p:txBody>
          <a:bodyPr wrap="square" rtlCol="0">
            <a:spAutoFit/>
          </a:bodyPr>
          <a:lstStyle/>
          <a:p>
            <a:r>
              <a:rPr lang="en-GB" sz="1600" dirty="0">
                <a:solidFill>
                  <a:srgbClr val="FF0000"/>
                </a:solidFill>
                <a:latin typeface="Calibri" pitchFamily="34" charset="0"/>
              </a:rPr>
              <a:t>P+L (local terms)</a:t>
            </a:r>
            <a:endParaRPr lang="en-US" sz="1600" dirty="0">
              <a:solidFill>
                <a:srgbClr val="FF0000"/>
              </a:solidFill>
              <a:latin typeface="Calibri" pitchFamily="34" charset="0"/>
            </a:endParaRPr>
          </a:p>
        </p:txBody>
      </p:sp>
      <p:sp>
        <p:nvSpPr>
          <p:cNvPr id="66" name="TextBox 65"/>
          <p:cNvSpPr txBox="1"/>
          <p:nvPr/>
        </p:nvSpPr>
        <p:spPr>
          <a:xfrm>
            <a:off x="3429000" y="4977063"/>
            <a:ext cx="1066800" cy="338554"/>
          </a:xfrm>
          <a:prstGeom prst="rect">
            <a:avLst/>
          </a:prstGeom>
          <a:noFill/>
        </p:spPr>
        <p:txBody>
          <a:bodyPr wrap="square" rtlCol="0">
            <a:spAutoFit/>
          </a:bodyPr>
          <a:lstStyle/>
          <a:p>
            <a:r>
              <a:rPr lang="en-GB" sz="1600" dirty="0">
                <a:solidFill>
                  <a:srgbClr val="FF0000"/>
                </a:solidFill>
                <a:latin typeface="Calibri" pitchFamily="34" charset="0"/>
              </a:rPr>
              <a:t>advection</a:t>
            </a:r>
            <a:endParaRPr lang="en-US" sz="1600" dirty="0">
              <a:solidFill>
                <a:srgbClr val="FF0000"/>
              </a:solidFill>
              <a:latin typeface="Calibri" pitchFamily="34" charset="0"/>
            </a:endParaRPr>
          </a:p>
        </p:txBody>
      </p:sp>
      <p:sp>
        <p:nvSpPr>
          <p:cNvPr id="67" name="TextBox 66"/>
          <p:cNvSpPr txBox="1"/>
          <p:nvPr/>
        </p:nvSpPr>
        <p:spPr>
          <a:xfrm>
            <a:off x="-76200" y="5026223"/>
            <a:ext cx="1143000" cy="338554"/>
          </a:xfrm>
          <a:prstGeom prst="rect">
            <a:avLst/>
          </a:prstGeom>
          <a:noFill/>
        </p:spPr>
        <p:txBody>
          <a:bodyPr wrap="square" rtlCol="0">
            <a:spAutoFit/>
          </a:bodyPr>
          <a:lstStyle/>
          <a:p>
            <a:r>
              <a:rPr lang="en-GB" sz="1600" dirty="0">
                <a:solidFill>
                  <a:srgbClr val="FF0000"/>
                </a:solidFill>
                <a:latin typeface="Calibri" pitchFamily="34" charset="0"/>
              </a:rPr>
              <a:t>advection</a:t>
            </a:r>
            <a:endParaRPr lang="en-US" sz="1600" dirty="0">
              <a:solidFill>
                <a:srgbClr val="FF0000"/>
              </a:solidFill>
              <a:latin typeface="Calibri" pitchFamily="34" charset="0"/>
            </a:endParaRPr>
          </a:p>
        </p:txBody>
      </p:sp>
      <p:sp>
        <p:nvSpPr>
          <p:cNvPr id="68" name="TextBox 67"/>
          <p:cNvSpPr txBox="1"/>
          <p:nvPr/>
        </p:nvSpPr>
        <p:spPr>
          <a:xfrm>
            <a:off x="1524000" y="4569023"/>
            <a:ext cx="1214116" cy="338554"/>
          </a:xfrm>
          <a:prstGeom prst="rect">
            <a:avLst/>
          </a:prstGeom>
          <a:noFill/>
        </p:spPr>
        <p:txBody>
          <a:bodyPr wrap="square" rtlCol="0">
            <a:spAutoFit/>
          </a:bodyPr>
          <a:lstStyle/>
          <a:p>
            <a:r>
              <a:rPr lang="en-GB" sz="1600" dirty="0">
                <a:solidFill>
                  <a:srgbClr val="FF0000"/>
                </a:solidFill>
                <a:latin typeface="Calibri" pitchFamily="34" charset="0"/>
              </a:rPr>
              <a:t>convection</a:t>
            </a:r>
            <a:endParaRPr lang="en-US" sz="1600" dirty="0">
              <a:solidFill>
                <a:srgbClr val="FF0000"/>
              </a:solidFill>
              <a:latin typeface="Calibri" pitchFamily="34" charset="0"/>
            </a:endParaRPr>
          </a:p>
        </p:txBody>
      </p:sp>
      <p:sp>
        <p:nvSpPr>
          <p:cNvPr id="69" name="Rectangle 68"/>
          <p:cNvSpPr/>
          <p:nvPr/>
        </p:nvSpPr>
        <p:spPr>
          <a:xfrm>
            <a:off x="4499811" y="4800600"/>
            <a:ext cx="4339389" cy="1661993"/>
          </a:xfrm>
          <a:prstGeom prst="rect">
            <a:avLst/>
          </a:prstGeom>
        </p:spPr>
        <p:txBody>
          <a:bodyPr wrap="square">
            <a:spAutoFit/>
          </a:bodyPr>
          <a:lstStyle/>
          <a:p>
            <a:r>
              <a:rPr lang="en-US" sz="2000" dirty="0"/>
              <a:t>• This equation is for number concentration, but equivalent equations can be written for </a:t>
            </a:r>
            <a:r>
              <a:rPr lang="en-US" sz="2000" dirty="0">
                <a:solidFill>
                  <a:srgbClr val="FF0000"/>
                </a:solidFill>
              </a:rPr>
              <a:t>mass</a:t>
            </a:r>
            <a:r>
              <a:rPr lang="en-US" sz="2000" dirty="0"/>
              <a:t>, </a:t>
            </a:r>
            <a:r>
              <a:rPr lang="en-US" sz="2000" dirty="0">
                <a:solidFill>
                  <a:srgbClr val="FF0000"/>
                </a:solidFill>
              </a:rPr>
              <a:t>mass concentration </a:t>
            </a:r>
            <a:r>
              <a:rPr lang="en-US" sz="2000" dirty="0"/>
              <a:t>etc. </a:t>
            </a:r>
          </a:p>
          <a:p>
            <a:endParaRPr lang="en-US" sz="1200" dirty="0"/>
          </a:p>
          <a:p>
            <a:endParaRPr lang="en-US" sz="1000" dirty="0"/>
          </a:p>
        </p:txBody>
      </p:sp>
      <p:cxnSp>
        <p:nvCxnSpPr>
          <p:cNvPr id="43" name="Straight Arrow Connector 42"/>
          <p:cNvCxnSpPr/>
          <p:nvPr/>
        </p:nvCxnSpPr>
        <p:spPr>
          <a:xfrm>
            <a:off x="381000" y="1905000"/>
            <a:ext cx="1673011" cy="0"/>
          </a:xfrm>
          <a:prstGeom prst="straightConnector1">
            <a:avLst/>
          </a:prstGeom>
          <a:ln w="127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a:off x="381000" y="1905000"/>
            <a:ext cx="0" cy="2850177"/>
          </a:xfrm>
          <a:prstGeom prst="straightConnector1">
            <a:avLst/>
          </a:prstGeom>
          <a:ln w="12700">
            <a:solidFill>
              <a:srgbClr val="FF0000"/>
            </a:solidFill>
            <a:tailEnd type="non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3903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372600" cy="1143000"/>
          </a:xfrm>
          <a:noFill/>
        </p:spPr>
        <p:txBody>
          <a:bodyPr>
            <a:normAutofit/>
          </a:bodyPr>
          <a:lstStyle/>
          <a:p>
            <a:r>
              <a:rPr lang="en-GB" sz="3400" dirty="0"/>
              <a:t>Discretisation of mass balance equation in space</a:t>
            </a:r>
            <a:br>
              <a:rPr lang="en-GB" sz="3400" dirty="0"/>
            </a:br>
            <a:r>
              <a:rPr lang="en-GB" sz="2800" b="0" dirty="0"/>
              <a:t>(crucial for large-scale, complex atmospheric models)</a:t>
            </a:r>
          </a:p>
        </p:txBody>
      </p:sp>
      <p:sp>
        <p:nvSpPr>
          <p:cNvPr id="3" name="Rectangle 2"/>
          <p:cNvSpPr/>
          <p:nvPr/>
        </p:nvSpPr>
        <p:spPr>
          <a:xfrm>
            <a:off x="381000" y="1217235"/>
            <a:ext cx="8458200" cy="3354765"/>
          </a:xfrm>
          <a:prstGeom prst="rect">
            <a:avLst/>
          </a:prstGeom>
        </p:spPr>
        <p:txBody>
          <a:bodyPr wrap="square">
            <a:spAutoFit/>
          </a:bodyPr>
          <a:lstStyle/>
          <a:p>
            <a:r>
              <a:rPr lang="en-US" sz="2500" dirty="0"/>
              <a:t>•</a:t>
            </a:r>
            <a:r>
              <a:rPr lang="en-US" sz="2100" dirty="0"/>
              <a:t> Mass balance is 1st order PDE in space and time. Need </a:t>
            </a:r>
            <a:r>
              <a:rPr lang="en-US" sz="2100" dirty="0">
                <a:solidFill>
                  <a:srgbClr val="FF0000"/>
                </a:solidFill>
              </a:rPr>
              <a:t>initial concentration </a:t>
            </a:r>
            <a:r>
              <a:rPr lang="en-US" sz="2100" dirty="0"/>
              <a:t>and </a:t>
            </a:r>
            <a:r>
              <a:rPr lang="en-US" sz="2100" dirty="0">
                <a:solidFill>
                  <a:srgbClr val="FF0000"/>
                </a:solidFill>
              </a:rPr>
              <a:t>boundary conditions</a:t>
            </a:r>
            <a:r>
              <a:rPr lang="en-US" sz="2100" dirty="0"/>
              <a:t> (i.e. fluxes at surface, top-of-the-atmosphere).</a:t>
            </a:r>
          </a:p>
          <a:p>
            <a:endParaRPr lang="en-US" sz="1200" dirty="0"/>
          </a:p>
          <a:p>
            <a:r>
              <a:rPr lang="en-US" sz="2500" dirty="0"/>
              <a:t>•</a:t>
            </a:r>
            <a:r>
              <a:rPr lang="en-US" sz="2100" dirty="0"/>
              <a:t> Global models have 3D domain with finite number of </a:t>
            </a:r>
            <a:r>
              <a:rPr lang="en-US" sz="2100" dirty="0" err="1">
                <a:solidFill>
                  <a:srgbClr val="FF0000"/>
                </a:solidFill>
              </a:rPr>
              <a:t>gridboxes</a:t>
            </a:r>
            <a:r>
              <a:rPr lang="en-US" sz="2100" dirty="0"/>
              <a:t>. Typical global models: horizontal resolution of ~100km, vertical of ~1km -&gt; total of ~10</a:t>
            </a:r>
            <a:r>
              <a:rPr lang="en-US" sz="2100" baseline="30000" dirty="0"/>
              <a:t>6</a:t>
            </a:r>
            <a:r>
              <a:rPr lang="en-US" sz="2100" dirty="0"/>
              <a:t> </a:t>
            </a:r>
            <a:r>
              <a:rPr lang="en-US" sz="2100" dirty="0" err="1"/>
              <a:t>gridboxes</a:t>
            </a:r>
            <a:r>
              <a:rPr lang="en-US" sz="2100" dirty="0"/>
              <a:t>. </a:t>
            </a:r>
            <a:r>
              <a:rPr lang="en-US" sz="2100" dirty="0">
                <a:solidFill>
                  <a:srgbClr val="FF0000"/>
                </a:solidFill>
              </a:rPr>
              <a:t>Equation then solved for </a:t>
            </a:r>
            <a:r>
              <a:rPr lang="en-US" sz="2100" i="1" dirty="0">
                <a:solidFill>
                  <a:srgbClr val="FF0000"/>
                </a:solidFill>
              </a:rPr>
              <a:t>all</a:t>
            </a:r>
            <a:r>
              <a:rPr lang="en-US" sz="2100" dirty="0">
                <a:solidFill>
                  <a:srgbClr val="FF0000"/>
                </a:solidFill>
              </a:rPr>
              <a:t> </a:t>
            </a:r>
            <a:r>
              <a:rPr lang="en-US" sz="2100" dirty="0" err="1">
                <a:solidFill>
                  <a:srgbClr val="FF0000"/>
                </a:solidFill>
              </a:rPr>
              <a:t>gridboxes</a:t>
            </a:r>
            <a:r>
              <a:rPr lang="en-US" sz="2100" dirty="0"/>
              <a:t>.</a:t>
            </a:r>
          </a:p>
          <a:p>
            <a:endParaRPr lang="en-US" sz="2100" dirty="0"/>
          </a:p>
          <a:p>
            <a:endParaRPr lang="en-US" sz="2400" dirty="0"/>
          </a:p>
        </p:txBody>
      </p:sp>
      <p:sp>
        <p:nvSpPr>
          <p:cNvPr id="5" name="Rectangle 4"/>
          <p:cNvSpPr/>
          <p:nvPr/>
        </p:nvSpPr>
        <p:spPr>
          <a:xfrm>
            <a:off x="3313673" y="6504801"/>
            <a:ext cx="2172727" cy="276999"/>
          </a:xfrm>
          <a:prstGeom prst="rect">
            <a:avLst/>
          </a:prstGeom>
        </p:spPr>
        <p:txBody>
          <a:bodyPr wrap="none">
            <a:spAutoFit/>
          </a:bodyPr>
          <a:lstStyle/>
          <a:p>
            <a:r>
              <a:rPr lang="en-US" sz="1200" i="1" dirty="0" err="1"/>
              <a:t>www.sciencemuseum.org.uk</a:t>
            </a:r>
            <a:endParaRPr lang="en-US" sz="1200" i="1" dirty="0"/>
          </a:p>
        </p:txBody>
      </p:sp>
      <p:pic>
        <p:nvPicPr>
          <p:cNvPr id="6" name="Picture 5" descr="gri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3577" y="3886200"/>
            <a:ext cx="3931023" cy="2590800"/>
          </a:xfrm>
          <a:prstGeom prst="rect">
            <a:avLst/>
          </a:prstGeom>
        </p:spPr>
      </p:pic>
    </p:spTree>
    <p:extLst>
      <p:ext uri="{BB962C8B-B14F-4D97-AF65-F5344CB8AC3E}">
        <p14:creationId xmlns:p14="http://schemas.microsoft.com/office/powerpoint/2010/main" val="17163481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14508</TotalTime>
  <Words>1878</Words>
  <Application>Microsoft Macintosh PowerPoint</Application>
  <PresentationFormat>On-screen Show (4:3)</PresentationFormat>
  <Paragraphs>195</Paragraphs>
  <Slides>24</Slides>
  <Notes>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1" baseType="lpstr">
      <vt:lpstr>Arial</vt:lpstr>
      <vt:lpstr>Calibri</vt:lpstr>
      <vt:lpstr>Cambria Math</vt:lpstr>
      <vt:lpstr>Helvetica</vt:lpstr>
      <vt:lpstr>Times New Roman</vt:lpstr>
      <vt:lpstr>Office Theme</vt:lpstr>
      <vt:lpstr>Equation</vt:lpstr>
      <vt:lpstr>PowerPoint Presentation</vt:lpstr>
      <vt:lpstr>PowerPoint Presentation</vt:lpstr>
      <vt:lpstr>The complex system we need to model:</vt:lpstr>
      <vt:lpstr>Processes simulated in an atmospheric model</vt:lpstr>
      <vt:lpstr>The evolution from separate to coupled modelling systems</vt:lpstr>
      <vt:lpstr>Types of large-scale atmospheric models (global or regional)</vt:lpstr>
      <vt:lpstr>The three pillars of an atmospheric model</vt:lpstr>
      <vt:lpstr>Conservation of mass (mass balance equation) for a gas/aerosol constituent</vt:lpstr>
      <vt:lpstr>Discretisation of mass balance equation in space (crucial for large-scale, complex atmospheric models)</vt:lpstr>
      <vt:lpstr>Discretisation of mass balance equation in time</vt:lpstr>
      <vt:lpstr>Simple one-box models (0-dimensional)</vt:lpstr>
      <vt:lpstr>Evolution of constituent mass in a box model</vt:lpstr>
      <vt:lpstr>Simple two-box model</vt:lpstr>
      <vt:lpstr>Back to large-scale models: Thermodynamic energy equation</vt:lpstr>
      <vt:lpstr>Conservation of momentum (Navier Stokes equation)</vt:lpstr>
      <vt:lpstr>Recent advances that revolutionized atmospheric science</vt:lpstr>
      <vt:lpstr>How to use a model</vt:lpstr>
      <vt:lpstr>PowerPoint Presentation</vt:lpstr>
      <vt:lpstr>Average 2005-08 CO concentration for 800-400 hPa</vt:lpstr>
      <vt:lpstr>Average 2005-08 O3 concentration for 800-400 hPa</vt:lpstr>
      <vt:lpstr>O3-CO correlation (800-400 hPa average) (used 2005-08 daily data)</vt:lpstr>
      <vt:lpstr>PowerPoint Presentation</vt:lpstr>
      <vt:lpstr>IAV of July-August CO from the Aura satellite (TES) and from the model (2005-09; 800-400hPa)</vt:lpstr>
      <vt:lpstr>Variability of Jul-Aug aerosols optical depth in observations and model experiments (2000-09 period)</vt:lpstr>
    </vt:vector>
  </TitlesOfParts>
  <Company>Columbia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“Regional climate sensitivity and how well we can constrain it using observations”</dc:title>
  <dc:creator>Apostolos Voulgarakis</dc:creator>
  <cp:lastModifiedBy>Voulgarakis, Apostolos</cp:lastModifiedBy>
  <cp:revision>1614</cp:revision>
  <cp:lastPrinted>2014-02-24T17:01:23Z</cp:lastPrinted>
  <dcterms:created xsi:type="dcterms:W3CDTF">2012-05-09T16:48:47Z</dcterms:created>
  <dcterms:modified xsi:type="dcterms:W3CDTF">2020-11-16T17:16:29Z</dcterms:modified>
</cp:coreProperties>
</file>