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27"/>
  </p:notesMasterIdLst>
  <p:handoutMasterIdLst>
    <p:handoutMasterId r:id="rId28"/>
  </p:handoutMasterIdLst>
  <p:sldIdLst>
    <p:sldId id="589" r:id="rId2"/>
    <p:sldId id="587" r:id="rId3"/>
    <p:sldId id="669" r:id="rId4"/>
    <p:sldId id="670" r:id="rId5"/>
    <p:sldId id="671" r:id="rId6"/>
    <p:sldId id="591" r:id="rId7"/>
    <p:sldId id="602" r:id="rId8"/>
    <p:sldId id="603" r:id="rId9"/>
    <p:sldId id="656" r:id="rId10"/>
    <p:sldId id="662" r:id="rId11"/>
    <p:sldId id="642" r:id="rId12"/>
    <p:sldId id="641" r:id="rId13"/>
    <p:sldId id="604" r:id="rId14"/>
    <p:sldId id="606" r:id="rId15"/>
    <p:sldId id="632" r:id="rId16"/>
    <p:sldId id="629" r:id="rId17"/>
    <p:sldId id="639" r:id="rId18"/>
    <p:sldId id="636" r:id="rId19"/>
    <p:sldId id="654" r:id="rId20"/>
    <p:sldId id="634" r:id="rId21"/>
    <p:sldId id="667" r:id="rId22"/>
    <p:sldId id="668" r:id="rId23"/>
    <p:sldId id="621" r:id="rId24"/>
    <p:sldId id="640" r:id="rId25"/>
    <p:sldId id="672" r:id="rId26"/>
  </p:sldIdLst>
  <p:sldSz cx="9906000" cy="6858000" type="A4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B5E2"/>
    <a:srgbClr val="00205B"/>
    <a:srgbClr val="FE5000"/>
    <a:srgbClr val="C5B9AC"/>
    <a:srgbClr val="CB333B"/>
    <a:srgbClr val="FEDB00"/>
    <a:srgbClr val="968C83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3" autoAdjust="0"/>
  </p:normalViewPr>
  <p:slideViewPr>
    <p:cSldViewPr snapToGrid="0">
      <p:cViewPr varScale="1">
        <p:scale>
          <a:sx n="117" d="100"/>
          <a:sy n="117" d="100"/>
        </p:scale>
        <p:origin x="576" y="11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56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4738" y="1074738"/>
            <a:ext cx="7781925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2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296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8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35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20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076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84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533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48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6145001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798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799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817935" y="659821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11148" y="6613451"/>
            <a:ext cx="353547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B1F4-3D9F-4443-AA6B-4AD0ECD4C898}" type="datetimeFigureOut">
              <a:rPr lang="en-US" smtClean="0"/>
              <a:pPr/>
              <a:t>2/17/2021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BDCE-8BBF-4897-9AC6-729A7A501FF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18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5010" y="256607"/>
            <a:ext cx="7772750" cy="4590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38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9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91588" y="662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848101" y="6624000"/>
            <a:ext cx="25298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541020" y="6624000"/>
            <a:ext cx="275844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nl-NL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EUM/GES/TEM/07/2025, v2U, 12 January 2018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77190" y="6570139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900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  <p:sldLayoutId id="2147487672" r:id="rId4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esaCP/SEM340NKPZD_index_1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SW0205\EPS\EPS%20GOME2\Meetings\BalticStates\LATEST.GOME2.L4.O3.VCD.ANIM.PAL.wmv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128211" y="1895926"/>
            <a:ext cx="6777789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kern="0" dirty="0" smtClean="0"/>
              <a:t>Atmospheric composition  from GOME-2 / METOP measurements</a:t>
            </a:r>
          </a:p>
          <a:p>
            <a:pPr algn="r"/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1800" kern="0" dirty="0" smtClean="0"/>
              <a:t>Alessandra Cacciari </a:t>
            </a:r>
          </a:p>
          <a:p>
            <a:pPr algn="r"/>
            <a:r>
              <a:rPr lang="en-US" sz="1800" kern="0" dirty="0" smtClean="0"/>
              <a:t>and the Atmospheric Composition team at EUMETSAT </a:t>
            </a:r>
            <a:br>
              <a:rPr lang="en-US" sz="1800" kern="0" dirty="0" smtClean="0"/>
            </a:br>
            <a:r>
              <a:rPr lang="en-US" sz="1800" kern="0" dirty="0" smtClean="0"/>
              <a:t/>
            </a:r>
            <a:br>
              <a:rPr lang="en-US" sz="1800" kern="0" dirty="0" smtClean="0"/>
            </a:br>
            <a:endParaRPr lang="en-US" kern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53264" y="4280686"/>
            <a:ext cx="4706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/>
              <a:t>Rosemary Munro (lead), </a:t>
            </a:r>
            <a:r>
              <a:rPr lang="en-US" sz="1600" b="0" dirty="0"/>
              <a:t>Sebastian Gimeno </a:t>
            </a:r>
            <a:r>
              <a:rPr lang="en-US" sz="1600" b="0" dirty="0" smtClean="0"/>
              <a:t>Garcia, Nan Hao,  </a:t>
            </a:r>
            <a:r>
              <a:rPr lang="en-US" sz="1600" b="0" dirty="0"/>
              <a:t>Rasmus </a:t>
            </a:r>
            <a:r>
              <a:rPr lang="en-US" sz="1600" b="0" dirty="0" smtClean="0"/>
              <a:t>Lindstrot,</a:t>
            </a:r>
            <a:r>
              <a:rPr lang="en-US" sz="1600" b="0" dirty="0"/>
              <a:t> Gabriele </a:t>
            </a:r>
            <a:r>
              <a:rPr lang="en-US" sz="1600" b="0" dirty="0" smtClean="0"/>
              <a:t>Poli, Frank </a:t>
            </a:r>
            <a:r>
              <a:rPr lang="en-US" sz="1600" b="0" dirty="0" err="1" smtClean="0"/>
              <a:t>Ruetrich</a:t>
            </a:r>
            <a:r>
              <a:rPr lang="en-US" sz="1600" b="0" dirty="0" smtClean="0"/>
              <a:t>, Bram </a:t>
            </a:r>
            <a:r>
              <a:rPr lang="en-US" sz="1600" b="0" dirty="0"/>
              <a:t>Sanders</a:t>
            </a:r>
            <a:r>
              <a:rPr lang="en-US" sz="1600" b="0" dirty="0" smtClean="0"/>
              <a:t>, and </a:t>
            </a:r>
          </a:p>
          <a:p>
            <a:pPr algn="r"/>
            <a:r>
              <a:rPr lang="en-US" sz="1600" b="0" dirty="0" smtClean="0"/>
              <a:t>Ruediger Lang </a:t>
            </a:r>
            <a:endParaRPr lang="en-GB" sz="1600" b="0" dirty="0" err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157163"/>
            <a:ext cx="938980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2400" kern="0" dirty="0" smtClean="0"/>
              <a:t>GOME-2 Level 2 products      </a:t>
            </a:r>
            <a:endParaRPr lang="en-GB" kern="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94"/>
            <a:ext cx="4846799" cy="3276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13" y="1228726"/>
            <a:ext cx="4688290" cy="3169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032"/>
            <a:ext cx="9906000" cy="22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50350" cy="839788"/>
          </a:xfrm>
        </p:spPr>
        <p:txBody>
          <a:bodyPr/>
          <a:lstStyle/>
          <a:p>
            <a:r>
              <a:rPr lang="en-GB" sz="2400" dirty="0" smtClean="0"/>
              <a:t>Atmospheric composition measurement Techniques </a:t>
            </a:r>
            <a:br>
              <a:rPr lang="en-GB" sz="2400" dirty="0" smtClean="0"/>
            </a:br>
            <a:r>
              <a:rPr lang="en-GB" sz="2400" dirty="0" smtClean="0"/>
              <a:t>UV/Visible/NIR/SWIR (UVNS) Solar Backscatter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29375"/>
            <a:ext cx="711200" cy="2667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Slide: </a:t>
            </a:r>
            <a:fld id="{41A5347F-8C46-44F4-9E74-D24CEECA27F8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1406013" y="1434803"/>
            <a:ext cx="7225788" cy="5127922"/>
            <a:chOff x="1406013" y="1321823"/>
            <a:chExt cx="7225788" cy="5419341"/>
          </a:xfrm>
        </p:grpSpPr>
        <p:pic>
          <p:nvPicPr>
            <p:cNvPr id="5" name="Picture 2" descr="H:\DESKTOP\Baltic States Presentation\backscat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6013" y="1321823"/>
              <a:ext cx="7225788" cy="5419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848162" y="1679576"/>
              <a:ext cx="197361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I</a:t>
              </a:r>
              <a:r>
                <a:rPr lang="en-US" sz="2000" baseline="-25000" dirty="0" smtClean="0">
                  <a:latin typeface="Arial" pitchFamily="34" charset="0"/>
                  <a:cs typeface="Arial" pitchFamily="34" charset="0"/>
                </a:rPr>
                <a:t>0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    Spectral </a:t>
              </a:r>
            </a:p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     Solar </a:t>
              </a:r>
            </a:p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     Irradiance </a:t>
              </a:r>
              <a:endParaRPr lang="en-GB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20932" y="2566913"/>
              <a:ext cx="17491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I    Spectral </a:t>
              </a:r>
            </a:p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   Radiance </a:t>
              </a:r>
              <a:endParaRPr lang="en-GB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83569" y="419894"/>
            <a:ext cx="5670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3" indent="-1071563"/>
            <a:r>
              <a:rPr lang="en-US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8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GOME-2 Measurement Concept</a:t>
            </a:r>
            <a:endParaRPr lang="en-GB" sz="18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16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45311" y="616267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Courtesy: WDC – DLR </a:t>
            </a:r>
            <a:endParaRPr lang="en-GB" sz="1800" b="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>
          <a:xfrm>
            <a:off x="368749" y="1535060"/>
            <a:ext cx="9125972" cy="3829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3518" y="5406878"/>
            <a:ext cx="25138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80 × 40 (main channels) 80 × 10 (PMD)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The GOME-2 instrument on Metop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Measuring atmospheric composition from space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86278" y="1021963"/>
            <a:ext cx="501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Spectra 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collected </a:t>
            </a:r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from </a:t>
            </a:r>
            <a:r>
              <a:rPr lang="en-GB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240‑790 nm </a:t>
            </a:r>
            <a:endParaRPr lang="en-GB" sz="20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0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20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80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The GOME-2 instrument on Metop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Measuring atmospheric composition from space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258"/>
            <a:ext cx="9905999" cy="5967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8949" y="2999532"/>
            <a:ext cx="2063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    Spectral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Radiance 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7965" y="1623558"/>
            <a:ext cx="2335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Spectral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Solar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Irradiance 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832" y="1419544"/>
            <a:ext cx="7428058" cy="4443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8152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8" y="1222899"/>
            <a:ext cx="6477740" cy="4858305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EPS Services and Level 0 data flow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57171" y="2185140"/>
            <a:ext cx="4163628" cy="4269397"/>
            <a:chOff x="5657171" y="2185140"/>
            <a:chExt cx="4163628" cy="42693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" t="11707" r="39908" b="-259"/>
            <a:stretch/>
          </p:blipFill>
          <p:spPr>
            <a:xfrm>
              <a:off x="5657171" y="3417902"/>
              <a:ext cx="2627791" cy="303663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5" t="8266" r="3972" b="75419"/>
            <a:stretch/>
          </p:blipFill>
          <p:spPr>
            <a:xfrm>
              <a:off x="6749125" y="2185140"/>
              <a:ext cx="3071674" cy="1058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409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Data Processing Levels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115469"/>
              </p:ext>
            </p:extLst>
          </p:nvPr>
        </p:nvGraphicFramePr>
        <p:xfrm>
          <a:off x="161364" y="934065"/>
          <a:ext cx="4115667" cy="5548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6251">
                  <a:extLst>
                    <a:ext uri="{9D8B030D-6E8A-4147-A177-3AD203B41FA5}">
                      <a16:colId xmlns:a16="http://schemas.microsoft.com/office/drawing/2014/main" val="766793937"/>
                    </a:ext>
                  </a:extLst>
                </a:gridCol>
                <a:gridCol w="3029416">
                  <a:extLst>
                    <a:ext uri="{9D8B030D-6E8A-4147-A177-3AD203B41FA5}">
                      <a16:colId xmlns:a16="http://schemas.microsoft.com/office/drawing/2014/main" val="859865265"/>
                    </a:ext>
                  </a:extLst>
                </a:gridCol>
              </a:tblGrid>
              <a:tr h="557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Data Level</a:t>
                      </a:r>
                      <a:endParaRPr lang="en-GB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   </a:t>
                      </a:r>
                      <a:r>
                        <a:rPr lang="en-GB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Description</a:t>
                      </a:r>
                      <a:endParaRPr lang="en-GB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906287650"/>
                  </a:ext>
                </a:extLst>
              </a:tr>
              <a:tr h="385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Reconstructed, </a:t>
                      </a:r>
                      <a:r>
                        <a:rPr lang="en-GB" sz="1000" b="1" u="sng" dirty="0">
                          <a:effectLst/>
                        </a:rPr>
                        <a:t>raw </a:t>
                      </a:r>
                      <a:r>
                        <a:rPr lang="en-GB" sz="1000" b="1" u="sng" dirty="0" smtClean="0">
                          <a:effectLst/>
                        </a:rPr>
                        <a:t>instrument</a:t>
                      </a:r>
                      <a:r>
                        <a:rPr lang="en-GB" sz="1000" b="1" u="sng" baseline="0" dirty="0" smtClean="0">
                          <a:effectLst/>
                        </a:rPr>
                        <a:t> </a:t>
                      </a:r>
                      <a:r>
                        <a:rPr lang="en-GB" sz="1000" b="1" u="sng" dirty="0" smtClean="0">
                          <a:effectLst/>
                        </a:rPr>
                        <a:t>data </a:t>
                      </a:r>
                      <a:r>
                        <a:rPr lang="en-GB" sz="1000" dirty="0">
                          <a:effectLst/>
                        </a:rPr>
                        <a:t>and payload data at full resolution [BU]   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353107157"/>
                  </a:ext>
                </a:extLst>
              </a:tr>
              <a:tr h="975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Lev1A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Reconstructed, unprocessed </a:t>
                      </a:r>
                      <a:r>
                        <a:rPr lang="en-GB" sz="1000" b="1" dirty="0">
                          <a:effectLst/>
                        </a:rPr>
                        <a:t>instrument data </a:t>
                      </a:r>
                      <a:r>
                        <a:rPr lang="en-GB" sz="1000" dirty="0">
                          <a:effectLst/>
                        </a:rPr>
                        <a:t>at full resolution, time-referenced, and annotated with ancillary information, including </a:t>
                      </a:r>
                      <a:r>
                        <a:rPr lang="en-GB" sz="1000" b="1" dirty="0">
                          <a:effectLst/>
                        </a:rPr>
                        <a:t>in-flight calibration coefficients</a:t>
                      </a:r>
                      <a:r>
                        <a:rPr lang="en-GB" sz="1000" dirty="0">
                          <a:effectLst/>
                        </a:rPr>
                        <a:t> and </a:t>
                      </a:r>
                      <a:r>
                        <a:rPr lang="en-GB" sz="1000" b="1" dirty="0" err="1">
                          <a:effectLst/>
                        </a:rPr>
                        <a:t>georeferencing</a:t>
                      </a:r>
                      <a:r>
                        <a:rPr lang="en-GB" sz="1000" b="1" dirty="0">
                          <a:effectLst/>
                        </a:rPr>
                        <a:t> parameters</a:t>
                      </a:r>
                      <a:r>
                        <a:rPr lang="en-GB" sz="1000" dirty="0">
                          <a:effectLst/>
                        </a:rPr>
                        <a:t> computed and appended but not applied to Level 0 data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1663366398"/>
                  </a:ext>
                </a:extLst>
              </a:tr>
              <a:tr h="1494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Lev1B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Level 1A data processed </a:t>
                      </a:r>
                      <a:endParaRPr lang="en-GB" sz="1000" dirty="0" smtClean="0">
                        <a:effectLst/>
                        <a:sym typeface="Wingdings" panose="05000000000000000000" pitchFamily="2" charset="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err="1" smtClean="0">
                          <a:effectLst/>
                        </a:rPr>
                        <a:t>geolocated</a:t>
                      </a:r>
                      <a:r>
                        <a:rPr lang="en-GB" sz="1000" b="1" dirty="0" smtClean="0">
                          <a:effectLst/>
                        </a:rPr>
                        <a:t> </a:t>
                      </a:r>
                      <a:r>
                        <a:rPr lang="en-GB" sz="1000" b="1" dirty="0">
                          <a:effectLst/>
                        </a:rPr>
                        <a:t>and calibrated radiance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effectLst/>
                        </a:rPr>
                        <a:t>Eartshine</a:t>
                      </a:r>
                      <a:r>
                        <a:rPr lang="en-GB" sz="1000" b="1" dirty="0">
                          <a:effectLst/>
                        </a:rPr>
                        <a:t> data </a:t>
                      </a:r>
                      <a:endParaRPr lang="en-GB" sz="10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Solar </a:t>
                      </a:r>
                      <a:r>
                        <a:rPr lang="en-GB" sz="1000" b="1" dirty="0">
                          <a:effectLst/>
                        </a:rPr>
                        <a:t>Spectrum measurements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[Wm</a:t>
                      </a:r>
                      <a:r>
                        <a:rPr lang="en-GB" sz="1000" baseline="30000" dirty="0">
                          <a:effectLst/>
                        </a:rPr>
                        <a:t>2</a:t>
                      </a:r>
                      <a:r>
                        <a:rPr lang="en-GB" sz="1000" dirty="0">
                          <a:effectLst/>
                        </a:rPr>
                        <a:t>sr</a:t>
                      </a:r>
                      <a:r>
                        <a:rPr lang="en-GB" sz="1000" baseline="30000" dirty="0">
                          <a:effectLst/>
                        </a:rPr>
                        <a:t>-1</a:t>
                      </a:r>
                      <a:r>
                        <a:rPr lang="en-GB" sz="1000" dirty="0">
                          <a:effectLst/>
                        </a:rPr>
                        <a:t>um</a:t>
                      </a:r>
                      <a:r>
                        <a:rPr lang="en-GB" sz="1000" baseline="30000" dirty="0">
                          <a:effectLst/>
                        </a:rPr>
                        <a:t>-1</a:t>
                      </a:r>
                      <a:r>
                        <a:rPr lang="en-GB" sz="1000" dirty="0">
                          <a:effectLst/>
                        </a:rPr>
                        <a:t>, Wm</a:t>
                      </a:r>
                      <a:r>
                        <a:rPr lang="en-GB" sz="1000" baseline="30000" dirty="0">
                          <a:effectLst/>
                        </a:rPr>
                        <a:t>2</a:t>
                      </a:r>
                      <a:r>
                        <a:rPr lang="en-GB" sz="1000" dirty="0">
                          <a:effectLst/>
                        </a:rPr>
                        <a:t>um</a:t>
                      </a:r>
                      <a:r>
                        <a:rPr lang="en-GB" sz="1000" baseline="30000" dirty="0">
                          <a:effectLst/>
                        </a:rPr>
                        <a:t>-1</a:t>
                      </a:r>
                      <a:r>
                        <a:rPr lang="en-GB" sz="1000" dirty="0">
                          <a:effectLst/>
                        </a:rPr>
                        <a:t>]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3874680887"/>
                  </a:ext>
                </a:extLst>
              </a:tr>
              <a:tr h="1302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Retrieved geophysical variables </a:t>
                      </a:r>
                      <a:r>
                        <a:rPr lang="en-GB" sz="1000" dirty="0">
                          <a:effectLst/>
                        </a:rPr>
                        <a:t>at the same resolution and location as Level 1 source data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1139620319"/>
                  </a:ext>
                </a:extLst>
              </a:tr>
              <a:tr h="533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Lev3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Variables mapped on </a:t>
                      </a:r>
                      <a:r>
                        <a:rPr lang="en-GB" sz="1000" b="1" dirty="0">
                          <a:effectLst/>
                        </a:rPr>
                        <a:t>uniform space-time grid </a:t>
                      </a:r>
                      <a:r>
                        <a:rPr lang="en-GB" sz="1000" dirty="0">
                          <a:effectLst/>
                        </a:rPr>
                        <a:t>scales, usually with some completeness and consistency.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411192016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098" t="13439" r="42169" b="21361"/>
          <a:stretch/>
        </p:blipFill>
        <p:spPr>
          <a:xfrm>
            <a:off x="4447968" y="0"/>
            <a:ext cx="2841835" cy="234503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93690" y="1767746"/>
            <a:ext cx="6312310" cy="3244645"/>
            <a:chOff x="4516380" y="2059995"/>
            <a:chExt cx="5506008" cy="272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429" y="2059995"/>
              <a:ext cx="2709959" cy="2031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380" y="2692384"/>
              <a:ext cx="2796049" cy="2096238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94" y="3723863"/>
            <a:ext cx="4604176" cy="3112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7" y="3738613"/>
            <a:ext cx="4839767" cy="30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6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 Data Processing Level and Processing Steps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499809"/>
              </p:ext>
            </p:extLst>
          </p:nvPr>
        </p:nvGraphicFramePr>
        <p:xfrm>
          <a:off x="4640826" y="934065"/>
          <a:ext cx="4939908" cy="5535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509">
                  <a:extLst>
                    <a:ext uri="{9D8B030D-6E8A-4147-A177-3AD203B41FA5}">
                      <a16:colId xmlns:a16="http://schemas.microsoft.com/office/drawing/2014/main" val="2018423495"/>
                    </a:ext>
                  </a:extLst>
                </a:gridCol>
                <a:gridCol w="3504399">
                  <a:extLst>
                    <a:ext uri="{9D8B030D-6E8A-4147-A177-3AD203B41FA5}">
                      <a16:colId xmlns:a16="http://schemas.microsoft.com/office/drawing/2014/main" val="1425020304"/>
                    </a:ext>
                  </a:extLst>
                </a:gridCol>
              </a:tblGrid>
              <a:tr h="58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    </a:t>
                      </a:r>
                      <a:r>
                        <a:rPr lang="en-GB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Processing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696465192"/>
                  </a:ext>
                </a:extLst>
              </a:tr>
              <a:tr h="307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CALIBRATION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Lev1B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Signals calibration and correction producing measurements independent from the instrument     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8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INPUT  instrument signal </a:t>
                      </a:r>
                      <a:endParaRPr lang="en-GB" sz="8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            [BU] 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 - scene-dependent corrections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      </a:t>
                      </a:r>
                      <a:r>
                        <a:rPr lang="en-GB" sz="900" b="0" dirty="0">
                          <a:effectLst/>
                        </a:rPr>
                        <a:t>polarisation</a:t>
                      </a:r>
                      <a:endParaRPr lang="en-GB" sz="8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      </a:t>
                      </a:r>
                      <a:r>
                        <a:rPr lang="en-GB" sz="900" b="0" dirty="0" err="1">
                          <a:effectLst/>
                        </a:rPr>
                        <a:t>straylight</a:t>
                      </a:r>
                      <a:r>
                        <a:rPr lang="en-GB" sz="900" b="0" dirty="0">
                          <a:effectLst/>
                        </a:rPr>
                        <a:t> </a:t>
                      </a:r>
                      <a:endParaRPr lang="en-GB" sz="8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      spatial aliasing </a:t>
                      </a:r>
                      <a:endParaRPr lang="en-GB" sz="8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 - detector-dependent corrections 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     spectral calibration (ISRF)</a:t>
                      </a:r>
                      <a:endParaRPr lang="en-GB" sz="8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     radiometric calibration </a:t>
                      </a:r>
                      <a:endParaRPr lang="en-GB" sz="800" b="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     </a:t>
                      </a:r>
                      <a:endParaRPr lang="en-GB" sz="800" b="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 OUTPUT  radiance/irradiance  </a:t>
                      </a:r>
                      <a:endParaRPr lang="en-GB" sz="8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                [Wm</a:t>
                      </a:r>
                      <a:r>
                        <a:rPr lang="en-GB" sz="900" b="1" baseline="30000" dirty="0">
                          <a:effectLst/>
                        </a:rPr>
                        <a:t>2</a:t>
                      </a:r>
                      <a:r>
                        <a:rPr lang="en-GB" sz="900" b="1" dirty="0">
                          <a:effectLst/>
                        </a:rPr>
                        <a:t>sr</a:t>
                      </a:r>
                      <a:r>
                        <a:rPr lang="en-GB" sz="900" b="1" baseline="30000" dirty="0">
                          <a:effectLst/>
                        </a:rPr>
                        <a:t>-1</a:t>
                      </a:r>
                      <a:r>
                        <a:rPr lang="en-GB" sz="900" b="1" dirty="0">
                          <a:effectLst/>
                        </a:rPr>
                        <a:t>um</a:t>
                      </a:r>
                      <a:r>
                        <a:rPr lang="en-GB" sz="900" b="1" baseline="30000" dirty="0">
                          <a:effectLst/>
                        </a:rPr>
                        <a:t>-1</a:t>
                      </a:r>
                      <a:r>
                        <a:rPr lang="en-GB" sz="900" b="1" dirty="0">
                          <a:effectLst/>
                        </a:rPr>
                        <a:t>, Wm</a:t>
                      </a:r>
                      <a:r>
                        <a:rPr lang="en-GB" sz="900" b="1" baseline="30000" dirty="0">
                          <a:effectLst/>
                        </a:rPr>
                        <a:t>2</a:t>
                      </a:r>
                      <a:r>
                        <a:rPr lang="en-GB" sz="900" b="1" dirty="0">
                          <a:effectLst/>
                        </a:rPr>
                        <a:t>um</a:t>
                      </a:r>
                      <a:r>
                        <a:rPr lang="en-GB" sz="900" b="1" baseline="30000" dirty="0">
                          <a:effectLst/>
                        </a:rPr>
                        <a:t>-1</a:t>
                      </a:r>
                      <a:r>
                        <a:rPr lang="en-GB" sz="900" b="1" dirty="0">
                          <a:effectLst/>
                        </a:rPr>
                        <a:t>]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  Spectral radiance in the UV-VIS-NIR 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  Solar spectra in the UV-VIS-NIR </a:t>
                      </a:r>
                      <a:endParaRPr lang="en-GB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339687384"/>
                  </a:ext>
                </a:extLst>
              </a:tr>
              <a:tr h="1868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RETRIEVAL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Lev1B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TO </a:t>
                      </a:r>
                      <a:endParaRPr lang="en-GB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Retrieval </a:t>
                      </a:r>
                      <a:r>
                        <a:rPr lang="en-GB" sz="900" b="1" dirty="0" smtClean="0">
                          <a:effectLst/>
                        </a:rPr>
                        <a:t>Techniques </a:t>
                      </a:r>
                      <a:endParaRPr lang="en-GB" sz="800" b="1" dirty="0">
                        <a:effectLst/>
                      </a:endParaRPr>
                    </a:p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INPUT  radiance/irradiance  </a:t>
                      </a:r>
                      <a:endParaRPr lang="en-GB" sz="8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                [Wm</a:t>
                      </a:r>
                      <a:r>
                        <a:rPr lang="en-GB" sz="900" baseline="30000" dirty="0">
                          <a:effectLst/>
                        </a:rPr>
                        <a:t>2</a:t>
                      </a:r>
                      <a:r>
                        <a:rPr lang="en-GB" sz="900" dirty="0">
                          <a:effectLst/>
                        </a:rPr>
                        <a:t>sr</a:t>
                      </a:r>
                      <a:r>
                        <a:rPr lang="en-GB" sz="900" baseline="30000" dirty="0">
                          <a:effectLst/>
                        </a:rPr>
                        <a:t>-1</a:t>
                      </a:r>
                      <a:r>
                        <a:rPr lang="en-GB" sz="900" dirty="0">
                          <a:effectLst/>
                        </a:rPr>
                        <a:t>um</a:t>
                      </a:r>
                      <a:r>
                        <a:rPr lang="en-GB" sz="900" baseline="30000" dirty="0">
                          <a:effectLst/>
                        </a:rPr>
                        <a:t>-1</a:t>
                      </a:r>
                      <a:r>
                        <a:rPr lang="en-GB" sz="900" dirty="0">
                          <a:effectLst/>
                        </a:rPr>
                        <a:t>, Wm</a:t>
                      </a:r>
                      <a:r>
                        <a:rPr lang="en-GB" sz="900" baseline="30000" dirty="0">
                          <a:effectLst/>
                        </a:rPr>
                        <a:t>2</a:t>
                      </a:r>
                      <a:r>
                        <a:rPr lang="en-GB" sz="900" dirty="0">
                          <a:effectLst/>
                        </a:rPr>
                        <a:t>um</a:t>
                      </a:r>
                      <a:r>
                        <a:rPr lang="en-GB" sz="900" baseline="30000" dirty="0">
                          <a:effectLst/>
                        </a:rPr>
                        <a:t>-1</a:t>
                      </a:r>
                      <a:r>
                        <a:rPr lang="en-GB" sz="900" dirty="0">
                          <a:effectLst/>
                        </a:rPr>
                        <a:t>]</a:t>
                      </a:r>
                      <a:endParaRPr lang="en-GB" sz="800" dirty="0">
                        <a:effectLst/>
                      </a:endParaRP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marL="342900" lvl="0" indent="-77788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GB" sz="900" b="1" dirty="0">
                          <a:effectLst/>
                        </a:rPr>
                        <a:t>Full retrieval   (OE)</a:t>
                      </a:r>
                      <a:endParaRPr lang="en-GB" sz="800" b="1" dirty="0">
                        <a:effectLst/>
                      </a:endParaRPr>
                    </a:p>
                    <a:p>
                      <a:pPr marL="342900" lvl="0" indent="-77788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GB" sz="900" b="1" dirty="0">
                          <a:effectLst/>
                        </a:rPr>
                        <a:t>Fast retrieval  (DOAS, AAI) 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marL="726440" indent="-72644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OUTPUT  O</a:t>
                      </a:r>
                      <a:r>
                        <a:rPr lang="en-GB" sz="900" b="1" baseline="-25000" dirty="0">
                          <a:effectLst/>
                        </a:rPr>
                        <a:t>3</a:t>
                      </a:r>
                      <a:r>
                        <a:rPr lang="en-GB" sz="900" b="1" dirty="0">
                          <a:effectLst/>
                        </a:rPr>
                        <a:t> [DU], NO</a:t>
                      </a:r>
                      <a:r>
                        <a:rPr lang="en-GB" sz="900" b="1" baseline="-25000" dirty="0">
                          <a:effectLst/>
                        </a:rPr>
                        <a:t>2</a:t>
                      </a:r>
                      <a:r>
                        <a:rPr lang="en-GB" sz="900" b="1" dirty="0">
                          <a:effectLst/>
                        </a:rPr>
                        <a:t> [</a:t>
                      </a:r>
                      <a:r>
                        <a:rPr lang="en-GB" sz="900" b="1" dirty="0" err="1">
                          <a:effectLst/>
                        </a:rPr>
                        <a:t>molec</a:t>
                      </a:r>
                      <a:r>
                        <a:rPr lang="en-GB" sz="900" b="1" dirty="0">
                          <a:effectLst/>
                        </a:rPr>
                        <a:t> cm</a:t>
                      </a:r>
                      <a:r>
                        <a:rPr lang="en-GB" sz="900" b="1" baseline="30000" dirty="0">
                          <a:effectLst/>
                        </a:rPr>
                        <a:t>-2</a:t>
                      </a:r>
                      <a:r>
                        <a:rPr lang="en-GB" sz="900" b="1" dirty="0">
                          <a:effectLst/>
                        </a:rPr>
                        <a:t>], HCHO, </a:t>
                      </a:r>
                      <a:r>
                        <a:rPr lang="en-GB" sz="900" b="1" dirty="0" err="1">
                          <a:effectLst/>
                        </a:rPr>
                        <a:t>BrO</a:t>
                      </a:r>
                      <a:r>
                        <a:rPr lang="en-GB" sz="900" b="1" dirty="0">
                          <a:effectLst/>
                        </a:rPr>
                        <a:t>, SO</a:t>
                      </a:r>
                      <a:r>
                        <a:rPr lang="en-GB" sz="900" b="1" baseline="-25000" dirty="0">
                          <a:effectLst/>
                        </a:rPr>
                        <a:t>2</a:t>
                      </a:r>
                      <a:endParaRPr lang="en-GB" sz="800" b="1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78299167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705776"/>
              </p:ext>
            </p:extLst>
          </p:nvPr>
        </p:nvGraphicFramePr>
        <p:xfrm>
          <a:off x="161364" y="934065"/>
          <a:ext cx="4115667" cy="5548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6251">
                  <a:extLst>
                    <a:ext uri="{9D8B030D-6E8A-4147-A177-3AD203B41FA5}">
                      <a16:colId xmlns:a16="http://schemas.microsoft.com/office/drawing/2014/main" val="766793937"/>
                    </a:ext>
                  </a:extLst>
                </a:gridCol>
                <a:gridCol w="3029416">
                  <a:extLst>
                    <a:ext uri="{9D8B030D-6E8A-4147-A177-3AD203B41FA5}">
                      <a16:colId xmlns:a16="http://schemas.microsoft.com/office/drawing/2014/main" val="859865265"/>
                    </a:ext>
                  </a:extLst>
                </a:gridCol>
              </a:tblGrid>
              <a:tr h="557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Data Level</a:t>
                      </a:r>
                      <a:endParaRPr lang="en-GB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   </a:t>
                      </a:r>
                      <a:r>
                        <a:rPr lang="en-GB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Description</a:t>
                      </a:r>
                      <a:endParaRPr lang="en-GB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906287650"/>
                  </a:ext>
                </a:extLst>
              </a:tr>
              <a:tr h="385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Reconstructed, </a:t>
                      </a:r>
                      <a:r>
                        <a:rPr lang="en-GB" sz="1000" b="1" u="sng" dirty="0">
                          <a:effectLst/>
                        </a:rPr>
                        <a:t>raw </a:t>
                      </a:r>
                      <a:r>
                        <a:rPr lang="en-GB" sz="1000" b="1" u="sng" dirty="0" smtClean="0">
                          <a:effectLst/>
                        </a:rPr>
                        <a:t>instrument</a:t>
                      </a:r>
                      <a:r>
                        <a:rPr lang="en-GB" sz="1000" b="1" u="sng" baseline="0" dirty="0" smtClean="0">
                          <a:effectLst/>
                        </a:rPr>
                        <a:t> </a:t>
                      </a:r>
                      <a:r>
                        <a:rPr lang="en-GB" sz="1000" b="1" u="sng" dirty="0" smtClean="0">
                          <a:effectLst/>
                        </a:rPr>
                        <a:t>data </a:t>
                      </a:r>
                      <a:r>
                        <a:rPr lang="en-GB" sz="1000" dirty="0">
                          <a:effectLst/>
                        </a:rPr>
                        <a:t>and payload data at full resolution [BU]   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353107157"/>
                  </a:ext>
                </a:extLst>
              </a:tr>
              <a:tr h="975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Lev1A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Reconstructed, unprocessed </a:t>
                      </a:r>
                      <a:r>
                        <a:rPr lang="en-GB" sz="1000" b="1" dirty="0">
                          <a:effectLst/>
                        </a:rPr>
                        <a:t>instrument data </a:t>
                      </a:r>
                      <a:r>
                        <a:rPr lang="en-GB" sz="1000" dirty="0">
                          <a:effectLst/>
                        </a:rPr>
                        <a:t>at full resolution, time-referenced, and annotated with ancillary information, including </a:t>
                      </a:r>
                      <a:r>
                        <a:rPr lang="en-GB" sz="1000" b="1" dirty="0">
                          <a:effectLst/>
                        </a:rPr>
                        <a:t>in-flight calibration coefficients</a:t>
                      </a:r>
                      <a:r>
                        <a:rPr lang="en-GB" sz="1000" dirty="0">
                          <a:effectLst/>
                        </a:rPr>
                        <a:t> and </a:t>
                      </a:r>
                      <a:r>
                        <a:rPr lang="en-GB" sz="1000" b="1" dirty="0" err="1">
                          <a:effectLst/>
                        </a:rPr>
                        <a:t>georeferencing</a:t>
                      </a:r>
                      <a:r>
                        <a:rPr lang="en-GB" sz="1000" b="1" dirty="0">
                          <a:effectLst/>
                        </a:rPr>
                        <a:t> parameters</a:t>
                      </a:r>
                      <a:r>
                        <a:rPr lang="en-GB" sz="1000" dirty="0">
                          <a:effectLst/>
                        </a:rPr>
                        <a:t> computed and appended but not applied to Level 0 data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1663366398"/>
                  </a:ext>
                </a:extLst>
              </a:tr>
              <a:tr h="1494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Lev1B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Level 1A data processed </a:t>
                      </a:r>
                      <a:endParaRPr lang="en-GB" sz="1000" dirty="0" smtClean="0">
                        <a:effectLst/>
                        <a:sym typeface="Wingdings" panose="05000000000000000000" pitchFamily="2" charset="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err="1" smtClean="0">
                          <a:effectLst/>
                        </a:rPr>
                        <a:t>geolocated</a:t>
                      </a:r>
                      <a:r>
                        <a:rPr lang="en-GB" sz="1000" b="1" dirty="0" smtClean="0">
                          <a:effectLst/>
                        </a:rPr>
                        <a:t> </a:t>
                      </a:r>
                      <a:r>
                        <a:rPr lang="en-GB" sz="1000" b="1" dirty="0">
                          <a:effectLst/>
                        </a:rPr>
                        <a:t>and calibrated radiance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effectLst/>
                        </a:rPr>
                        <a:t>Eartshine</a:t>
                      </a:r>
                      <a:r>
                        <a:rPr lang="en-GB" sz="1000" b="1" dirty="0">
                          <a:effectLst/>
                        </a:rPr>
                        <a:t> data </a:t>
                      </a:r>
                      <a:endParaRPr lang="en-GB" sz="10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Solar </a:t>
                      </a:r>
                      <a:r>
                        <a:rPr lang="en-GB" sz="1000" b="1" dirty="0">
                          <a:effectLst/>
                        </a:rPr>
                        <a:t>Spectrum measurements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[Wm</a:t>
                      </a:r>
                      <a:r>
                        <a:rPr lang="en-GB" sz="1000" baseline="30000" dirty="0">
                          <a:effectLst/>
                        </a:rPr>
                        <a:t>2</a:t>
                      </a:r>
                      <a:r>
                        <a:rPr lang="en-GB" sz="1000" dirty="0">
                          <a:effectLst/>
                        </a:rPr>
                        <a:t>sr</a:t>
                      </a:r>
                      <a:r>
                        <a:rPr lang="en-GB" sz="1000" baseline="30000" dirty="0">
                          <a:effectLst/>
                        </a:rPr>
                        <a:t>-1</a:t>
                      </a:r>
                      <a:r>
                        <a:rPr lang="en-GB" sz="1000" dirty="0">
                          <a:effectLst/>
                        </a:rPr>
                        <a:t>um</a:t>
                      </a:r>
                      <a:r>
                        <a:rPr lang="en-GB" sz="1000" baseline="30000" dirty="0">
                          <a:effectLst/>
                        </a:rPr>
                        <a:t>-1</a:t>
                      </a:r>
                      <a:r>
                        <a:rPr lang="en-GB" sz="1000" dirty="0">
                          <a:effectLst/>
                        </a:rPr>
                        <a:t>, Wm</a:t>
                      </a:r>
                      <a:r>
                        <a:rPr lang="en-GB" sz="1000" baseline="30000" dirty="0">
                          <a:effectLst/>
                        </a:rPr>
                        <a:t>2</a:t>
                      </a:r>
                      <a:r>
                        <a:rPr lang="en-GB" sz="1000" dirty="0">
                          <a:effectLst/>
                        </a:rPr>
                        <a:t>um</a:t>
                      </a:r>
                      <a:r>
                        <a:rPr lang="en-GB" sz="1000" baseline="30000" dirty="0">
                          <a:effectLst/>
                        </a:rPr>
                        <a:t>-1</a:t>
                      </a:r>
                      <a:r>
                        <a:rPr lang="en-GB" sz="1000" dirty="0">
                          <a:effectLst/>
                        </a:rPr>
                        <a:t>]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3874680887"/>
                  </a:ext>
                </a:extLst>
              </a:tr>
              <a:tr h="1302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Retrieved geophysical variables </a:t>
                      </a:r>
                      <a:r>
                        <a:rPr lang="en-GB" sz="1000" dirty="0">
                          <a:effectLst/>
                        </a:rPr>
                        <a:t>at the same resolution and location as Level 1 source data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1139620319"/>
                  </a:ext>
                </a:extLst>
              </a:tr>
              <a:tr h="533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Lev3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Variables mapped on </a:t>
                      </a:r>
                      <a:r>
                        <a:rPr lang="en-GB" sz="1000" b="1" dirty="0">
                          <a:effectLst/>
                        </a:rPr>
                        <a:t>uniform space-time grid </a:t>
                      </a:r>
                      <a:r>
                        <a:rPr lang="en-GB" sz="1000" dirty="0">
                          <a:effectLst/>
                        </a:rPr>
                        <a:t>scales, usually with some completeness and consistency.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4111920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238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 Data Processing Steps		CALIBRATION 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80" y="4100461"/>
            <a:ext cx="3536213" cy="2651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80" y="1550874"/>
            <a:ext cx="3400746" cy="254958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6732" y="1103054"/>
          <a:ext cx="4570974" cy="5319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067">
                  <a:extLst>
                    <a:ext uri="{9D8B030D-6E8A-4147-A177-3AD203B41FA5}">
                      <a16:colId xmlns:a16="http://schemas.microsoft.com/office/drawing/2014/main" val="2018423495"/>
                    </a:ext>
                  </a:extLst>
                </a:gridCol>
                <a:gridCol w="3516907">
                  <a:extLst>
                    <a:ext uri="{9D8B030D-6E8A-4147-A177-3AD203B41FA5}">
                      <a16:colId xmlns:a16="http://schemas.microsoft.com/office/drawing/2014/main" val="1425020304"/>
                    </a:ext>
                  </a:extLst>
                </a:gridCol>
              </a:tblGrid>
              <a:tr h="58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    </a:t>
                      </a:r>
                      <a:r>
                        <a:rPr lang="en-GB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Processing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696465192"/>
                  </a:ext>
                </a:extLst>
              </a:tr>
              <a:tr h="307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Lev1B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Signals calibration and correction producing measurements independent from the instrument  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INPUT  instrument signal </a:t>
                      </a:r>
                      <a:r>
                        <a:rPr lang="en-GB" sz="1200" b="1" baseline="0" dirty="0" smtClean="0">
                          <a:effectLst/>
                        </a:rPr>
                        <a:t> + </a:t>
                      </a:r>
                      <a:r>
                        <a:rPr lang="en-GB" sz="1200" b="1" baseline="0" dirty="0" err="1" smtClean="0">
                          <a:effectLst/>
                        </a:rPr>
                        <a:t>Calib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1" baseline="0" dirty="0" err="1" smtClean="0">
                          <a:effectLst/>
                        </a:rPr>
                        <a:t>Coeff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endParaRPr lang="en-GB" sz="12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      [BU] </a:t>
                      </a:r>
                      <a:r>
                        <a:rPr lang="en-GB" sz="1200" b="1" dirty="0" smtClean="0">
                          <a:effectLst/>
                        </a:rPr>
                        <a:t>                            On-Ground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                                                 </a:t>
                      </a:r>
                      <a:r>
                        <a:rPr lang="en-GB" sz="1200" b="1" baseline="0" dirty="0" smtClean="0">
                          <a:effectLst/>
                        </a:rPr>
                        <a:t>In-flight </a:t>
                      </a:r>
                      <a:r>
                        <a:rPr lang="en-GB" sz="1200" b="1" dirty="0" smtClean="0">
                          <a:effectLst/>
                        </a:rPr>
                        <a:t>    </a:t>
                      </a:r>
                      <a:endParaRPr lang="en-GB" sz="12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- scene-dependent corrections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</a:t>
                      </a:r>
                      <a:r>
                        <a:rPr lang="en-GB" sz="1200" b="0" dirty="0">
                          <a:effectLst/>
                        </a:rPr>
                        <a:t>polarisation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 </a:t>
                      </a:r>
                      <a:r>
                        <a:rPr lang="en-GB" sz="1200" b="0" dirty="0" err="1">
                          <a:effectLst/>
                        </a:rPr>
                        <a:t>straylight</a:t>
                      </a:r>
                      <a:r>
                        <a:rPr lang="en-GB" sz="1200" b="0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 spatial aliasing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- detector-dependent corrections </a:t>
                      </a:r>
                      <a:endParaRPr lang="en-GB" sz="12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     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0" dirty="0" smtClean="0">
                          <a:effectLst/>
                        </a:rPr>
                        <a:t>for GOME e.g. dark signal,</a:t>
                      </a:r>
                      <a:r>
                        <a:rPr lang="en-GB" sz="1200" b="0" baseline="0" dirty="0" smtClean="0">
                          <a:effectLst/>
                        </a:rPr>
                        <a:t> PPG, etalon, …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spectral calibration (ISRF</a:t>
                      </a:r>
                      <a:r>
                        <a:rPr lang="en-GB" sz="1200" b="0" dirty="0" smtClean="0">
                          <a:effectLst/>
                        </a:rPr>
                        <a:t>) 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radiometric calibration </a:t>
                      </a:r>
                      <a:r>
                        <a:rPr lang="en-GB" sz="1200" b="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</a:rPr>
                        <a:t>     geo-referencing</a:t>
                      </a:r>
                      <a:r>
                        <a:rPr lang="en-GB" sz="1200" b="0" baseline="0" dirty="0" smtClean="0">
                          <a:effectLst/>
                        </a:rPr>
                        <a:t> </a:t>
                      </a:r>
                      <a:endParaRPr lang="en-GB" sz="1200" b="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OUTPUT  </a:t>
                      </a:r>
                      <a:r>
                        <a:rPr lang="en-GB" sz="1200" b="1" dirty="0" smtClean="0">
                          <a:effectLst/>
                        </a:rPr>
                        <a:t>radiance,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1" dirty="0" smtClean="0">
                          <a:effectLst/>
                        </a:rPr>
                        <a:t>irradiance  </a:t>
                      </a:r>
                      <a:endParaRPr lang="en-GB" sz="12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          [Wm</a:t>
                      </a:r>
                      <a:r>
                        <a:rPr lang="en-GB" sz="1200" b="1" baseline="30000" dirty="0">
                          <a:effectLst/>
                        </a:rPr>
                        <a:t>2</a:t>
                      </a:r>
                      <a:r>
                        <a:rPr lang="en-GB" sz="1200" b="1" dirty="0">
                          <a:effectLst/>
                        </a:rPr>
                        <a:t>sr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um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, Wm</a:t>
                      </a:r>
                      <a:r>
                        <a:rPr lang="en-GB" sz="1200" b="1" baseline="30000" dirty="0">
                          <a:effectLst/>
                        </a:rPr>
                        <a:t>2</a:t>
                      </a:r>
                      <a:r>
                        <a:rPr lang="en-GB" sz="1200" b="1" dirty="0">
                          <a:effectLst/>
                        </a:rPr>
                        <a:t>um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]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Spectral radiance in the UV-VIS-NIR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Solar spectra in the UV-VIS-NIR </a:t>
                      </a:r>
                      <a:endParaRPr lang="en-GB" sz="12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33968738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62420" y="842988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Lev 0 TO Lev1b  NRT 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processing  </a:t>
            </a:r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0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EUMETSAT Central Ground Segment </a:t>
            </a:r>
            <a:endParaRPr lang="en-GB" sz="20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17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562010"/>
              </p:ext>
            </p:extLst>
          </p:nvPr>
        </p:nvGraphicFramePr>
        <p:xfrm>
          <a:off x="162458" y="958549"/>
          <a:ext cx="4570974" cy="3439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067">
                  <a:extLst>
                    <a:ext uri="{9D8B030D-6E8A-4147-A177-3AD203B41FA5}">
                      <a16:colId xmlns:a16="http://schemas.microsoft.com/office/drawing/2014/main" val="2018423495"/>
                    </a:ext>
                  </a:extLst>
                </a:gridCol>
                <a:gridCol w="3516907">
                  <a:extLst>
                    <a:ext uri="{9D8B030D-6E8A-4147-A177-3AD203B41FA5}">
                      <a16:colId xmlns:a16="http://schemas.microsoft.com/office/drawing/2014/main" val="1425020304"/>
                    </a:ext>
                  </a:extLst>
                </a:gridCol>
              </a:tblGrid>
              <a:tr h="58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    </a:t>
                      </a:r>
                      <a:r>
                        <a:rPr lang="en-GB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Processing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696465192"/>
                  </a:ext>
                </a:extLst>
              </a:tr>
              <a:tr h="1868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Lev1B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Retrieval </a:t>
                      </a:r>
                      <a:r>
                        <a:rPr lang="en-GB" sz="1400" b="1" dirty="0" smtClean="0">
                          <a:effectLst/>
                        </a:rPr>
                        <a:t>Techniques </a:t>
                      </a:r>
                      <a:endParaRPr lang="en-GB" sz="1400" b="1" dirty="0">
                        <a:effectLst/>
                      </a:endParaRPr>
                    </a:p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INPUT  </a:t>
                      </a:r>
                      <a:r>
                        <a:rPr lang="en-GB" sz="1400" b="1" dirty="0" smtClean="0">
                          <a:effectLst/>
                        </a:rPr>
                        <a:t>radiance,</a:t>
                      </a:r>
                      <a:r>
                        <a:rPr lang="en-GB" sz="1400" b="1" baseline="0" dirty="0" smtClean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irradiance  + </a:t>
                      </a:r>
                      <a:r>
                        <a:rPr lang="en-GB" sz="1400" b="1" dirty="0" err="1" smtClean="0">
                          <a:effectLst/>
                        </a:rPr>
                        <a:t>auxDB</a:t>
                      </a:r>
                      <a:r>
                        <a:rPr lang="en-GB" sz="1400" b="1" dirty="0" smtClean="0">
                          <a:effectLst/>
                        </a:rPr>
                        <a:t> </a:t>
                      </a:r>
                      <a:endParaRPr lang="en-GB" sz="14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               [Wm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sr</a:t>
                      </a:r>
                      <a:r>
                        <a:rPr lang="en-GB" sz="1400" baseline="30000" dirty="0">
                          <a:effectLst/>
                        </a:rPr>
                        <a:t>-1</a:t>
                      </a:r>
                      <a:r>
                        <a:rPr lang="en-GB" sz="1400" dirty="0">
                          <a:effectLst/>
                        </a:rPr>
                        <a:t>um</a:t>
                      </a:r>
                      <a:r>
                        <a:rPr lang="en-GB" sz="1400" baseline="30000" dirty="0">
                          <a:effectLst/>
                        </a:rPr>
                        <a:t>-1</a:t>
                      </a:r>
                      <a:r>
                        <a:rPr lang="en-GB" sz="1400" dirty="0">
                          <a:effectLst/>
                        </a:rPr>
                        <a:t>, Wm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um</a:t>
                      </a:r>
                      <a:r>
                        <a:rPr lang="en-GB" sz="1400" baseline="30000" dirty="0">
                          <a:effectLst/>
                        </a:rPr>
                        <a:t>-1</a:t>
                      </a:r>
                      <a:r>
                        <a:rPr lang="en-GB" sz="1400" dirty="0">
                          <a:effectLst/>
                        </a:rPr>
                        <a:t>]</a:t>
                      </a: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 smtClean="0">
                        <a:effectLst/>
                      </a:endParaRP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RETRIEVAL</a:t>
                      </a:r>
                    </a:p>
                    <a:p>
                      <a:pPr marL="342900" lvl="0" indent="-77788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GB" sz="1400" b="1" dirty="0" smtClean="0">
                          <a:effectLst/>
                        </a:rPr>
                        <a:t>Full </a:t>
                      </a:r>
                      <a:r>
                        <a:rPr lang="en-GB" sz="1400" b="1" dirty="0">
                          <a:effectLst/>
                        </a:rPr>
                        <a:t>retrieval   (OE)</a:t>
                      </a:r>
                    </a:p>
                    <a:p>
                      <a:pPr marL="342900" lvl="0" indent="-77788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GB" sz="1400" b="1" dirty="0">
                          <a:effectLst/>
                        </a:rPr>
                        <a:t>Fast retrieval  (DOAS, AAI)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 marL="726440" indent="-72644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OUTPUT  O</a:t>
                      </a:r>
                      <a:r>
                        <a:rPr lang="en-GB" sz="1400" b="1" baseline="-25000" dirty="0">
                          <a:effectLst/>
                        </a:rPr>
                        <a:t>3</a:t>
                      </a:r>
                      <a:r>
                        <a:rPr lang="en-GB" sz="1400" b="1" dirty="0">
                          <a:effectLst/>
                        </a:rPr>
                        <a:t> [DU], NO</a:t>
                      </a:r>
                      <a:r>
                        <a:rPr lang="en-GB" sz="1400" b="1" baseline="-25000" dirty="0">
                          <a:effectLst/>
                        </a:rPr>
                        <a:t>2</a:t>
                      </a:r>
                      <a:r>
                        <a:rPr lang="en-GB" sz="1400" b="1" dirty="0">
                          <a:effectLst/>
                        </a:rPr>
                        <a:t> [</a:t>
                      </a:r>
                      <a:r>
                        <a:rPr lang="en-GB" sz="1400" b="1" dirty="0" err="1">
                          <a:effectLst/>
                        </a:rPr>
                        <a:t>molec</a:t>
                      </a:r>
                      <a:r>
                        <a:rPr lang="en-GB" sz="1400" b="1" dirty="0">
                          <a:effectLst/>
                        </a:rPr>
                        <a:t> cm</a:t>
                      </a:r>
                      <a:r>
                        <a:rPr lang="en-GB" sz="1400" b="1" baseline="30000" dirty="0">
                          <a:effectLst/>
                        </a:rPr>
                        <a:t>-2</a:t>
                      </a:r>
                      <a:r>
                        <a:rPr lang="en-GB" sz="1400" b="1" dirty="0">
                          <a:effectLst/>
                        </a:rPr>
                        <a:t>], HCHO, </a:t>
                      </a:r>
                      <a:r>
                        <a:rPr lang="en-GB" sz="1400" b="1" dirty="0" err="1">
                          <a:effectLst/>
                        </a:rPr>
                        <a:t>BrO</a:t>
                      </a:r>
                      <a:r>
                        <a:rPr lang="en-GB" sz="1400" b="1" dirty="0">
                          <a:effectLst/>
                        </a:rPr>
                        <a:t>, SO</a:t>
                      </a:r>
                      <a:r>
                        <a:rPr lang="en-GB" sz="1400" b="1" baseline="-25000" dirty="0">
                          <a:effectLst/>
                        </a:rPr>
                        <a:t>2</a:t>
                      </a:r>
                      <a:endParaRPr lang="en-GB" sz="1400" b="1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78299167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71" y="620917"/>
            <a:ext cx="4628663" cy="347017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 Data Processing Steps		RETRIEVAL  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7948" y="3507907"/>
            <a:ext cx="9818053" cy="3350093"/>
            <a:chOff x="87948" y="3507907"/>
            <a:chExt cx="9818053" cy="33500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8" y="3507907"/>
              <a:ext cx="4955540" cy="33500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461" y="3507907"/>
              <a:ext cx="4955540" cy="3350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816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8161" r="8295" b="5288"/>
          <a:stretch/>
        </p:blipFill>
        <p:spPr>
          <a:xfrm>
            <a:off x="231008" y="1623245"/>
            <a:ext cx="6007072" cy="453895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 Data Processing Steps		RETRIEVAL  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8905" y="1043128"/>
            <a:ext cx="5602207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3" indent="-1071563"/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6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en-US" sz="16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0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8355" y="1028482"/>
            <a:ext cx="351229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3" indent="-1071563"/>
            <a:r>
              <a:rPr lang="en-US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8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Satellite measurements </a:t>
            </a:r>
          </a:p>
          <a:p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Radiation emerged from the interaction with the Atmosphere-Surface system </a:t>
            </a:r>
          </a:p>
          <a:p>
            <a:endParaRPr lang="en-US" sz="18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18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COMPARED TO</a:t>
            </a:r>
          </a:p>
          <a:p>
            <a:endParaRPr lang="en-US" sz="18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18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 kern="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Modelleded</a:t>
            </a:r>
            <a:r>
              <a:rPr lang="en-US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measurements</a:t>
            </a:r>
          </a:p>
          <a:p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A priori information on the system (atmospheric scenarios)</a:t>
            </a:r>
          </a:p>
          <a:p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Model of the system (Forward model) </a:t>
            </a:r>
          </a:p>
          <a:p>
            <a:endParaRPr lang="en-US" sz="18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989013">
              <a:lnSpc>
                <a:spcPct val="120000"/>
              </a:lnSpc>
              <a:tabLst>
                <a:tab pos="361950" algn="l"/>
              </a:tabLst>
            </a:pPr>
            <a:r>
              <a:rPr lang="en-US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18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5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6" t="10767" r="-4924" b="8540"/>
          <a:stretch/>
        </p:blipFill>
        <p:spPr>
          <a:xfrm>
            <a:off x="-329009" y="846304"/>
            <a:ext cx="10710086" cy="553390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r>
              <a:rPr lang="en-US" dirty="0" smtClean="0"/>
              <a:t>The need for two types of meteorological satellites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4563" y="992188"/>
            <a:ext cx="3649692" cy="2277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Geostationary orbit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Vital for forecasts up to a few hours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9" name="Content Placeholder 3" descr="ms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209725">
            <a:off x="194453" y="2200136"/>
            <a:ext cx="2476443" cy="2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4922582" y="2991993"/>
            <a:ext cx="2209056" cy="165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80246" y="4580777"/>
            <a:ext cx="3649692" cy="227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buClr>
                <a:srgbClr val="00B5E2"/>
              </a:buClr>
              <a:buFont typeface="Wingdings" pitchFamily="2" charset="2"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Polar orbit</a:t>
            </a:r>
          </a:p>
          <a:p>
            <a:pPr>
              <a:spcBef>
                <a:spcPts val="0"/>
              </a:spcBef>
              <a:buClr>
                <a:srgbClr val="00B5E2"/>
              </a:buClr>
              <a:buFont typeface="Wingdings" pitchFamily="2" charset="2"/>
              <a:buNone/>
              <a:defRPr/>
            </a:pPr>
            <a:r>
              <a:rPr lang="en-US" sz="2800" b="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Critical for forecasts up to 10 days</a:t>
            </a:r>
            <a:endParaRPr lang="en-GB" sz="2800" b="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 Data Processing Steps		RETRIEVAL  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539860"/>
              </p:ext>
            </p:extLst>
          </p:nvPr>
        </p:nvGraphicFramePr>
        <p:xfrm>
          <a:off x="162458" y="958549"/>
          <a:ext cx="4570974" cy="3439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067">
                  <a:extLst>
                    <a:ext uri="{9D8B030D-6E8A-4147-A177-3AD203B41FA5}">
                      <a16:colId xmlns:a16="http://schemas.microsoft.com/office/drawing/2014/main" val="2018423495"/>
                    </a:ext>
                  </a:extLst>
                </a:gridCol>
                <a:gridCol w="3516907">
                  <a:extLst>
                    <a:ext uri="{9D8B030D-6E8A-4147-A177-3AD203B41FA5}">
                      <a16:colId xmlns:a16="http://schemas.microsoft.com/office/drawing/2014/main" val="1425020304"/>
                    </a:ext>
                  </a:extLst>
                </a:gridCol>
              </a:tblGrid>
              <a:tr h="58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    </a:t>
                      </a:r>
                      <a:r>
                        <a:rPr lang="en-GB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Processing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696465192"/>
                  </a:ext>
                </a:extLst>
              </a:tr>
              <a:tr h="1868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Lev1B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Retrieval </a:t>
                      </a:r>
                      <a:r>
                        <a:rPr lang="en-GB" sz="1400" b="1" dirty="0" smtClean="0">
                          <a:effectLst/>
                        </a:rPr>
                        <a:t>Techniques </a:t>
                      </a:r>
                      <a:endParaRPr lang="en-GB" sz="1400" b="1" dirty="0">
                        <a:effectLst/>
                      </a:endParaRPr>
                    </a:p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INPUT  </a:t>
                      </a:r>
                      <a:r>
                        <a:rPr lang="en-GB" sz="1400" b="1" dirty="0" smtClean="0">
                          <a:effectLst/>
                        </a:rPr>
                        <a:t>radiance,</a:t>
                      </a:r>
                      <a:r>
                        <a:rPr lang="en-GB" sz="1400" b="1" baseline="0" dirty="0" smtClean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irradiance  + </a:t>
                      </a:r>
                      <a:r>
                        <a:rPr lang="en-GB" sz="1400" b="1" dirty="0" err="1" smtClean="0">
                          <a:effectLst/>
                        </a:rPr>
                        <a:t>auxDB</a:t>
                      </a:r>
                      <a:r>
                        <a:rPr lang="en-GB" sz="1400" b="1" dirty="0" smtClean="0">
                          <a:effectLst/>
                        </a:rPr>
                        <a:t> </a:t>
                      </a:r>
                      <a:endParaRPr lang="en-GB" sz="14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               [Wm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sr</a:t>
                      </a:r>
                      <a:r>
                        <a:rPr lang="en-GB" sz="1400" baseline="30000" dirty="0">
                          <a:effectLst/>
                        </a:rPr>
                        <a:t>-1</a:t>
                      </a:r>
                      <a:r>
                        <a:rPr lang="en-GB" sz="1400" dirty="0">
                          <a:effectLst/>
                        </a:rPr>
                        <a:t>um</a:t>
                      </a:r>
                      <a:r>
                        <a:rPr lang="en-GB" sz="1400" baseline="30000" dirty="0">
                          <a:effectLst/>
                        </a:rPr>
                        <a:t>-1</a:t>
                      </a:r>
                      <a:r>
                        <a:rPr lang="en-GB" sz="1400" dirty="0">
                          <a:effectLst/>
                        </a:rPr>
                        <a:t>, Wm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um</a:t>
                      </a:r>
                      <a:r>
                        <a:rPr lang="en-GB" sz="1400" baseline="30000" dirty="0">
                          <a:effectLst/>
                        </a:rPr>
                        <a:t>-1</a:t>
                      </a:r>
                      <a:r>
                        <a:rPr lang="en-GB" sz="1400" dirty="0">
                          <a:effectLst/>
                        </a:rPr>
                        <a:t>]</a:t>
                      </a: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 smtClean="0">
                        <a:effectLst/>
                      </a:endParaRP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RETRIEVAL</a:t>
                      </a:r>
                    </a:p>
                    <a:p>
                      <a:pPr marL="342900" lvl="0" indent="-77788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Full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retrieval   (OE)</a:t>
                      </a:r>
                    </a:p>
                    <a:p>
                      <a:pPr marL="342900" lvl="0" indent="-77788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Fast retrieval  (DOAS, AAI)</a:t>
                      </a:r>
                      <a:r>
                        <a:rPr lang="en-GB" sz="1400" b="1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 marL="726440" indent="-72644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OUTPUT  O</a:t>
                      </a:r>
                      <a:r>
                        <a:rPr lang="en-GB" sz="1400" b="1" baseline="-25000" dirty="0">
                          <a:effectLst/>
                        </a:rPr>
                        <a:t>3</a:t>
                      </a:r>
                      <a:r>
                        <a:rPr lang="en-GB" sz="1400" b="1" dirty="0">
                          <a:effectLst/>
                        </a:rPr>
                        <a:t> [DU], NO</a:t>
                      </a:r>
                      <a:r>
                        <a:rPr lang="en-GB" sz="1400" b="1" baseline="-25000" dirty="0">
                          <a:effectLst/>
                        </a:rPr>
                        <a:t>2</a:t>
                      </a:r>
                      <a:r>
                        <a:rPr lang="en-GB" sz="1400" b="1" dirty="0">
                          <a:effectLst/>
                        </a:rPr>
                        <a:t> [</a:t>
                      </a:r>
                      <a:r>
                        <a:rPr lang="en-GB" sz="1400" b="1" dirty="0" err="1">
                          <a:effectLst/>
                        </a:rPr>
                        <a:t>molec</a:t>
                      </a:r>
                      <a:r>
                        <a:rPr lang="en-GB" sz="1400" b="1" dirty="0">
                          <a:effectLst/>
                        </a:rPr>
                        <a:t> cm</a:t>
                      </a:r>
                      <a:r>
                        <a:rPr lang="en-GB" sz="1400" b="1" baseline="30000" dirty="0">
                          <a:effectLst/>
                        </a:rPr>
                        <a:t>-2</a:t>
                      </a:r>
                      <a:r>
                        <a:rPr lang="en-GB" sz="1400" b="1" dirty="0">
                          <a:effectLst/>
                        </a:rPr>
                        <a:t>], HCHO, </a:t>
                      </a:r>
                      <a:r>
                        <a:rPr lang="en-GB" sz="1400" b="1" dirty="0" err="1">
                          <a:effectLst/>
                        </a:rPr>
                        <a:t>BrO</a:t>
                      </a:r>
                      <a:r>
                        <a:rPr lang="en-GB" sz="1400" b="1" dirty="0">
                          <a:effectLst/>
                        </a:rPr>
                        <a:t>, SO</a:t>
                      </a:r>
                      <a:r>
                        <a:rPr lang="en-GB" sz="1400" b="1" baseline="-25000" dirty="0">
                          <a:effectLst/>
                        </a:rPr>
                        <a:t>2</a:t>
                      </a:r>
                      <a:endParaRPr lang="en-GB" sz="1400" b="1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78299167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25644" y="958549"/>
            <a:ext cx="560220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3" indent="-1071563"/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6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FULL retrieval   </a:t>
            </a:r>
            <a:endParaRPr lang="en-US" sz="16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989013">
              <a:lnSpc>
                <a:spcPct val="120000"/>
              </a:lnSpc>
              <a:tabLst>
                <a:tab pos="361950" algn="l"/>
              </a:tabLst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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full detailed FWD model </a:t>
            </a:r>
          </a:p>
          <a:p>
            <a:pPr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 </a:t>
            </a: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ime consuming techniques </a:t>
            </a:r>
          </a:p>
          <a:p>
            <a:pPr>
              <a:lnSpc>
                <a:spcPct val="120000"/>
              </a:lnSpc>
            </a:pP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error estimates on the retrieved parameters</a:t>
            </a:r>
          </a:p>
          <a:p>
            <a:pPr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 Optimal Estimation</a:t>
            </a:r>
          </a:p>
          <a:p>
            <a:pPr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 mostly used as reference techniques </a:t>
            </a:r>
            <a:endParaRPr lang="en-US" sz="16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en-US" sz="16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en-US" sz="16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FAST retrieval  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Simplified methods based on approximations </a:t>
            </a:r>
            <a:endParaRPr lang="en-US" sz="16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361950">
              <a:lnSpc>
                <a:spcPct val="120000"/>
              </a:lnSpc>
            </a:pP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assumptions on properties of the atmospheric constituents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(spectral extinction, vertical distribution,…) </a:t>
            </a:r>
          </a:p>
          <a:p>
            <a:pPr defTabSz="361950"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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fast computational times </a:t>
            </a:r>
          </a:p>
          <a:p>
            <a:pPr defTabSz="361950"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  Differential Optical Absorption Spectroscopy, </a:t>
            </a:r>
          </a:p>
          <a:p>
            <a:pPr defTabSz="361950">
              <a:lnSpc>
                <a:spcPct val="120000"/>
              </a:lnSpc>
            </a:pP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    Absorbing Aerosol Index </a:t>
            </a:r>
          </a:p>
          <a:p>
            <a:pPr defTabSz="361950">
              <a:lnSpc>
                <a:spcPct val="120000"/>
              </a:lnSpc>
            </a:pP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mostly used in operational Level2 processing </a:t>
            </a:r>
            <a:endParaRPr lang="en-US" sz="16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0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4535" y="842988"/>
            <a:ext cx="387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Lev1b TO Lev2  processing    </a:t>
            </a:r>
            <a:endParaRPr lang="en-US" sz="20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5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5495" y="44624"/>
            <a:ext cx="101996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Comparison  </a:t>
            </a:r>
            <a:r>
              <a:rPr lang="en-GB" sz="24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wrt</a:t>
            </a:r>
            <a:r>
              <a:rPr lang="en-GB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to ground-based measurement in 2</a:t>
            </a:r>
            <a:r>
              <a:rPr lang="en-GB" sz="2400" baseline="30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and 3</a:t>
            </a:r>
            <a:r>
              <a:rPr lang="en-GB" sz="2400" baseline="30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rd </a:t>
            </a:r>
            <a:r>
              <a:rPr lang="en-GB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gap</a:t>
            </a:r>
            <a:endParaRPr lang="en-GB" sz="16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C05F4-8BB6-4460-B827-49EB40FE4A98}"/>
              </a:ext>
            </a:extLst>
          </p:cNvPr>
          <p:cNvSpPr txBox="1"/>
          <p:nvPr/>
        </p:nvSpPr>
        <p:spPr>
          <a:xfrm>
            <a:off x="35495" y="619836"/>
            <a:ext cx="1147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Time series of the % differences to (</a:t>
            </a:r>
            <a:r>
              <a:rPr lang="en-US" b="1" dirty="0" err="1"/>
              <a:t>nrt</a:t>
            </a:r>
            <a:r>
              <a:rPr lang="en-US" b="1" dirty="0"/>
              <a:t>) ground-based measurements up to 10 April 2020.</a:t>
            </a:r>
            <a:endParaRPr lang="el-GR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6CF6A-4B5B-4E56-A5F6-1E1805A0A4DC}"/>
              </a:ext>
            </a:extLst>
          </p:cNvPr>
          <p:cNvSpPr txBox="1"/>
          <p:nvPr/>
        </p:nvSpPr>
        <p:spPr>
          <a:xfrm>
            <a:off x="4768314" y="4165132"/>
            <a:ext cx="43189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Green rectangle</a:t>
            </a:r>
            <a:r>
              <a:rPr lang="en-US" sz="1200" dirty="0">
                <a:solidFill>
                  <a:srgbClr val="00205B"/>
                </a:solidFill>
              </a:rPr>
              <a:t>: </a:t>
            </a:r>
            <a:r>
              <a:rPr lang="en-US" sz="1200" dirty="0">
                <a:solidFill>
                  <a:srgbClr val="00B050"/>
                </a:solidFill>
              </a:rPr>
              <a:t>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smtClean="0">
                <a:solidFill>
                  <a:srgbClr val="00B050"/>
                </a:solidFill>
              </a:rPr>
              <a:t>gap</a:t>
            </a:r>
            <a:r>
              <a:rPr lang="en-US" sz="1200" dirty="0">
                <a:solidFill>
                  <a:srgbClr val="00B050"/>
                </a:solidFill>
              </a:rPr>
              <a:t/>
            </a:r>
            <a:br>
              <a:rPr lang="en-US" sz="1200" dirty="0">
                <a:solidFill>
                  <a:srgbClr val="00B050"/>
                </a:solidFill>
              </a:rPr>
            </a:br>
            <a:r>
              <a:rPr lang="en-US" sz="1200" dirty="0">
                <a:solidFill>
                  <a:srgbClr val="00205B"/>
                </a:solidFill>
              </a:rPr>
              <a:t>	 </a:t>
            </a:r>
            <a:r>
              <a:rPr lang="en-US" sz="1200" dirty="0" smtClean="0">
                <a:solidFill>
                  <a:srgbClr val="00B050"/>
                </a:solidFill>
              </a:rPr>
              <a:t>Differences </a:t>
            </a:r>
            <a:r>
              <a:rPr lang="en-US" sz="1200" dirty="0">
                <a:solidFill>
                  <a:srgbClr val="00B050"/>
                </a:solidFill>
              </a:rPr>
              <a:t>between the two sensors up to 3-4% (January)</a:t>
            </a:r>
          </a:p>
          <a:p>
            <a:endParaRPr lang="en-US" sz="1200" dirty="0" smtClean="0">
              <a:solidFill>
                <a:srgbClr val="00205B"/>
              </a:solidFill>
            </a:endParaRPr>
          </a:p>
          <a:p>
            <a:endParaRPr lang="en-US" sz="1200" dirty="0">
              <a:solidFill>
                <a:srgbClr val="00205B"/>
              </a:solidFill>
            </a:endParaRPr>
          </a:p>
          <a:p>
            <a:endParaRPr lang="en-US" sz="1200" dirty="0" smtClean="0">
              <a:solidFill>
                <a:srgbClr val="00205B"/>
              </a:solidFill>
            </a:endParaRPr>
          </a:p>
          <a:p>
            <a:endParaRPr lang="en-US" sz="1200" dirty="0">
              <a:solidFill>
                <a:srgbClr val="00205B"/>
              </a:solidFill>
            </a:endParaRPr>
          </a:p>
          <a:p>
            <a:r>
              <a:rPr lang="en-US" sz="1200" dirty="0" smtClean="0">
                <a:solidFill>
                  <a:srgbClr val="00205B"/>
                </a:solidFill>
              </a:rPr>
              <a:t>Blue </a:t>
            </a:r>
            <a:r>
              <a:rPr lang="en-US" sz="1200" dirty="0">
                <a:solidFill>
                  <a:srgbClr val="00205B"/>
                </a:solidFill>
              </a:rPr>
              <a:t>rectangle: 3</a:t>
            </a:r>
            <a:r>
              <a:rPr lang="en-US" sz="1200" baseline="30000" dirty="0">
                <a:solidFill>
                  <a:srgbClr val="00205B"/>
                </a:solidFill>
              </a:rPr>
              <a:t>rd</a:t>
            </a:r>
            <a:r>
              <a:rPr lang="en-US" sz="1200" dirty="0">
                <a:solidFill>
                  <a:srgbClr val="00205B"/>
                </a:solidFill>
              </a:rPr>
              <a:t> </a:t>
            </a:r>
            <a:r>
              <a:rPr lang="en-US" sz="1200" dirty="0" smtClean="0">
                <a:solidFill>
                  <a:srgbClr val="00205B"/>
                </a:solidFill>
              </a:rPr>
              <a:t>gap</a:t>
            </a:r>
            <a:endParaRPr lang="en-US" sz="1200" dirty="0">
              <a:solidFill>
                <a:srgbClr val="00205B"/>
              </a:solidFill>
            </a:endParaRPr>
          </a:p>
          <a:p>
            <a:r>
              <a:rPr lang="en-US" sz="1200" dirty="0">
                <a:solidFill>
                  <a:srgbClr val="00205B"/>
                </a:solidFill>
              </a:rPr>
              <a:t>	 </a:t>
            </a:r>
            <a:r>
              <a:rPr lang="en-US" sz="1200" dirty="0" smtClean="0">
                <a:solidFill>
                  <a:srgbClr val="00205B"/>
                </a:solidFill>
              </a:rPr>
              <a:t> Differences </a:t>
            </a:r>
            <a:r>
              <a:rPr lang="en-US" sz="1200" dirty="0">
                <a:solidFill>
                  <a:srgbClr val="00205B"/>
                </a:solidFill>
              </a:rPr>
              <a:t>between the two sensors up to 2.5 % (December)</a:t>
            </a:r>
          </a:p>
          <a:p>
            <a:endParaRPr lang="en-US" sz="1200" b="1" dirty="0">
              <a:solidFill>
                <a:srgbClr val="00205B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9863" y="975438"/>
            <a:ext cx="3753529" cy="2907809"/>
            <a:chOff x="186013" y="920970"/>
            <a:chExt cx="4080510" cy="2914650"/>
          </a:xfrm>
        </p:grpSpPr>
        <p:pic>
          <p:nvPicPr>
            <p:cNvPr id="10" name="Εικόνα 2" descr="Εικόνα που περιέχει κείμενο, χάρτ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5A60C09B-EB11-493E-B42F-6EA2A6C91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13" y="920970"/>
              <a:ext cx="4080510" cy="2914650"/>
            </a:xfrm>
            <a:prstGeom prst="rect">
              <a:avLst/>
            </a:prstGeom>
          </p:spPr>
        </p:pic>
        <p:sp>
          <p:nvSpPr>
            <p:cNvPr id="13" name="Ορθογώνιο 9">
              <a:extLst>
                <a:ext uri="{FF2B5EF4-FFF2-40B4-BE49-F238E27FC236}">
                  <a16:creationId xmlns:a16="http://schemas.microsoft.com/office/drawing/2014/main" id="{2B8ABE42-B023-40ED-AA3B-7243476B7781}"/>
                </a:ext>
              </a:extLst>
            </p:cNvPr>
            <p:cNvSpPr/>
            <p:nvPr/>
          </p:nvSpPr>
          <p:spPr>
            <a:xfrm>
              <a:off x="1667133" y="1339326"/>
              <a:ext cx="371960" cy="999641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Ορθογώνιο 12">
              <a:extLst>
                <a:ext uri="{FF2B5EF4-FFF2-40B4-BE49-F238E27FC236}">
                  <a16:creationId xmlns:a16="http://schemas.microsoft.com/office/drawing/2014/main" id="{3DED7F70-4240-44BD-9D1F-F49ABBD4B546}"/>
                </a:ext>
              </a:extLst>
            </p:cNvPr>
            <p:cNvSpPr/>
            <p:nvPr/>
          </p:nvSpPr>
          <p:spPr>
            <a:xfrm>
              <a:off x="2695562" y="1482688"/>
              <a:ext cx="610308" cy="1081548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05021" y="991473"/>
            <a:ext cx="3472400" cy="2808899"/>
            <a:chOff x="4735817" y="929536"/>
            <a:chExt cx="4080510" cy="2914650"/>
          </a:xfrm>
        </p:grpSpPr>
        <p:pic>
          <p:nvPicPr>
            <p:cNvPr id="8" name="Εικόνα 6" descr="Εικόνα που περιέχει κείμενο, χάρτ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C8E6239E-169E-44E0-9A19-A7A35DF3F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817" y="929536"/>
              <a:ext cx="4080510" cy="2914650"/>
            </a:xfrm>
            <a:prstGeom prst="rect">
              <a:avLst/>
            </a:prstGeom>
          </p:spPr>
        </p:pic>
        <p:sp>
          <p:nvSpPr>
            <p:cNvPr id="12" name="Ορθογώνιο 8">
              <a:extLst>
                <a:ext uri="{FF2B5EF4-FFF2-40B4-BE49-F238E27FC236}">
                  <a16:creationId xmlns:a16="http://schemas.microsoft.com/office/drawing/2014/main" id="{30032CFD-A73D-4AC1-9AD8-8D744C20120F}"/>
                </a:ext>
              </a:extLst>
            </p:cNvPr>
            <p:cNvSpPr/>
            <p:nvPr/>
          </p:nvSpPr>
          <p:spPr>
            <a:xfrm>
              <a:off x="6219435" y="1435884"/>
              <a:ext cx="371960" cy="999641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Ορθογώνιο 13">
              <a:extLst>
                <a:ext uri="{FF2B5EF4-FFF2-40B4-BE49-F238E27FC236}">
                  <a16:creationId xmlns:a16="http://schemas.microsoft.com/office/drawing/2014/main" id="{0E14CE51-2587-4572-AB57-3D21FD9B20C9}"/>
                </a:ext>
              </a:extLst>
            </p:cNvPr>
            <p:cNvSpPr/>
            <p:nvPr/>
          </p:nvSpPr>
          <p:spPr>
            <a:xfrm>
              <a:off x="7232741" y="1620682"/>
              <a:ext cx="583935" cy="814843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6235" y="3800372"/>
            <a:ext cx="3640783" cy="2904731"/>
            <a:chOff x="186013" y="3827053"/>
            <a:chExt cx="4080510" cy="2914650"/>
          </a:xfrm>
        </p:grpSpPr>
        <p:pic>
          <p:nvPicPr>
            <p:cNvPr id="9" name="Εικόνα 4" descr="Εικόνα που περιέχει κείμενο, χάρτ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085DECD1-AC01-48A1-AC92-FABE18608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13" y="3827053"/>
              <a:ext cx="4080510" cy="2914650"/>
            </a:xfrm>
            <a:prstGeom prst="rect">
              <a:avLst/>
            </a:prstGeom>
          </p:spPr>
        </p:pic>
        <p:sp>
          <p:nvSpPr>
            <p:cNvPr id="14" name="Ορθογώνιο 10">
              <a:extLst>
                <a:ext uri="{FF2B5EF4-FFF2-40B4-BE49-F238E27FC236}">
                  <a16:creationId xmlns:a16="http://schemas.microsoft.com/office/drawing/2014/main" id="{362E5550-D170-4244-8B12-F19F538F1413}"/>
                </a:ext>
              </a:extLst>
            </p:cNvPr>
            <p:cNvSpPr/>
            <p:nvPr/>
          </p:nvSpPr>
          <p:spPr>
            <a:xfrm>
              <a:off x="1676965" y="4631410"/>
              <a:ext cx="371960" cy="999641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Ορθογώνιο 14">
              <a:extLst>
                <a:ext uri="{FF2B5EF4-FFF2-40B4-BE49-F238E27FC236}">
                  <a16:creationId xmlns:a16="http://schemas.microsoft.com/office/drawing/2014/main" id="{8E463DBA-B685-4BED-A417-EC6A7AF7679C}"/>
                </a:ext>
              </a:extLst>
            </p:cNvPr>
            <p:cNvSpPr/>
            <p:nvPr/>
          </p:nvSpPr>
          <p:spPr>
            <a:xfrm>
              <a:off x="2705394" y="4729316"/>
              <a:ext cx="610308" cy="780331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68F4F02-4C8D-41FF-A06D-05F921A2CD0B}"/>
              </a:ext>
            </a:extLst>
          </p:cNvPr>
          <p:cNvSpPr txBox="1"/>
          <p:nvPr/>
        </p:nvSpPr>
        <p:spPr>
          <a:xfrm>
            <a:off x="6927768" y="1052239"/>
            <a:ext cx="289962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205B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5B"/>
                </a:solidFill>
              </a:rPr>
              <a:t>GOME2-A</a:t>
            </a:r>
            <a:r>
              <a:rPr lang="en-US" dirty="0">
                <a:solidFill>
                  <a:srgbClr val="00205B"/>
                </a:solidFill>
              </a:rPr>
              <a:t> and </a:t>
            </a:r>
            <a:r>
              <a:rPr lang="en-US" b="1" dirty="0">
                <a:solidFill>
                  <a:srgbClr val="00205B"/>
                </a:solidFill>
              </a:rPr>
              <a:t>GOME2-B</a:t>
            </a:r>
            <a:r>
              <a:rPr lang="en-US" dirty="0">
                <a:solidFill>
                  <a:srgbClr val="00205B"/>
                </a:solidFill>
              </a:rPr>
              <a:t> GDP4.8 Level-2 total ozone column (TOC) up to </a:t>
            </a:r>
            <a:r>
              <a:rPr lang="en-US" b="1" dirty="0">
                <a:solidFill>
                  <a:srgbClr val="00205B"/>
                </a:solidFill>
              </a:rPr>
              <a:t>10 April 2020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5B"/>
                </a:solidFill>
              </a:rPr>
              <a:t>Ground-based measurements: </a:t>
            </a:r>
            <a:r>
              <a:rPr lang="en-US" dirty="0">
                <a:solidFill>
                  <a:srgbClr val="00205B"/>
                </a:solidFill>
              </a:rPr>
              <a:t>Near-real-time TOC data from Brewer and Dobson ground-based stations, collected by the WMO’s Ozone Mapping Centre hosted by LAP/AUTH (available until </a:t>
            </a:r>
            <a:r>
              <a:rPr lang="en-US" b="1" dirty="0">
                <a:solidFill>
                  <a:srgbClr val="00205B"/>
                </a:solidFill>
              </a:rPr>
              <a:t>16 April 2020).</a:t>
            </a:r>
            <a:endParaRPr lang="el-GR" b="1" dirty="0">
              <a:solidFill>
                <a:srgbClr val="00205B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16875" y="6253851"/>
            <a:ext cx="332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Courtesy of Laboratory </a:t>
            </a:r>
            <a:r>
              <a:rPr lang="en-US" dirty="0">
                <a:solidFill>
                  <a:srgbClr val="FF0000"/>
                </a:solidFill>
              </a:rPr>
              <a:t>of Atmospheric Physics </a:t>
            </a:r>
            <a:r>
              <a:rPr lang="en-US" dirty="0" smtClean="0">
                <a:solidFill>
                  <a:srgbClr val="FF0000"/>
                </a:solidFill>
              </a:rPr>
              <a:t>of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 smtClean="0">
                <a:solidFill>
                  <a:srgbClr val="FF0000"/>
                </a:solidFill>
              </a:rPr>
              <a:t>Aristotle University of </a:t>
            </a:r>
            <a:r>
              <a:rPr lang="en-US" dirty="0" err="1" smtClean="0">
                <a:solidFill>
                  <a:srgbClr val="FF0000"/>
                </a:solidFill>
              </a:rPr>
              <a:t>Thesssaloniki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157163"/>
            <a:ext cx="938980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2400" kern="0" dirty="0" smtClean="0"/>
              <a:t>GOME-2 L2 products     </a:t>
            </a:r>
            <a:endParaRPr lang="en-GB" kern="0" dirty="0" smtClean="0"/>
          </a:p>
        </p:txBody>
      </p:sp>
      <p:sp>
        <p:nvSpPr>
          <p:cNvPr id="7" name="Rectangle 6"/>
          <p:cNvSpPr/>
          <p:nvPr/>
        </p:nvSpPr>
        <p:spPr>
          <a:xfrm>
            <a:off x="5811970" y="6167936"/>
            <a:ext cx="4017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tx1"/>
                </a:solidFill>
              </a:rPr>
              <a:t>Heue</a:t>
            </a:r>
            <a:r>
              <a:rPr lang="en-GB" dirty="0">
                <a:solidFill>
                  <a:schemeClr val="tx1"/>
                </a:solidFill>
              </a:rPr>
              <a:t>, K. 2018. ‘Two Decades of Homogenized Satellite Ozone Measurements for </a:t>
            </a:r>
            <a:r>
              <a:rPr lang="en-GB" dirty="0" smtClean="0">
                <a:solidFill>
                  <a:schemeClr val="tx1"/>
                </a:solidFill>
              </a:rPr>
              <a:t>Climate </a:t>
            </a:r>
            <a:r>
              <a:rPr lang="en-GB" dirty="0">
                <a:solidFill>
                  <a:schemeClr val="tx1"/>
                </a:solidFill>
              </a:rPr>
              <a:t>Services’. In: </a:t>
            </a:r>
            <a:r>
              <a:rPr lang="en-GB" i="1" dirty="0">
                <a:solidFill>
                  <a:schemeClr val="tx1"/>
                </a:solidFill>
              </a:rPr>
              <a:t>Deutsche </a:t>
            </a:r>
            <a:r>
              <a:rPr lang="en-GB" i="1" dirty="0" err="1">
                <a:solidFill>
                  <a:schemeClr val="tx1"/>
                </a:solidFill>
              </a:rPr>
              <a:t>Klima</a:t>
            </a:r>
            <a:r>
              <a:rPr lang="en-GB" i="1" dirty="0">
                <a:solidFill>
                  <a:schemeClr val="tx1"/>
                </a:solidFill>
              </a:rPr>
              <a:t> </a:t>
            </a:r>
            <a:r>
              <a:rPr lang="en-GB" i="1" dirty="0" err="1">
                <a:solidFill>
                  <a:schemeClr val="tx1"/>
                </a:solidFill>
              </a:rPr>
              <a:t>Tagung</a:t>
            </a:r>
            <a:r>
              <a:rPr lang="en-GB" dirty="0">
                <a:solidFill>
                  <a:schemeClr val="tx1"/>
                </a:solidFill>
              </a:rPr>
              <a:t>. </a:t>
            </a:r>
            <a:endParaRPr lang="en-GB" sz="20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795" t="41207" r="52740" b="30730"/>
          <a:stretch/>
        </p:blipFill>
        <p:spPr>
          <a:xfrm>
            <a:off x="181286" y="1182600"/>
            <a:ext cx="6016189" cy="37070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518" y="4791224"/>
            <a:ext cx="8580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0" dirty="0" smtClean="0">
              <a:solidFill>
                <a:schemeClr val="tx1"/>
              </a:solidFill>
            </a:endParaRPr>
          </a:p>
          <a:p>
            <a:r>
              <a:rPr lang="en-US" sz="1600" b="0" dirty="0" smtClean="0">
                <a:solidFill>
                  <a:schemeClr val="tx1"/>
                </a:solidFill>
              </a:rPr>
              <a:t>monthly </a:t>
            </a:r>
            <a:r>
              <a:rPr lang="en-US" sz="1600" b="0" dirty="0">
                <a:solidFill>
                  <a:schemeClr val="tx1"/>
                </a:solidFill>
              </a:rPr>
              <a:t>latitudinal mean of the merged data set for the time period between 1995 and </a:t>
            </a:r>
            <a:r>
              <a:rPr lang="en-US" sz="1600" b="0" dirty="0" smtClean="0">
                <a:solidFill>
                  <a:schemeClr val="tx1"/>
                </a:solidFill>
              </a:rPr>
              <a:t>2017 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the </a:t>
            </a:r>
            <a:r>
              <a:rPr lang="en-US" sz="1600" b="0" dirty="0">
                <a:solidFill>
                  <a:schemeClr val="tx1"/>
                </a:solidFill>
              </a:rPr>
              <a:t>merged data </a:t>
            </a:r>
            <a:r>
              <a:rPr lang="en-US" sz="1600" b="0" dirty="0" smtClean="0">
                <a:solidFill>
                  <a:schemeClr val="tx1"/>
                </a:solidFill>
              </a:rPr>
              <a:t>set is </a:t>
            </a:r>
            <a:r>
              <a:rPr lang="en-US" sz="1600" b="0" dirty="0">
                <a:solidFill>
                  <a:schemeClr val="tx1"/>
                </a:solidFill>
              </a:rPr>
              <a:t>regularly </a:t>
            </a:r>
            <a:r>
              <a:rPr lang="en-US" sz="1600" b="0" dirty="0" smtClean="0">
                <a:solidFill>
                  <a:schemeClr val="tx1"/>
                </a:solidFill>
              </a:rPr>
              <a:t>extended 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Covering </a:t>
            </a:r>
            <a:r>
              <a:rPr lang="en-US" sz="1600" b="0" dirty="0">
                <a:solidFill>
                  <a:schemeClr val="tx1"/>
                </a:solidFill>
              </a:rPr>
              <a:t>a period of more than 22 years the time series can be used to determine trends</a:t>
            </a:r>
            <a:r>
              <a:rPr lang="en-US" sz="1600" b="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 </a:t>
            </a:r>
            <a:r>
              <a:rPr lang="en-US" sz="1600" b="0" dirty="0">
                <a:solidFill>
                  <a:schemeClr val="tx1"/>
                </a:solidFill>
              </a:rPr>
              <a:t>or look for correlations with other datasets </a:t>
            </a:r>
            <a:endParaRPr lang="en-GB" sz="1600" b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5370" y="1484190"/>
            <a:ext cx="35240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</a:rPr>
              <a:t>Total Ozone </a:t>
            </a:r>
          </a:p>
          <a:p>
            <a:endParaRPr lang="en-US" sz="1600" b="0" dirty="0" smtClean="0">
              <a:solidFill>
                <a:schemeClr val="tx1"/>
              </a:solidFill>
            </a:endParaRPr>
          </a:p>
          <a:p>
            <a:r>
              <a:rPr lang="en-US" sz="1600" b="0" dirty="0" smtClean="0">
                <a:solidFill>
                  <a:schemeClr val="tx1"/>
                </a:solidFill>
              </a:rPr>
              <a:t>The same retrieval </a:t>
            </a:r>
            <a:r>
              <a:rPr lang="en-US" sz="1600" b="0" dirty="0">
                <a:solidFill>
                  <a:schemeClr val="tx1"/>
                </a:solidFill>
              </a:rPr>
              <a:t>algorithm is applied to measurements of from GOME/ERS-2, SCIAMACHY/ENIVSAT, OMI/AURA and </a:t>
            </a:r>
            <a:endParaRPr lang="en-US" sz="1600" b="0" dirty="0" smtClean="0">
              <a:solidFill>
                <a:schemeClr val="tx1"/>
              </a:solidFill>
            </a:endParaRPr>
          </a:p>
          <a:p>
            <a:r>
              <a:rPr lang="en-US" sz="1600" b="0" dirty="0" smtClean="0">
                <a:solidFill>
                  <a:srgbClr val="FF0000"/>
                </a:solidFill>
              </a:rPr>
              <a:t>GOME-2/</a:t>
            </a:r>
            <a:r>
              <a:rPr lang="en-US" sz="1600" b="0" dirty="0" err="1" smtClean="0">
                <a:solidFill>
                  <a:srgbClr val="FF0000"/>
                </a:solidFill>
              </a:rPr>
              <a:t>MetOp</a:t>
            </a:r>
            <a:r>
              <a:rPr lang="en-US" sz="1600" b="0" dirty="0" smtClean="0">
                <a:solidFill>
                  <a:srgbClr val="FF0000"/>
                </a:solidFill>
              </a:rPr>
              <a:t>-A </a:t>
            </a:r>
            <a:r>
              <a:rPr lang="en-US" sz="1600" b="0" dirty="0">
                <a:solidFill>
                  <a:srgbClr val="FF0000"/>
                </a:solidFill>
              </a:rPr>
              <a:t>and </a:t>
            </a:r>
            <a:r>
              <a:rPr lang="en-US" sz="1600" b="0" dirty="0" err="1" smtClean="0">
                <a:solidFill>
                  <a:srgbClr val="FF0000"/>
                </a:solidFill>
              </a:rPr>
              <a:t>MetOp</a:t>
            </a:r>
            <a:r>
              <a:rPr lang="en-US" sz="1600" b="0" dirty="0" smtClean="0">
                <a:solidFill>
                  <a:srgbClr val="FF0000"/>
                </a:solidFill>
              </a:rPr>
              <a:t>-B  </a:t>
            </a:r>
          </a:p>
          <a:p>
            <a:endParaRPr lang="en-US" sz="16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8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402" y="2328861"/>
            <a:ext cx="556434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endParaRPr lang="en-GB" sz="6600" b="0" i="1" dirty="0" smtClean="0">
              <a:solidFill>
                <a:srgbClr val="002569"/>
              </a:solidFill>
              <a:latin typeface="Lucida Calligraphy" panose="03010101010101010101" pitchFamily="66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sz="6600" b="0" i="1" dirty="0" smtClean="0">
                <a:solidFill>
                  <a:srgbClr val="002569"/>
                </a:solidFill>
                <a:latin typeface="Lucida Calligraphy" panose="03010101010101010101" pitchFamily="66" charset="0"/>
                <a:cs typeface="Arial" pitchFamily="34" charset="0"/>
              </a:rPr>
              <a:t>Thank  you </a:t>
            </a:r>
          </a:p>
        </p:txBody>
      </p:sp>
    </p:spTree>
    <p:extLst>
      <p:ext uri="{BB962C8B-B14F-4D97-AF65-F5344CB8AC3E}">
        <p14:creationId xmlns:p14="http://schemas.microsoft.com/office/powerpoint/2010/main" val="2428259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 Data Processing Steps		CALIBRATION 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6732" y="1103054"/>
          <a:ext cx="4570974" cy="5319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067">
                  <a:extLst>
                    <a:ext uri="{9D8B030D-6E8A-4147-A177-3AD203B41FA5}">
                      <a16:colId xmlns:a16="http://schemas.microsoft.com/office/drawing/2014/main" val="2018423495"/>
                    </a:ext>
                  </a:extLst>
                </a:gridCol>
                <a:gridCol w="3516907">
                  <a:extLst>
                    <a:ext uri="{9D8B030D-6E8A-4147-A177-3AD203B41FA5}">
                      <a16:colId xmlns:a16="http://schemas.microsoft.com/office/drawing/2014/main" val="1425020304"/>
                    </a:ext>
                  </a:extLst>
                </a:gridCol>
              </a:tblGrid>
              <a:tr h="58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    </a:t>
                      </a:r>
                      <a:r>
                        <a:rPr lang="en-GB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Processing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696465192"/>
                  </a:ext>
                </a:extLst>
              </a:tr>
              <a:tr h="307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Lev1B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Signals calibration and correction producing measurements independent from the instrument  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INPUT  instrument signal </a:t>
                      </a:r>
                      <a:r>
                        <a:rPr lang="en-GB" sz="1200" b="1" baseline="0" dirty="0" smtClean="0">
                          <a:effectLst/>
                        </a:rPr>
                        <a:t> + </a:t>
                      </a:r>
                      <a:r>
                        <a:rPr lang="en-GB" sz="1200" b="1" baseline="0" dirty="0" err="1" smtClean="0">
                          <a:effectLst/>
                        </a:rPr>
                        <a:t>Calib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1" baseline="0" dirty="0" err="1" smtClean="0">
                          <a:effectLst/>
                        </a:rPr>
                        <a:t>Coeff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endParaRPr lang="en-GB" sz="12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      [BU] </a:t>
                      </a:r>
                      <a:r>
                        <a:rPr lang="en-GB" sz="1200" b="1" dirty="0" smtClean="0">
                          <a:effectLst/>
                        </a:rPr>
                        <a:t>                            On-Ground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                                                 </a:t>
                      </a:r>
                      <a:r>
                        <a:rPr lang="en-GB" sz="1200" b="1" baseline="0" dirty="0" smtClean="0">
                          <a:effectLst/>
                        </a:rPr>
                        <a:t>In-flight </a:t>
                      </a:r>
                      <a:r>
                        <a:rPr lang="en-GB" sz="1200" b="1" dirty="0" smtClean="0">
                          <a:effectLst/>
                        </a:rPr>
                        <a:t>    </a:t>
                      </a:r>
                      <a:endParaRPr lang="en-GB" sz="12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- scene-dependent corrections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</a:t>
                      </a:r>
                      <a:r>
                        <a:rPr lang="en-GB" sz="1200" b="0" dirty="0">
                          <a:effectLst/>
                        </a:rPr>
                        <a:t>polarisation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 </a:t>
                      </a:r>
                      <a:r>
                        <a:rPr lang="en-GB" sz="1200" b="0" dirty="0" err="1">
                          <a:effectLst/>
                        </a:rPr>
                        <a:t>straylight</a:t>
                      </a:r>
                      <a:r>
                        <a:rPr lang="en-GB" sz="1200" b="0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 spatial aliasing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- detector-dependent corrections </a:t>
                      </a:r>
                      <a:endParaRPr lang="en-GB" sz="12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     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0" dirty="0" smtClean="0">
                          <a:effectLst/>
                        </a:rPr>
                        <a:t>for GOME e.g. dark signal,</a:t>
                      </a:r>
                      <a:r>
                        <a:rPr lang="en-GB" sz="1200" b="0" baseline="0" dirty="0" smtClean="0">
                          <a:effectLst/>
                        </a:rPr>
                        <a:t> PPG, etalon, …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spectral calibration (ISRF</a:t>
                      </a:r>
                      <a:r>
                        <a:rPr lang="en-GB" sz="1200" b="0" dirty="0" smtClean="0">
                          <a:effectLst/>
                        </a:rPr>
                        <a:t>) 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radiometric calibration </a:t>
                      </a:r>
                      <a:r>
                        <a:rPr lang="en-GB" sz="1200" b="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</a:rPr>
                        <a:t>     geo-referencing</a:t>
                      </a:r>
                      <a:r>
                        <a:rPr lang="en-GB" sz="1200" b="0" baseline="0" dirty="0" smtClean="0">
                          <a:effectLst/>
                        </a:rPr>
                        <a:t> </a:t>
                      </a:r>
                      <a:endParaRPr lang="en-GB" sz="1200" b="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OUTPUT  </a:t>
                      </a:r>
                      <a:r>
                        <a:rPr lang="en-GB" sz="1200" b="1" dirty="0" smtClean="0">
                          <a:effectLst/>
                        </a:rPr>
                        <a:t>radiance,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1" dirty="0" smtClean="0">
                          <a:effectLst/>
                        </a:rPr>
                        <a:t>irradiance  </a:t>
                      </a:r>
                      <a:endParaRPr lang="en-GB" sz="12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          [Wm</a:t>
                      </a:r>
                      <a:r>
                        <a:rPr lang="en-GB" sz="1200" b="1" baseline="30000" dirty="0">
                          <a:effectLst/>
                        </a:rPr>
                        <a:t>2</a:t>
                      </a:r>
                      <a:r>
                        <a:rPr lang="en-GB" sz="1200" b="1" dirty="0">
                          <a:effectLst/>
                        </a:rPr>
                        <a:t>sr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um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, Wm</a:t>
                      </a:r>
                      <a:r>
                        <a:rPr lang="en-GB" sz="1200" b="1" baseline="30000" dirty="0">
                          <a:effectLst/>
                        </a:rPr>
                        <a:t>2</a:t>
                      </a:r>
                      <a:r>
                        <a:rPr lang="en-GB" sz="1200" b="1" dirty="0">
                          <a:effectLst/>
                        </a:rPr>
                        <a:t>um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]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Spectral radiance in the UV-VIS-NIR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Solar spectra in the UV-VIS-NIR </a:t>
                      </a:r>
                      <a:endParaRPr lang="en-GB" sz="12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339687384"/>
                  </a:ext>
                </a:extLst>
              </a:tr>
            </a:tbl>
          </a:graphicData>
        </a:graphic>
      </p:graphicFrame>
      <p:sp>
        <p:nvSpPr>
          <p:cNvPr id="7" name="Oval 44"/>
          <p:cNvSpPr>
            <a:spLocks noChangeArrowheads="1"/>
          </p:cNvSpPr>
          <p:nvPr/>
        </p:nvSpPr>
        <p:spPr bwMode="auto">
          <a:xfrm>
            <a:off x="3223854" y="2505075"/>
            <a:ext cx="1616791" cy="699745"/>
          </a:xfrm>
          <a:prstGeom prst="ellipse">
            <a:avLst/>
          </a:prstGeom>
          <a:noFill/>
          <a:ln w="2232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062420" y="842988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Lev 0 TO Lev1b  NRT 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processing  </a:t>
            </a:r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0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EUMETSAT Central Ground Segment </a:t>
            </a:r>
            <a:endParaRPr lang="en-GB" sz="20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5335" y="1657262"/>
            <a:ext cx="4940665" cy="5496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3" indent="-1071563"/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Raw data  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#photons collected at different detector pixels  </a:t>
            </a:r>
          </a:p>
          <a:p>
            <a:endParaRPr lang="en-US" sz="16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CALIBRATION </a:t>
            </a:r>
            <a:endParaRPr lang="en-US" sz="16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989013">
              <a:lnSpc>
                <a:spcPct val="120000"/>
              </a:lnSpc>
              <a:tabLst>
                <a:tab pos="361950" algn="l"/>
              </a:tabLst>
            </a:pPr>
            <a:r>
              <a:rPr lang="en-US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On-ground characterization </a:t>
            </a: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and calibration</a:t>
            </a:r>
          </a:p>
          <a:p>
            <a:pPr defTabSz="989013">
              <a:lnSpc>
                <a:spcPct val="120000"/>
              </a:lnSpc>
              <a:tabLst>
                <a:tab pos="361950" algn="l"/>
              </a:tabLst>
            </a:pP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lab campaign (environmental tests)  </a:t>
            </a:r>
            <a:r>
              <a:rPr lang="en-US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160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989013">
              <a:lnSpc>
                <a:spcPct val="120000"/>
              </a:lnSpc>
              <a:tabLst>
                <a:tab pos="361950" algn="l"/>
              </a:tabLst>
            </a:pP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	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Key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data  (calibration coefficient) </a:t>
            </a:r>
            <a:endParaRPr lang="en-US" sz="16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en-US" sz="16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en-US" sz="16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In-flight calibration </a:t>
            </a:r>
          </a:p>
          <a:p>
            <a:pPr defTabSz="361950"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	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Calibration </a:t>
            </a: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Unit </a:t>
            </a:r>
          </a:p>
          <a:p>
            <a:pPr>
              <a:lnSpc>
                <a:spcPct val="120000"/>
              </a:lnSpc>
            </a:pP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measurements with reference </a:t>
            </a: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sources </a:t>
            </a:r>
            <a:endParaRPr lang="en-US" sz="16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(Spectral Light, White Light, Sun) </a:t>
            </a:r>
            <a:endParaRPr lang="en-US" sz="16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Update </a:t>
            </a:r>
            <a:r>
              <a:rPr lang="en-US" sz="16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the Key 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en-US" sz="1600" b="0" kern="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wrt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to the actual status of the instrument </a:t>
            </a:r>
            <a:endParaRPr lang="en-US" sz="16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0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59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861" t="26345" r="29861" b="8399"/>
          <a:stretch/>
        </p:blipFill>
        <p:spPr>
          <a:xfrm>
            <a:off x="4841380" y="1550874"/>
            <a:ext cx="3308772" cy="208402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26732" y="1103054"/>
          <a:ext cx="4570974" cy="5319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067">
                  <a:extLst>
                    <a:ext uri="{9D8B030D-6E8A-4147-A177-3AD203B41FA5}">
                      <a16:colId xmlns:a16="http://schemas.microsoft.com/office/drawing/2014/main" val="2018423495"/>
                    </a:ext>
                  </a:extLst>
                </a:gridCol>
                <a:gridCol w="3516907">
                  <a:extLst>
                    <a:ext uri="{9D8B030D-6E8A-4147-A177-3AD203B41FA5}">
                      <a16:colId xmlns:a16="http://schemas.microsoft.com/office/drawing/2014/main" val="1425020304"/>
                    </a:ext>
                  </a:extLst>
                </a:gridCol>
              </a:tblGrid>
              <a:tr h="58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</a:t>
                      </a:r>
                      <a:endParaRPr lang="en-GB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    </a:t>
                      </a:r>
                      <a:r>
                        <a:rPr lang="en-GB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Processing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696465192"/>
                  </a:ext>
                </a:extLst>
              </a:tr>
              <a:tr h="307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Lev1B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Signals calibration and correction producing measurements independent from the instrument  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INPUT  instrument signal </a:t>
                      </a:r>
                      <a:r>
                        <a:rPr lang="en-GB" sz="1200" b="1" baseline="0" dirty="0" smtClean="0">
                          <a:effectLst/>
                        </a:rPr>
                        <a:t> + </a:t>
                      </a:r>
                      <a:r>
                        <a:rPr lang="en-GB" sz="1200" b="1" baseline="0" dirty="0" err="1" smtClean="0">
                          <a:effectLst/>
                        </a:rPr>
                        <a:t>Calib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1" baseline="0" dirty="0" err="1" smtClean="0">
                          <a:effectLst/>
                        </a:rPr>
                        <a:t>Coeff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endParaRPr lang="en-GB" sz="12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      [BU] </a:t>
                      </a:r>
                      <a:r>
                        <a:rPr lang="en-GB" sz="1200" b="1" dirty="0" smtClean="0">
                          <a:effectLst/>
                        </a:rPr>
                        <a:t>                            On-Ground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                                                 </a:t>
                      </a:r>
                      <a:r>
                        <a:rPr lang="en-GB" sz="1200" b="1" baseline="0" dirty="0" smtClean="0">
                          <a:effectLst/>
                        </a:rPr>
                        <a:t>In-flight </a:t>
                      </a:r>
                      <a:r>
                        <a:rPr lang="en-GB" sz="1200" b="1" dirty="0" smtClean="0">
                          <a:effectLst/>
                        </a:rPr>
                        <a:t>    </a:t>
                      </a:r>
                      <a:endParaRPr lang="en-GB" sz="12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- scene-dependent corrections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</a:t>
                      </a:r>
                      <a:r>
                        <a:rPr lang="en-GB" sz="1200" b="0" dirty="0">
                          <a:effectLst/>
                        </a:rPr>
                        <a:t>polarisation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 </a:t>
                      </a:r>
                      <a:r>
                        <a:rPr lang="en-GB" sz="1200" b="0" dirty="0" err="1">
                          <a:effectLst/>
                        </a:rPr>
                        <a:t>straylight</a:t>
                      </a:r>
                      <a:r>
                        <a:rPr lang="en-GB" sz="1200" b="0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 spatial aliasing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- detector-dependent corrections </a:t>
                      </a:r>
                      <a:endParaRPr lang="en-GB" sz="12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     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0" dirty="0" smtClean="0">
                          <a:effectLst/>
                        </a:rPr>
                        <a:t>for GOME e.g. dark signal,</a:t>
                      </a:r>
                      <a:r>
                        <a:rPr lang="en-GB" sz="1200" b="0" baseline="0" dirty="0" smtClean="0">
                          <a:effectLst/>
                        </a:rPr>
                        <a:t> PPG, etalon, …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spectral calibration (ISRF</a:t>
                      </a:r>
                      <a:r>
                        <a:rPr lang="en-GB" sz="1200" b="0" dirty="0" smtClean="0">
                          <a:effectLst/>
                        </a:rPr>
                        <a:t>) 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radiometric calibration </a:t>
                      </a:r>
                      <a:r>
                        <a:rPr lang="en-GB" sz="1200" b="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</a:rPr>
                        <a:t>     geo-referencing</a:t>
                      </a:r>
                      <a:r>
                        <a:rPr lang="en-GB" sz="1200" b="0" baseline="0" dirty="0" smtClean="0">
                          <a:effectLst/>
                        </a:rPr>
                        <a:t> </a:t>
                      </a:r>
                      <a:endParaRPr lang="en-GB" sz="1200" b="0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    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OUTPUT  </a:t>
                      </a:r>
                      <a:r>
                        <a:rPr lang="en-GB" sz="1200" b="1" dirty="0" smtClean="0">
                          <a:effectLst/>
                        </a:rPr>
                        <a:t>radiance,</a:t>
                      </a:r>
                      <a:r>
                        <a:rPr lang="en-GB" sz="1200" b="1" baseline="0" dirty="0" smtClean="0">
                          <a:effectLst/>
                        </a:rPr>
                        <a:t> </a:t>
                      </a:r>
                      <a:r>
                        <a:rPr lang="en-GB" sz="1200" b="1" dirty="0" smtClean="0">
                          <a:effectLst/>
                        </a:rPr>
                        <a:t>irradiance  </a:t>
                      </a:r>
                      <a:endParaRPr lang="en-GB" sz="1200" b="1" dirty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              [Wm</a:t>
                      </a:r>
                      <a:r>
                        <a:rPr lang="en-GB" sz="1200" b="1" baseline="30000" dirty="0">
                          <a:effectLst/>
                        </a:rPr>
                        <a:t>2</a:t>
                      </a:r>
                      <a:r>
                        <a:rPr lang="en-GB" sz="1200" b="1" dirty="0">
                          <a:effectLst/>
                        </a:rPr>
                        <a:t>sr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um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, Wm</a:t>
                      </a:r>
                      <a:r>
                        <a:rPr lang="en-GB" sz="1200" b="1" baseline="30000" dirty="0">
                          <a:effectLst/>
                        </a:rPr>
                        <a:t>2</a:t>
                      </a:r>
                      <a:r>
                        <a:rPr lang="en-GB" sz="1200" b="1" dirty="0">
                          <a:effectLst/>
                        </a:rPr>
                        <a:t>um</a:t>
                      </a:r>
                      <a:r>
                        <a:rPr lang="en-GB" sz="1200" b="1" baseline="30000" dirty="0">
                          <a:effectLst/>
                        </a:rPr>
                        <a:t>-1</a:t>
                      </a:r>
                      <a:r>
                        <a:rPr lang="en-GB" sz="1200" b="1" dirty="0">
                          <a:effectLst/>
                        </a:rPr>
                        <a:t>]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Spectral radiance in the UV-VIS-NIR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  Solar spectra in the UV-VIS-NIR </a:t>
                      </a:r>
                      <a:endParaRPr lang="en-GB" sz="12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339687384"/>
                  </a:ext>
                </a:extLst>
              </a:tr>
            </a:tbl>
          </a:graphicData>
        </a:graphic>
      </p:graphicFrame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 Data Processing Steps		CALIBRATION 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2420" y="842988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Lev 0 TO Lev1b  NRT 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processing  </a:t>
            </a:r>
            <a:r>
              <a:rPr lang="en-US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0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EUMETSAT Central Ground Segment </a:t>
            </a:r>
            <a:endParaRPr lang="en-GB" sz="20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52389" y="2887016"/>
            <a:ext cx="3195527" cy="2041860"/>
            <a:chOff x="6579911" y="2629244"/>
            <a:chExt cx="3195527" cy="20418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0748" t="21914" r="30517" b="11366"/>
            <a:stretch/>
          </p:blipFill>
          <p:spPr>
            <a:xfrm>
              <a:off x="6579911" y="2629244"/>
              <a:ext cx="3195527" cy="20418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5931" y="2903797"/>
              <a:ext cx="296587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071563" indent="-1071563"/>
              <a:r>
                <a:rPr lang="en-US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Photons per pixel  </a:t>
              </a:r>
              <a:r>
                <a:rPr lang="en-US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 photons per unit wavelength </a:t>
              </a:r>
              <a:endParaRPr lang="en-US" b="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25460" y="4564069"/>
            <a:ext cx="3570939" cy="2266089"/>
            <a:chOff x="4156634" y="4616429"/>
            <a:chExt cx="3570939" cy="22660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0436" t="24272" r="31083" b="9752"/>
            <a:stretch/>
          </p:blipFill>
          <p:spPr>
            <a:xfrm>
              <a:off x="4156634" y="4616429"/>
              <a:ext cx="3570939" cy="226608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514838" y="4813460"/>
              <a:ext cx="201689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071563" indent="-1071563"/>
              <a:r>
                <a:rPr lang="en-US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photons um-1   W m2 sr-1 um-1</a:t>
              </a:r>
              <a:endParaRPr lang="en-US" b="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745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905" y="-55407"/>
            <a:ext cx="10453810" cy="69688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9111" y="6520808"/>
            <a:ext cx="6616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/>
              <a:t>GEO_AQ_Constellation_Geophysical_Validation_Needs_1.1_2Oct2019.pdf, ceos.org</a:t>
            </a:r>
          </a:p>
        </p:txBody>
      </p:sp>
    </p:spTree>
    <p:extLst>
      <p:ext uri="{BB962C8B-B14F-4D97-AF65-F5344CB8AC3E}">
        <p14:creationId xmlns:p14="http://schemas.microsoft.com/office/powerpoint/2010/main" val="26627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Schematic of Remote Sensing Observations</a:t>
            </a:r>
          </a:p>
        </p:txBody>
      </p:sp>
      <p:sp>
        <p:nvSpPr>
          <p:cNvPr id="9219" name="Line 11"/>
          <p:cNvSpPr>
            <a:spLocks noChangeShapeType="1"/>
          </p:cNvSpPr>
          <p:nvPr/>
        </p:nvSpPr>
        <p:spPr bwMode="auto">
          <a:xfrm>
            <a:off x="2667000" y="1828800"/>
            <a:ext cx="990600" cy="4572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7391400" y="830374"/>
            <a:ext cx="1676400" cy="3714750"/>
            <a:chOff x="4416" y="432"/>
            <a:chExt cx="1056" cy="2340"/>
          </a:xfrm>
        </p:grpSpPr>
        <p:pic>
          <p:nvPicPr>
            <p:cNvPr id="9248" name="Picture 35" descr="(MANTRA) the ozone research ball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738"/>
              <a:ext cx="87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9" name="Line 36"/>
            <p:cNvSpPr>
              <a:spLocks noChangeShapeType="1"/>
            </p:cNvSpPr>
            <p:nvPr/>
          </p:nvSpPr>
          <p:spPr bwMode="auto">
            <a:xfrm>
              <a:off x="4848" y="2100"/>
              <a:ext cx="0" cy="67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50" name="Text Box 37"/>
            <p:cNvSpPr txBox="1">
              <a:spLocks noChangeArrowheads="1"/>
            </p:cNvSpPr>
            <p:nvPr/>
          </p:nvSpPr>
          <p:spPr bwMode="auto">
            <a:xfrm>
              <a:off x="4416" y="432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400">
                  <a:solidFill>
                    <a:srgbClr val="0000CC"/>
                  </a:solidFill>
                </a:rPr>
                <a:t>Validation</a:t>
              </a: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3733800" y="1828800"/>
            <a:ext cx="2743200" cy="2667000"/>
            <a:chOff x="2112" y="1152"/>
            <a:chExt cx="1728" cy="1680"/>
          </a:xfrm>
        </p:grpSpPr>
        <p:pic>
          <p:nvPicPr>
            <p:cNvPr id="9244" name="Picture 21" descr="astr001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440"/>
              <a:ext cx="864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Line 29"/>
            <p:cNvSpPr>
              <a:spLocks noChangeShapeType="1"/>
            </p:cNvSpPr>
            <p:nvPr/>
          </p:nvSpPr>
          <p:spPr bwMode="auto">
            <a:xfrm>
              <a:off x="2496" y="2160"/>
              <a:ext cx="0" cy="67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46" name="Text Box 39"/>
            <p:cNvSpPr txBox="1">
              <a:spLocks noChangeArrowheads="1"/>
            </p:cNvSpPr>
            <p:nvPr/>
          </p:nvSpPr>
          <p:spPr bwMode="auto">
            <a:xfrm>
              <a:off x="2160" y="1152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Sensor</a:t>
              </a:r>
            </a:p>
          </p:txBody>
        </p:sp>
        <p:sp>
          <p:nvSpPr>
            <p:cNvPr id="9247" name="Text Box 40"/>
            <p:cNvSpPr txBox="1">
              <a:spLocks noChangeArrowheads="1"/>
            </p:cNvSpPr>
            <p:nvPr/>
          </p:nvSpPr>
          <p:spPr bwMode="auto">
            <a:xfrm>
              <a:off x="2688" y="2304"/>
              <a:ext cx="11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Measurement</a:t>
              </a:r>
            </a:p>
          </p:txBody>
        </p:sp>
      </p:grpSp>
      <p:grpSp>
        <p:nvGrpSpPr>
          <p:cNvPr id="9222" name="Group 48"/>
          <p:cNvGrpSpPr>
            <a:grpSpLocks/>
          </p:cNvGrpSpPr>
          <p:nvPr/>
        </p:nvGrpSpPr>
        <p:grpSpPr bwMode="auto">
          <a:xfrm>
            <a:off x="381000" y="838201"/>
            <a:ext cx="3886200" cy="1539875"/>
            <a:chOff x="0" y="528"/>
            <a:chExt cx="2448" cy="970"/>
          </a:xfrm>
        </p:grpSpPr>
        <p:grpSp>
          <p:nvGrpSpPr>
            <p:cNvPr id="9234" name="Group 9"/>
            <p:cNvGrpSpPr>
              <a:grpSpLocks/>
            </p:cNvGrpSpPr>
            <p:nvPr/>
          </p:nvGrpSpPr>
          <p:grpSpPr bwMode="auto">
            <a:xfrm>
              <a:off x="912" y="714"/>
              <a:ext cx="452" cy="444"/>
              <a:chOff x="3552" y="1914"/>
              <a:chExt cx="452" cy="444"/>
            </a:xfrm>
          </p:grpSpPr>
          <p:sp>
            <p:nvSpPr>
              <p:cNvPr id="9239" name="Oval 4"/>
              <p:cNvSpPr>
                <a:spLocks noChangeArrowheads="1"/>
              </p:cNvSpPr>
              <p:nvPr/>
            </p:nvSpPr>
            <p:spPr bwMode="auto">
              <a:xfrm>
                <a:off x="3552" y="2154"/>
                <a:ext cx="164" cy="204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40" name="Oval 5"/>
              <p:cNvSpPr>
                <a:spLocks noChangeArrowheads="1"/>
              </p:cNvSpPr>
              <p:nvPr/>
            </p:nvSpPr>
            <p:spPr bwMode="auto">
              <a:xfrm>
                <a:off x="3696" y="1914"/>
                <a:ext cx="164" cy="204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41" name="Oval 6"/>
              <p:cNvSpPr>
                <a:spLocks noChangeArrowheads="1"/>
              </p:cNvSpPr>
              <p:nvPr/>
            </p:nvSpPr>
            <p:spPr bwMode="auto">
              <a:xfrm>
                <a:off x="3840" y="2154"/>
                <a:ext cx="164" cy="204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42" name="Line 7"/>
              <p:cNvSpPr>
                <a:spLocks noChangeShapeType="1"/>
              </p:cNvSpPr>
              <p:nvPr/>
            </p:nvSpPr>
            <p:spPr bwMode="auto">
              <a:xfrm flipV="1">
                <a:off x="3696" y="2112"/>
                <a:ext cx="48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43" name="Line 8"/>
              <p:cNvSpPr>
                <a:spLocks noChangeShapeType="1"/>
              </p:cNvSpPr>
              <p:nvPr/>
            </p:nvSpPr>
            <p:spPr bwMode="auto">
              <a:xfrm>
                <a:off x="3840" y="2112"/>
                <a:ext cx="48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9235" name="Line 10"/>
            <p:cNvSpPr>
              <a:spLocks noChangeShapeType="1"/>
            </p:cNvSpPr>
            <p:nvPr/>
          </p:nvSpPr>
          <p:spPr bwMode="auto">
            <a:xfrm>
              <a:off x="240" y="528"/>
              <a:ext cx="624" cy="28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36" name="Text Box 38"/>
            <p:cNvSpPr txBox="1">
              <a:spLocks noChangeArrowheads="1"/>
            </p:cNvSpPr>
            <p:nvPr/>
          </p:nvSpPr>
          <p:spPr bwMode="auto">
            <a:xfrm>
              <a:off x="864" y="1248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Object</a:t>
              </a:r>
            </a:p>
          </p:txBody>
        </p:sp>
        <p:sp>
          <p:nvSpPr>
            <p:cNvPr id="9237" name="Text Box 45"/>
            <p:cNvSpPr txBox="1">
              <a:spLocks noChangeArrowheads="1"/>
            </p:cNvSpPr>
            <p:nvPr/>
          </p:nvSpPr>
          <p:spPr bwMode="auto">
            <a:xfrm>
              <a:off x="1584" y="624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Changed Radiation</a:t>
              </a:r>
            </a:p>
          </p:txBody>
        </p:sp>
        <p:sp>
          <p:nvSpPr>
            <p:cNvPr id="9238" name="Text Box 46"/>
            <p:cNvSpPr txBox="1">
              <a:spLocks noChangeArrowheads="1"/>
            </p:cNvSpPr>
            <p:nvPr/>
          </p:nvSpPr>
          <p:spPr bwMode="auto">
            <a:xfrm>
              <a:off x="0" y="912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Radiation</a:t>
              </a:r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596518" y="4191000"/>
            <a:ext cx="8242686" cy="2190750"/>
            <a:chOff x="272" y="2640"/>
            <a:chExt cx="5056" cy="1380"/>
          </a:xfrm>
        </p:grpSpPr>
        <p:sp>
          <p:nvSpPr>
            <p:cNvPr id="9225" name="AutoShape 27"/>
            <p:cNvSpPr>
              <a:spLocks noChangeArrowheads="1"/>
            </p:cNvSpPr>
            <p:nvPr/>
          </p:nvSpPr>
          <p:spPr bwMode="auto">
            <a:xfrm>
              <a:off x="1296" y="2762"/>
              <a:ext cx="116" cy="235"/>
            </a:xfrm>
            <a:prstGeom prst="can">
              <a:avLst>
                <a:gd name="adj" fmla="val 35714"/>
              </a:avLst>
            </a:prstGeom>
            <a:solidFill>
              <a:srgbClr val="339966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9226" name="Line 30"/>
            <p:cNvSpPr>
              <a:spLocks noChangeShapeType="1"/>
            </p:cNvSpPr>
            <p:nvPr/>
          </p:nvSpPr>
          <p:spPr bwMode="auto">
            <a:xfrm>
              <a:off x="3334" y="3294"/>
              <a:ext cx="816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27" name="Text Box 32"/>
            <p:cNvSpPr txBox="1">
              <a:spLocks noChangeArrowheads="1"/>
            </p:cNvSpPr>
            <p:nvPr/>
          </p:nvSpPr>
          <p:spPr bwMode="auto">
            <a:xfrm>
              <a:off x="2160" y="3024"/>
              <a:ext cx="912" cy="53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2400" dirty="0"/>
                <a:t>Data Analysis</a:t>
              </a:r>
            </a:p>
          </p:txBody>
        </p:sp>
        <p:sp>
          <p:nvSpPr>
            <p:cNvPr id="9228" name="Text Box 33"/>
            <p:cNvSpPr txBox="1">
              <a:spLocks noChangeArrowheads="1"/>
            </p:cNvSpPr>
            <p:nvPr/>
          </p:nvSpPr>
          <p:spPr bwMode="auto">
            <a:xfrm>
              <a:off x="4368" y="3024"/>
              <a:ext cx="960" cy="53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2400" dirty="0"/>
                <a:t>Final Result</a:t>
              </a:r>
            </a:p>
          </p:txBody>
        </p:sp>
        <p:sp>
          <p:nvSpPr>
            <p:cNvPr id="9229" name="Text Box 41"/>
            <p:cNvSpPr txBox="1">
              <a:spLocks noChangeArrowheads="1"/>
            </p:cNvSpPr>
            <p:nvPr/>
          </p:nvSpPr>
          <p:spPr bwMode="auto">
            <a:xfrm>
              <a:off x="288" y="2640"/>
              <a:ext cx="100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 dirty="0"/>
                <a:t>A priori information</a:t>
              </a:r>
            </a:p>
          </p:txBody>
        </p:sp>
        <p:sp>
          <p:nvSpPr>
            <p:cNvPr id="9230" name="Text Box 42"/>
            <p:cNvSpPr txBox="1">
              <a:spLocks noChangeArrowheads="1"/>
            </p:cNvSpPr>
            <p:nvPr/>
          </p:nvSpPr>
          <p:spPr bwMode="auto">
            <a:xfrm>
              <a:off x="272" y="3294"/>
              <a:ext cx="75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 dirty="0"/>
                <a:t>Forward Model</a:t>
              </a:r>
            </a:p>
          </p:txBody>
        </p:sp>
        <p:sp>
          <p:nvSpPr>
            <p:cNvPr id="9231" name="Line 43"/>
            <p:cNvSpPr>
              <a:spLocks noChangeShapeType="1"/>
            </p:cNvSpPr>
            <p:nvPr/>
          </p:nvSpPr>
          <p:spPr bwMode="auto">
            <a:xfrm>
              <a:off x="1680" y="2880"/>
              <a:ext cx="384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32" name="Line 44"/>
            <p:cNvSpPr>
              <a:spLocks noChangeShapeType="1"/>
            </p:cNvSpPr>
            <p:nvPr/>
          </p:nvSpPr>
          <p:spPr bwMode="auto">
            <a:xfrm flipV="1">
              <a:off x="1728" y="3408"/>
              <a:ext cx="336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33" name="computr2"/>
            <p:cNvSpPr>
              <a:spLocks noEditPoints="1" noChangeArrowheads="1"/>
            </p:cNvSpPr>
            <p:nvPr/>
          </p:nvSpPr>
          <p:spPr bwMode="auto">
            <a:xfrm>
              <a:off x="1111" y="3385"/>
              <a:ext cx="590" cy="6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6187 w 21600"/>
                <a:gd name="T31" fmla="*/ 1905 h 21600"/>
                <a:gd name="T32" fmla="*/ 15559 w 21600"/>
                <a:gd name="T33" fmla="*/ 9763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4" name="Foliennummernplatzhalter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4736977" y="4054475"/>
            <a:ext cx="1584449" cy="487362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What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see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596517" y="3661718"/>
            <a:ext cx="1584449" cy="487362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What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already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know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560513" y="5949280"/>
            <a:ext cx="1584449" cy="487362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What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should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see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87690" y="6334780"/>
            <a:ext cx="30183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Courtesy: Andreas Richter  -  </a:t>
            </a:r>
          </a:p>
          <a:p>
            <a:r>
              <a: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University of Bremen </a:t>
            </a:r>
            <a:endParaRPr lang="en-GB" sz="1400" b="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770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</a:t>
            </a:r>
            <a:r>
              <a:rPr lang="en-GB" dirty="0" smtClean="0"/>
              <a:t>Sensing Observations</a:t>
            </a:r>
          </a:p>
        </p:txBody>
      </p:sp>
      <p:sp>
        <p:nvSpPr>
          <p:cNvPr id="9224" name="Foliennummernplatzhalter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7941" y="854075"/>
            <a:ext cx="9748059" cy="6003925"/>
            <a:chOff x="157941" y="854075"/>
            <a:chExt cx="9748059" cy="60039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11103" t="29052" r="50205" b="32510"/>
            <a:stretch/>
          </p:blipFill>
          <p:spPr>
            <a:xfrm>
              <a:off x="2501977" y="2720494"/>
              <a:ext cx="7404023" cy="41375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941" y="854075"/>
              <a:ext cx="3633999" cy="270278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866313" y="858520"/>
              <a:ext cx="29814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Courtesy: </a:t>
              </a:r>
              <a:r>
                <a:rPr lang="en-US" sz="1400" b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Michel Van Roozendael   </a:t>
              </a:r>
              <a:endPara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400" b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Royal Belgian Institute for Space</a:t>
              </a:r>
              <a:endParaRPr lang="en-GB" sz="14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2232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3721" y="198909"/>
            <a:ext cx="3978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kern="0" dirty="0" smtClean="0">
                <a:latin typeface="Arial" pitchFamily="34" charset="0"/>
                <a:cs typeface="Arial" pitchFamily="34" charset="0"/>
              </a:rPr>
              <a:t>Atmospheric composition</a:t>
            </a:r>
            <a:endParaRPr lang="en-GB" sz="2400" dirty="0"/>
          </a:p>
        </p:txBody>
      </p:sp>
      <p:pic>
        <p:nvPicPr>
          <p:cNvPr id="5" name="LATEST.GOME2.L4.O3.VCD.ANIM.PA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47701" y="1054680"/>
            <a:ext cx="3368614" cy="1898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" y="3028950"/>
            <a:ext cx="4847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Stratospheric Ozone &amp; Ozone Depletion Monitoring</a:t>
            </a:r>
            <a:endParaRPr lang="en-GB" sz="1600" b="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:\DESKTOP\Baltic States Presentation\usgcrp_pol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859955"/>
            <a:ext cx="4328166" cy="234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625166" y="3275484"/>
            <a:ext cx="3467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Air Quality Monitoring &amp; Forecasting</a:t>
            </a:r>
            <a:endParaRPr lang="en-GB" sz="16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:\DESKTOP\Baltic States Presentation\nasa_biomass_bu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4" y="3728560"/>
            <a:ext cx="3349139" cy="21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738966" y="6075834"/>
            <a:ext cx="17331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Biomass Burning</a:t>
            </a:r>
            <a:endParaRPr lang="en-GB" sz="16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6620" y="6113934"/>
            <a:ext cx="3190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Aerosols and Volcanic Emissions</a:t>
            </a:r>
            <a:endParaRPr lang="en-GB" sz="6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:\DESKTOP\Baltic States Presentation\eyjafjallajokull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7699" y="3686174"/>
            <a:ext cx="31877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69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81" y="1730465"/>
            <a:ext cx="2872901" cy="4467537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bg2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/>
              <a:t>EUMETSAT Current and Future Missions</a:t>
            </a:r>
            <a:br>
              <a:rPr lang="en-GB" sz="2400" dirty="0" smtClean="0"/>
            </a:br>
            <a:r>
              <a:rPr lang="en-GB" sz="2400" dirty="0" smtClean="0"/>
              <a:t>for atmospheric composition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2411" y="864380"/>
            <a:ext cx="5174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kern="0" dirty="0" err="1">
                <a:solidFill>
                  <a:schemeClr val="tx1"/>
                </a:solidFill>
              </a:rPr>
              <a:t>Metop</a:t>
            </a:r>
            <a:r>
              <a:rPr lang="en-US" sz="2800" kern="0" dirty="0">
                <a:solidFill>
                  <a:schemeClr val="tx1"/>
                </a:solidFill>
              </a:rPr>
              <a:t> current constellation</a:t>
            </a:r>
            <a:endParaRPr lang="en-GB" sz="2800" kern="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504" y="1545763"/>
            <a:ext cx="6338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kern="0" dirty="0" err="1">
                <a:solidFill>
                  <a:schemeClr val="tx1"/>
                </a:solidFill>
              </a:rPr>
              <a:t>Metop</a:t>
            </a:r>
            <a:r>
              <a:rPr lang="en-US" sz="2000" kern="0" dirty="0">
                <a:solidFill>
                  <a:schemeClr val="tx1"/>
                </a:solidFill>
              </a:rPr>
              <a:t> A	2006    </a:t>
            </a:r>
            <a:r>
              <a:rPr lang="en-US" sz="2000" b="0" kern="0" dirty="0">
                <a:solidFill>
                  <a:schemeClr val="tx1"/>
                </a:solidFill>
              </a:rPr>
              <a:t>deorbiting </a:t>
            </a:r>
            <a:r>
              <a:rPr lang="en-US" sz="2000" b="0" kern="0">
                <a:solidFill>
                  <a:schemeClr val="tx1"/>
                </a:solidFill>
              </a:rPr>
              <a:t>planned </a:t>
            </a:r>
            <a:r>
              <a:rPr lang="en-US" sz="2000" b="0" kern="0" smtClean="0">
                <a:solidFill>
                  <a:schemeClr val="tx1"/>
                </a:solidFill>
              </a:rPr>
              <a:t>Nov 2021 </a:t>
            </a:r>
            <a:endParaRPr lang="en-US" sz="2000" b="0" kern="0" dirty="0">
              <a:solidFill>
                <a:schemeClr val="tx1"/>
              </a:solidFill>
            </a:endParaRPr>
          </a:p>
          <a:p>
            <a:r>
              <a:rPr lang="en-US" sz="2000" kern="0" dirty="0" err="1">
                <a:solidFill>
                  <a:schemeClr val="tx1"/>
                </a:solidFill>
              </a:rPr>
              <a:t>Metop</a:t>
            </a:r>
            <a:r>
              <a:rPr lang="en-US" sz="2000" kern="0" dirty="0">
                <a:solidFill>
                  <a:schemeClr val="tx1"/>
                </a:solidFill>
              </a:rPr>
              <a:t> B	2012    </a:t>
            </a:r>
            <a:r>
              <a:rPr lang="en-US" sz="2000" b="0" kern="0" dirty="0">
                <a:solidFill>
                  <a:schemeClr val="tx1"/>
                </a:solidFill>
              </a:rPr>
              <a:t>primary satellite </a:t>
            </a:r>
          </a:p>
          <a:p>
            <a:r>
              <a:rPr lang="en-US" sz="2000" kern="0" dirty="0" err="1">
                <a:solidFill>
                  <a:schemeClr val="tx1"/>
                </a:solidFill>
              </a:rPr>
              <a:t>Metop</a:t>
            </a:r>
            <a:r>
              <a:rPr lang="en-US" sz="2000" kern="0" dirty="0">
                <a:solidFill>
                  <a:schemeClr val="tx1"/>
                </a:solidFill>
              </a:rPr>
              <a:t> C</a:t>
            </a:r>
            <a:r>
              <a:rPr lang="en-US" sz="2000" b="0" kern="0" dirty="0">
                <a:solidFill>
                  <a:schemeClr val="tx1"/>
                </a:solidFill>
              </a:rPr>
              <a:t>	</a:t>
            </a:r>
            <a:r>
              <a:rPr lang="en-US" sz="2000" kern="0" dirty="0">
                <a:solidFill>
                  <a:schemeClr val="tx1"/>
                </a:solidFill>
              </a:rPr>
              <a:t>2019</a:t>
            </a:r>
            <a:r>
              <a:rPr lang="en-US" sz="2000" b="0" kern="0" dirty="0">
                <a:solidFill>
                  <a:schemeClr val="tx1"/>
                </a:solidFill>
              </a:rPr>
              <a:t>   </a:t>
            </a:r>
            <a:r>
              <a:rPr lang="en-US" sz="2000" b="0" kern="0" dirty="0" smtClean="0">
                <a:solidFill>
                  <a:schemeClr val="tx1"/>
                </a:solidFill>
              </a:rPr>
              <a:t> nominal </a:t>
            </a:r>
            <a:r>
              <a:rPr lang="en-US" sz="2000" b="0" kern="0" dirty="0">
                <a:solidFill>
                  <a:schemeClr val="tx1"/>
                </a:solidFill>
              </a:rPr>
              <a:t>lifetime 2026</a:t>
            </a:r>
            <a:endParaRPr lang="en-GB" sz="2000" b="0" kern="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5357" y="3126592"/>
            <a:ext cx="7191869" cy="3561584"/>
            <a:chOff x="804863" y="1633121"/>
            <a:chExt cx="8901112" cy="4613710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3138" y="2338392"/>
              <a:ext cx="7462837" cy="3260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138604" y="3182938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448291" y="1728493"/>
              <a:ext cx="1347788" cy="4924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algn="r"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GOME-2</a:t>
              </a:r>
            </a:p>
            <a:p>
              <a:pPr algn="r"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Global Ozone Monitoring Experiment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5091114" y="2233631"/>
              <a:ext cx="1704975" cy="1587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>
              <a:off x="4235451" y="2233631"/>
              <a:ext cx="855663" cy="942975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05029" y="1633121"/>
              <a:ext cx="3167062" cy="3385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algn="r"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GRAS</a:t>
              </a:r>
            </a:p>
            <a:p>
              <a:pPr algn="r"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GPS Receiver for Atmospheric Sounding</a:t>
              </a: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3929054" y="1979614"/>
              <a:ext cx="1458912" cy="1587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3038472" y="1979613"/>
              <a:ext cx="892175" cy="1231900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924168" y="3209925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662231" y="3559175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865178" y="1845947"/>
              <a:ext cx="1465263" cy="4924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AVHRR</a:t>
              </a:r>
            </a:p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Advanced Very High Resolution Radiometer</a:t>
              </a: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871529" y="2346325"/>
              <a:ext cx="1460500" cy="1588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 flipH="1" flipV="1">
              <a:off x="2330441" y="2344756"/>
              <a:ext cx="377826" cy="1208087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2400294" y="3856038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888998" y="2833511"/>
              <a:ext cx="1620836" cy="4924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HIRS/4</a:t>
              </a:r>
            </a:p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High-resolution Infrared Radiation Sounder</a:t>
              </a: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871534" y="2965450"/>
              <a:ext cx="1198562" cy="1588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 flipH="1" flipV="1">
              <a:off x="2068504" y="2963881"/>
              <a:ext cx="376237" cy="903287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497131" y="4284663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865179" y="3847789"/>
              <a:ext cx="1528762" cy="4924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IASI</a:t>
              </a:r>
            </a:p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Infrared Atmospheric Sounding Interferometer</a:t>
              </a:r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>
              <a:off x="871529" y="4348181"/>
              <a:ext cx="1619250" cy="1587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055936" y="3821113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804863" y="4743433"/>
              <a:ext cx="1681161" cy="4924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AMSU-A1</a:t>
              </a:r>
            </a:p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Advanced Microwave Sounding Unit-A1</a:t>
              </a:r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871529" y="5054600"/>
              <a:ext cx="1681162" cy="1588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 flipH="1">
              <a:off x="2549525" y="3952893"/>
              <a:ext cx="550863" cy="1101725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213093" y="4546600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819150" y="5590154"/>
              <a:ext cx="1730375" cy="3385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MHS</a:t>
              </a:r>
            </a:p>
            <a:p>
              <a:pPr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Microwave Humidity Sounder</a:t>
              </a:r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>
              <a:off x="871529" y="5570556"/>
              <a:ext cx="1681162" cy="1587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flipH="1">
              <a:off x="2549525" y="4660900"/>
              <a:ext cx="690563" cy="909638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448292" y="5599392"/>
              <a:ext cx="1190627" cy="6379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0" tIns="0" rIns="0" bIns="0" anchor="b">
              <a:spAutoFit/>
            </a:bodyPr>
            <a:lstStyle/>
            <a:p>
              <a:pPr algn="r"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ASCAT</a:t>
              </a:r>
            </a:p>
            <a:p>
              <a:pPr algn="r"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Advanced </a:t>
              </a:r>
              <a:r>
                <a:rPr lang="en-GB" sz="1000" b="0" dirty="0" err="1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SCATterometer</a:t>
              </a:r>
              <a:endParaRPr lang="en-GB" sz="1000" b="0" dirty="0"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>
              <a:off x="3395660" y="6245225"/>
              <a:ext cx="3259137" cy="1588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205154" y="5289550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4613271" y="5184775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4149717" y="4451350"/>
              <a:ext cx="127000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flipH="1" flipV="1">
              <a:off x="3289291" y="5405456"/>
              <a:ext cx="109538" cy="841375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37"/>
            <p:cNvSpPr>
              <a:spLocks noChangeShapeType="1"/>
            </p:cNvSpPr>
            <p:nvPr/>
          </p:nvSpPr>
          <p:spPr bwMode="auto">
            <a:xfrm flipV="1">
              <a:off x="4208464" y="4556125"/>
              <a:ext cx="1587" cy="1684338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flipH="1" flipV="1">
              <a:off x="4698991" y="5300663"/>
              <a:ext cx="323850" cy="946150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916609" y="4566938"/>
              <a:ext cx="1630363" cy="4924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algn="r"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AMSU-A2</a:t>
              </a:r>
            </a:p>
            <a:p>
              <a:pPr algn="r" defTabSz="457200">
                <a:spcBef>
                  <a:spcPct val="0"/>
                </a:spcBef>
                <a:buClr>
                  <a:srgbClr val="00469B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0" dirty="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Advanced Microwave Sounding Unit-A2</a:t>
              </a: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>
              <a:off x="5122854" y="5072081"/>
              <a:ext cx="2424112" cy="1587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3852854" y="3908425"/>
              <a:ext cx="125412" cy="127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flipH="1" flipV="1">
              <a:off x="3973504" y="4014806"/>
              <a:ext cx="1149350" cy="1050925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1888552" y="1511152"/>
            <a:ext cx="1041519" cy="109846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4241469" y="2851224"/>
            <a:ext cx="1222358" cy="82654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05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bg2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09550" y="1000125"/>
            <a:ext cx="37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0" dirty="0" err="1">
                <a:solidFill>
                  <a:schemeClr val="tx1"/>
                </a:solidFill>
              </a:rPr>
              <a:t>Metop</a:t>
            </a:r>
            <a:r>
              <a:rPr lang="en-US" sz="2400" kern="0" dirty="0">
                <a:solidFill>
                  <a:schemeClr val="tx1"/>
                </a:solidFill>
              </a:rPr>
              <a:t>  2006 – present </a:t>
            </a:r>
            <a:endParaRPr lang="en-GB" sz="2400" kern="0" dirty="0">
              <a:solidFill>
                <a:schemeClr val="tx1"/>
              </a:solidFill>
            </a:endParaRPr>
          </a:p>
        </p:txBody>
      </p:sp>
      <p:pic>
        <p:nvPicPr>
          <p:cNvPr id="47" name="Picture 4" descr="Title_Page_GOM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5524" y="1072717"/>
            <a:ext cx="2955198" cy="192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227"/>
              </p:ext>
            </p:extLst>
          </p:nvPr>
        </p:nvGraphicFramePr>
        <p:xfrm>
          <a:off x="488517" y="1886420"/>
          <a:ext cx="6010606" cy="4578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8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1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  Item	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</a:rPr>
                        <a:t>Specification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</a:rPr>
                        <a:t>Spectral band (nm)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dirty="0">
                          <a:effectLst/>
                        </a:rPr>
                        <a:t>240‑790</a:t>
                      </a:r>
                      <a:endParaRPr lang="en-GB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</a:rPr>
                        <a:t>Spectral resolution (nm)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dirty="0">
                          <a:effectLst/>
                        </a:rPr>
                        <a:t>0.26‑0.51</a:t>
                      </a:r>
                      <a:endParaRPr lang="en-GB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Spatial resolution (km2) 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dirty="0">
                          <a:effectLst/>
                        </a:rPr>
                        <a:t>80 × 40 (main channels) 80 × 10 (PMD) </a:t>
                      </a:r>
                      <a:endParaRPr lang="en-GB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Earth coverage (km) 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</a:rPr>
                        <a:t>120‑1920 	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Spectral channels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4096	(in four separated optical channels)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</a:rPr>
                        <a:t>Polarization channels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30 (in two separated optical channels)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</a:rPr>
                        <a:t>Calibration system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Spectral lamp, white lamp, solar diffuser </a:t>
                      </a:r>
                      <a:r>
                        <a:rPr lang="en-GB" sz="1400" dirty="0" smtClean="0">
                          <a:effectLst/>
                        </a:rPr>
                        <a:t>LED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</a:rPr>
                        <a:t>Dimensions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600 mm × 800 mm × 500 mm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</a:rPr>
                        <a:t>Weight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68 kg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</a:rPr>
                        <a:t>Main bus voltage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22‑37 V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</a:rPr>
                        <a:t>Power consumption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50 W 	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Data rate interface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</a:rPr>
                        <a:t>400 </a:t>
                      </a:r>
                      <a:r>
                        <a:rPr lang="en-GB" sz="1400" dirty="0" err="1">
                          <a:effectLst/>
                        </a:rPr>
                        <a:t>kbit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7163"/>
            <a:ext cx="8064500" cy="579437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Arial" pitchFamily="34" charset="0"/>
                <a:cs typeface="Arial" pitchFamily="34" charset="0"/>
              </a:rPr>
              <a:t>The GOME-2 instrument on Metop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Measuring atmospheric composition from space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883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4536" y="2361380"/>
            <a:ext cx="8443075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</a:t>
            </a:r>
            <a:r>
              <a:rPr lang="en-GB" sz="20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archive, validate and </a:t>
            </a:r>
            <a:r>
              <a:rPr lang="en-GB" sz="20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disseminate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6752" y="4703544"/>
            <a:ext cx="79992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GB" sz="18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Near Real Time	</a:t>
            </a:r>
            <a:r>
              <a:rPr lang="en-GB" sz="18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8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GB" sz="1800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Off-line products	</a:t>
            </a:r>
            <a:r>
              <a:rPr lang="en-GB" sz="1800" kern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Data records</a:t>
            </a:r>
            <a:endParaRPr lang="en-GB" sz="180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GB" sz="18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products </a:t>
            </a:r>
            <a:r>
              <a:rPr lang="en-GB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endParaRPr lang="en-GB" sz="1800" kern="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GB" sz="18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GB" sz="18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&lt; 3 hr		</a:t>
            </a:r>
            <a:r>
              <a:rPr lang="en-GB" sz="1800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&lt; 2 weeks 		  </a:t>
            </a:r>
            <a:r>
              <a:rPr lang="en-GB" sz="1800" kern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after reprocessing activities 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GB" sz="1800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GB" sz="1800" kern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endParaRPr lang="en-GB" sz="18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08924" y="829069"/>
            <a:ext cx="7918687" cy="1629688"/>
            <a:chOff x="1290525" y="1031589"/>
            <a:chExt cx="7918687" cy="1629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19305" r="2552" b="45041"/>
            <a:stretch/>
          </p:blipFill>
          <p:spPr>
            <a:xfrm>
              <a:off x="1290525" y="1031589"/>
              <a:ext cx="7918687" cy="162968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241367" y="1232969"/>
              <a:ext cx="18405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kern="0" dirty="0">
                  <a:latin typeface="Arial" pitchFamily="34" charset="0"/>
                  <a:cs typeface="Arial" pitchFamily="34" charset="0"/>
                </a:rPr>
                <a:t>https://acsaf.org/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-410247" y="4789040"/>
            <a:ext cx="2406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endParaRPr lang="en-GB" sz="14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available to</a:t>
            </a:r>
          </a:p>
          <a:p>
            <a:pPr algn="ctr">
              <a:spcAft>
                <a:spcPts val="0"/>
              </a:spcAft>
            </a:pPr>
            <a:r>
              <a:rPr lang="en-GB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users</a:t>
            </a:r>
            <a:endParaRPr lang="en-GB" sz="14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Aft>
                <a:spcPts val="0"/>
              </a:spcAft>
              <a:tabLst>
                <a:tab pos="540385" algn="l"/>
                <a:tab pos="457200" algn="l"/>
              </a:tabLst>
            </a:pPr>
            <a:endParaRPr lang="en-GB" sz="14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1016" y="2857983"/>
            <a:ext cx="6528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O3, NO2, SO2, </a:t>
            </a:r>
            <a:r>
              <a:rPr lang="en-GB" sz="16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BrO</a:t>
            </a:r>
            <a:r>
              <a:rPr lang="en-GB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HCHO, H2O, </a:t>
            </a:r>
            <a:r>
              <a:rPr lang="en-GB" sz="16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OClO</a:t>
            </a:r>
            <a:r>
              <a:rPr lang="en-GB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columnar content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Ozone profile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AAI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UV indexes 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57163"/>
            <a:ext cx="938980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2400" kern="0" dirty="0" smtClean="0"/>
              <a:t>GOME-2 Level2 products      </a:t>
            </a:r>
            <a:endParaRPr lang="en-GB" kern="0" dirty="0" smtClean="0"/>
          </a:p>
        </p:txBody>
      </p:sp>
    </p:spTree>
    <p:extLst>
      <p:ext uri="{BB962C8B-B14F-4D97-AF65-F5344CB8AC3E}">
        <p14:creationId xmlns:p14="http://schemas.microsoft.com/office/powerpoint/2010/main" val="13144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(viewgraph VWG) Landscape Template</Template>
  <TotalTime>1196</TotalTime>
  <Words>1780</Words>
  <Application>Microsoft Office PowerPoint</Application>
  <PresentationFormat>A4 Paper (210x297 mm)</PresentationFormat>
  <Paragraphs>430</Paragraphs>
  <Slides>25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Century Gothic</vt:lpstr>
      <vt:lpstr>Helvetica</vt:lpstr>
      <vt:lpstr>Lucida Calligraphy</vt:lpstr>
      <vt:lpstr>Lucida Sans Unicode</vt:lpstr>
      <vt:lpstr>Tahoma</vt:lpstr>
      <vt:lpstr>Times New Roman</vt:lpstr>
      <vt:lpstr>Verdana</vt:lpstr>
      <vt:lpstr>Wingdings</vt:lpstr>
      <vt:lpstr>Viewgraph Landscape Template</vt:lpstr>
      <vt:lpstr>Clip</vt:lpstr>
      <vt:lpstr>PowerPoint Presentation</vt:lpstr>
      <vt:lpstr>The need for two types of meteorological satellites</vt:lpstr>
      <vt:lpstr>PowerPoint Presentation</vt:lpstr>
      <vt:lpstr>Schematic of Remote Sensing Observations</vt:lpstr>
      <vt:lpstr>Remote Sensing Observations</vt:lpstr>
      <vt:lpstr>PowerPoint Presentation</vt:lpstr>
      <vt:lpstr>EUMETSAT Current and Future Missions for atmospheric composition</vt:lpstr>
      <vt:lpstr>The GOME-2 instrument on Metop Measuring atmospheric composition from space</vt:lpstr>
      <vt:lpstr>PowerPoint Presentation</vt:lpstr>
      <vt:lpstr>PowerPoint Presentation</vt:lpstr>
      <vt:lpstr>Atmospheric composition measurement Techniques  UV/Visible/NIR/SWIR (UVNS) Solar Backscatter</vt:lpstr>
      <vt:lpstr>The GOME-2 instrument on Metop Measuring atmospheric composition from space</vt:lpstr>
      <vt:lpstr>The GOME-2 instrument on Metop Measuring atmospheric composition from space</vt:lpstr>
      <vt:lpstr>EPS Services and Level 0 data flow </vt:lpstr>
      <vt:lpstr>Data Processing Levels</vt:lpstr>
      <vt:lpstr> Data Processing Level and Processing Steps</vt:lpstr>
      <vt:lpstr> Data Processing Steps  CALIBRATION  </vt:lpstr>
      <vt:lpstr> Data Processing Steps  RETRIEVAL   </vt:lpstr>
      <vt:lpstr> Data Processing Steps  RETRIEVAL   </vt:lpstr>
      <vt:lpstr> Data Processing Steps  RETRIEVAL   </vt:lpstr>
      <vt:lpstr>PowerPoint Presentation</vt:lpstr>
      <vt:lpstr>PowerPoint Presentation</vt:lpstr>
      <vt:lpstr>PowerPoint Presentation</vt:lpstr>
      <vt:lpstr> Data Processing Steps  CALIBRATION  </vt:lpstr>
      <vt:lpstr> Data Processing Steps  CALIBRATION  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Alessandra Cacciari</dc:creator>
  <cp:lastModifiedBy>Alessandra Cacciari</cp:lastModifiedBy>
  <cp:revision>112</cp:revision>
  <cp:lastPrinted>2006-03-06T14:11:17Z</cp:lastPrinted>
  <dcterms:created xsi:type="dcterms:W3CDTF">2019-09-21T11:36:40Z</dcterms:created>
  <dcterms:modified xsi:type="dcterms:W3CDTF">2021-02-17T16:24:55Z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E_CONFID">
    <vt:lpwstr>Classification</vt:lpwstr>
  </property>
  <property fmtid="{D5CDD505-2E9C-101B-9397-08002B2CF9AE}" pid="3" name="DM_E_DOC_NO">
    <vt:lpwstr>EUM/GES/TEM/07/2025</vt:lpwstr>
  </property>
  <property fmtid="{D5CDD505-2E9C-101B-9397-08002B2CF9AE}" pid="4" name="DM_E_ISS_DATE">
    <vt:lpwstr>12 January 2018</vt:lpwstr>
  </property>
  <property fmtid="{D5CDD505-2E9C-101B-9397-08002B2CF9AE}" pid="5" name="DM_E_VER_NO">
    <vt:lpwstr>2U</vt:lpwstr>
  </property>
  <property fmtid="{D5CDD505-2E9C-101B-9397-08002B2CF9AE}" pid="6" name="DM_DOCNAME">
    <vt:lpwstr>Viewgraph Landscape Template </vt:lpwstr>
  </property>
</Properties>
</file>