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60" r:id="rId3"/>
    <p:sldId id="261" r:id="rId4"/>
    <p:sldId id="257" r:id="rId5"/>
    <p:sldId id="262" r:id="rId6"/>
    <p:sldId id="263" r:id="rId7"/>
    <p:sldId id="268" r:id="rId8"/>
    <p:sldId id="287" r:id="rId9"/>
    <p:sldId id="285" r:id="rId10"/>
    <p:sldId id="299" r:id="rId11"/>
    <p:sldId id="297" r:id="rId12"/>
    <p:sldId id="269" r:id="rId13"/>
    <p:sldId id="264" r:id="rId14"/>
    <p:sldId id="294" r:id="rId15"/>
    <p:sldId id="29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6" r:id="rId24"/>
    <p:sldId id="290" r:id="rId25"/>
    <p:sldId id="277" r:id="rId26"/>
    <p:sldId id="278" r:id="rId27"/>
    <p:sldId id="279" r:id="rId28"/>
    <p:sldId id="280" r:id="rId29"/>
    <p:sldId id="335" r:id="rId30"/>
    <p:sldId id="281" r:id="rId31"/>
    <p:sldId id="282" r:id="rId32"/>
    <p:sldId id="283" r:id="rId33"/>
    <p:sldId id="267" r:id="rId34"/>
    <p:sldId id="284" r:id="rId35"/>
    <p:sldId id="336" r:id="rId36"/>
    <p:sldId id="289" r:id="rId37"/>
    <p:sldId id="288" r:id="rId38"/>
    <p:sldId id="318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17" r:id="rId48"/>
    <p:sldId id="337" r:id="rId49"/>
    <p:sldId id="338" r:id="rId50"/>
    <p:sldId id="339" r:id="rId51"/>
    <p:sldId id="310" r:id="rId52"/>
    <p:sldId id="342" r:id="rId53"/>
    <p:sldId id="316" r:id="rId54"/>
    <p:sldId id="311" r:id="rId55"/>
    <p:sldId id="312" r:id="rId56"/>
    <p:sldId id="313" r:id="rId57"/>
    <p:sldId id="314" r:id="rId58"/>
    <p:sldId id="315" r:id="rId59"/>
    <p:sldId id="341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0EA"/>
    <a:srgbClr val="DA380D"/>
    <a:srgbClr val="C73111"/>
    <a:srgbClr val="981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407BC-C938-F24E-8CDD-1FC94E3B9A9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359B1BB5-353D-5144-A535-4BF6CD693D72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Ground </a:t>
          </a:r>
        </a:p>
        <a:p>
          <a:r>
            <a:rPr lang="en-US" dirty="0" smtClean="0"/>
            <a:t>(radiometers)</a:t>
          </a:r>
          <a:endParaRPr lang="en-US" dirty="0"/>
        </a:p>
      </dgm:t>
    </dgm:pt>
    <dgm:pt modelId="{2016DC32-884F-E846-A8E2-1A483EF45709}" type="parTrans" cxnId="{863CB76C-F9E6-234B-943E-5FBEB7868C4C}">
      <dgm:prSet/>
      <dgm:spPr/>
      <dgm:t>
        <a:bodyPr/>
        <a:lstStyle/>
        <a:p>
          <a:endParaRPr lang="en-US"/>
        </a:p>
      </dgm:t>
    </dgm:pt>
    <dgm:pt modelId="{7AB74D41-680F-AC4E-9105-E2B614EF48A9}" type="sibTrans" cxnId="{863CB76C-F9E6-234B-943E-5FBEB7868C4C}">
      <dgm:prSet/>
      <dgm:spPr/>
      <dgm:t>
        <a:bodyPr/>
        <a:lstStyle/>
        <a:p>
          <a:endParaRPr lang="en-US"/>
        </a:p>
      </dgm:t>
    </dgm:pt>
    <dgm:pt modelId="{CCC6B4DC-4BB6-F948-B663-9A3A4600BFAE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Airborne </a:t>
          </a:r>
        </a:p>
        <a:p>
          <a:r>
            <a:rPr lang="en-US" dirty="0" smtClean="0"/>
            <a:t>(NASA/AMS)	</a:t>
          </a:r>
          <a:endParaRPr lang="en-US" dirty="0"/>
        </a:p>
      </dgm:t>
    </dgm:pt>
    <dgm:pt modelId="{9D57D9CB-E29B-4046-93D1-808EF5F0AFC3}" type="parTrans" cxnId="{F502C2F2-2E91-EB44-80E6-C62B26A0F8D1}">
      <dgm:prSet/>
      <dgm:spPr/>
      <dgm:t>
        <a:bodyPr/>
        <a:lstStyle/>
        <a:p>
          <a:endParaRPr lang="en-US"/>
        </a:p>
      </dgm:t>
    </dgm:pt>
    <dgm:pt modelId="{07957E47-0A58-254C-92F9-9B3E3DCDF799}" type="sibTrans" cxnId="{F502C2F2-2E91-EB44-80E6-C62B26A0F8D1}">
      <dgm:prSet/>
      <dgm:spPr/>
      <dgm:t>
        <a:bodyPr/>
        <a:lstStyle/>
        <a:p>
          <a:endParaRPr lang="en-US"/>
        </a:p>
      </dgm:t>
    </dgm:pt>
    <dgm:pt modelId="{6E373748-B9C5-9144-8045-F2FEFC809F07}" type="pres">
      <dgm:prSet presAssocID="{598407BC-C938-F24E-8CDD-1FC94E3B9A95}" presName="Name0" presStyleCnt="0">
        <dgm:presLayoutVars>
          <dgm:dir/>
          <dgm:resizeHandles val="exact"/>
        </dgm:presLayoutVars>
      </dgm:prSet>
      <dgm:spPr/>
    </dgm:pt>
    <dgm:pt modelId="{2DF9DBE9-FD77-4F41-BB51-598C4C3106A8}" type="pres">
      <dgm:prSet presAssocID="{359B1BB5-353D-5144-A535-4BF6CD693D7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61510-F4E2-E947-B5F8-76B3EE229AE6}" type="pres">
      <dgm:prSet presAssocID="{7AB74D41-680F-AC4E-9105-E2B614EF48A9}" presName="sibTrans" presStyleLbl="sibTrans2D1" presStyleIdx="0" presStyleCnt="1"/>
      <dgm:spPr/>
      <dgm:t>
        <a:bodyPr/>
        <a:lstStyle/>
        <a:p>
          <a:endParaRPr lang="en-US"/>
        </a:p>
      </dgm:t>
    </dgm:pt>
    <dgm:pt modelId="{A75B0BF1-C4EA-4C4A-9608-82E8C108234D}" type="pres">
      <dgm:prSet presAssocID="{7AB74D41-680F-AC4E-9105-E2B614EF48A9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3D08A73-03CA-384A-A630-B17CCE74267C}" type="pres">
      <dgm:prSet presAssocID="{CCC6B4DC-4BB6-F948-B663-9A3A4600BFA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02C2F2-2E91-EB44-80E6-C62B26A0F8D1}" srcId="{598407BC-C938-F24E-8CDD-1FC94E3B9A95}" destId="{CCC6B4DC-4BB6-F948-B663-9A3A4600BFAE}" srcOrd="1" destOrd="0" parTransId="{9D57D9CB-E29B-4046-93D1-808EF5F0AFC3}" sibTransId="{07957E47-0A58-254C-92F9-9B3E3DCDF799}"/>
    <dgm:cxn modelId="{5D475A46-7ADB-C941-85C7-6F207E75AC2D}" type="presOf" srcId="{7AB74D41-680F-AC4E-9105-E2B614EF48A9}" destId="{A75B0BF1-C4EA-4C4A-9608-82E8C108234D}" srcOrd="1" destOrd="0" presId="urn:microsoft.com/office/officeart/2005/8/layout/process1"/>
    <dgm:cxn modelId="{17AB72C9-F323-234F-9A04-B8B21F6E485F}" type="presOf" srcId="{598407BC-C938-F24E-8CDD-1FC94E3B9A95}" destId="{6E373748-B9C5-9144-8045-F2FEFC809F07}" srcOrd="0" destOrd="0" presId="urn:microsoft.com/office/officeart/2005/8/layout/process1"/>
    <dgm:cxn modelId="{4575B0AA-73F2-9A48-8EC1-2431BBB19566}" type="presOf" srcId="{7AB74D41-680F-AC4E-9105-E2B614EF48A9}" destId="{C9661510-F4E2-E947-B5F8-76B3EE229AE6}" srcOrd="0" destOrd="0" presId="urn:microsoft.com/office/officeart/2005/8/layout/process1"/>
    <dgm:cxn modelId="{863CB76C-F9E6-234B-943E-5FBEB7868C4C}" srcId="{598407BC-C938-F24E-8CDD-1FC94E3B9A95}" destId="{359B1BB5-353D-5144-A535-4BF6CD693D72}" srcOrd="0" destOrd="0" parTransId="{2016DC32-884F-E846-A8E2-1A483EF45709}" sibTransId="{7AB74D41-680F-AC4E-9105-E2B614EF48A9}"/>
    <dgm:cxn modelId="{53765D20-5B45-EB4E-8DD7-5B4ACA029518}" type="presOf" srcId="{CCC6B4DC-4BB6-F948-B663-9A3A4600BFAE}" destId="{63D08A73-03CA-384A-A630-B17CCE74267C}" srcOrd="0" destOrd="0" presId="urn:microsoft.com/office/officeart/2005/8/layout/process1"/>
    <dgm:cxn modelId="{B824C351-42CB-0B43-886B-FB4F2FC6AB76}" type="presOf" srcId="{359B1BB5-353D-5144-A535-4BF6CD693D72}" destId="{2DF9DBE9-FD77-4F41-BB51-598C4C3106A8}" srcOrd="0" destOrd="0" presId="urn:microsoft.com/office/officeart/2005/8/layout/process1"/>
    <dgm:cxn modelId="{241B17A5-986A-1647-87CE-0EB6BACF3D97}" type="presParOf" srcId="{6E373748-B9C5-9144-8045-F2FEFC809F07}" destId="{2DF9DBE9-FD77-4F41-BB51-598C4C3106A8}" srcOrd="0" destOrd="0" presId="urn:microsoft.com/office/officeart/2005/8/layout/process1"/>
    <dgm:cxn modelId="{D088DFC0-0562-BF45-955F-7120AEC33A03}" type="presParOf" srcId="{6E373748-B9C5-9144-8045-F2FEFC809F07}" destId="{C9661510-F4E2-E947-B5F8-76B3EE229AE6}" srcOrd="1" destOrd="0" presId="urn:microsoft.com/office/officeart/2005/8/layout/process1"/>
    <dgm:cxn modelId="{9A83F744-5018-B145-910C-F848567D15A9}" type="presParOf" srcId="{C9661510-F4E2-E947-B5F8-76B3EE229AE6}" destId="{A75B0BF1-C4EA-4C4A-9608-82E8C108234D}" srcOrd="0" destOrd="0" presId="urn:microsoft.com/office/officeart/2005/8/layout/process1"/>
    <dgm:cxn modelId="{5D6BF89C-6AC5-8541-A555-C7F5D366E115}" type="presParOf" srcId="{6E373748-B9C5-9144-8045-F2FEFC809F07}" destId="{63D08A73-03CA-384A-A630-B17CCE74267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8407BC-C938-F24E-8CDD-1FC94E3B9A9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359B1BB5-353D-5144-A535-4BF6CD693D72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Ground </a:t>
          </a:r>
        </a:p>
        <a:p>
          <a:r>
            <a:rPr lang="en-US" dirty="0" smtClean="0"/>
            <a:t>(radiometers)</a:t>
          </a:r>
          <a:endParaRPr lang="en-US" dirty="0"/>
        </a:p>
      </dgm:t>
    </dgm:pt>
    <dgm:pt modelId="{2016DC32-884F-E846-A8E2-1A483EF45709}" type="parTrans" cxnId="{863CB76C-F9E6-234B-943E-5FBEB7868C4C}">
      <dgm:prSet/>
      <dgm:spPr/>
      <dgm:t>
        <a:bodyPr/>
        <a:lstStyle/>
        <a:p>
          <a:endParaRPr lang="en-US"/>
        </a:p>
      </dgm:t>
    </dgm:pt>
    <dgm:pt modelId="{7AB74D41-680F-AC4E-9105-E2B614EF48A9}" type="sibTrans" cxnId="{863CB76C-F9E6-234B-943E-5FBEB7868C4C}">
      <dgm:prSet/>
      <dgm:spPr/>
      <dgm:t>
        <a:bodyPr/>
        <a:lstStyle/>
        <a:p>
          <a:endParaRPr lang="en-US"/>
        </a:p>
      </dgm:t>
    </dgm:pt>
    <dgm:pt modelId="{CCC6B4DC-4BB6-F948-B663-9A3A4600BFAE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Airborne </a:t>
          </a:r>
        </a:p>
        <a:p>
          <a:r>
            <a:rPr lang="en-US" dirty="0" smtClean="0"/>
            <a:t>(NASA/AMS)	</a:t>
          </a:r>
          <a:endParaRPr lang="en-US" dirty="0"/>
        </a:p>
      </dgm:t>
    </dgm:pt>
    <dgm:pt modelId="{9D57D9CB-E29B-4046-93D1-808EF5F0AFC3}" type="parTrans" cxnId="{F502C2F2-2E91-EB44-80E6-C62B26A0F8D1}">
      <dgm:prSet/>
      <dgm:spPr/>
      <dgm:t>
        <a:bodyPr/>
        <a:lstStyle/>
        <a:p>
          <a:endParaRPr lang="en-US"/>
        </a:p>
      </dgm:t>
    </dgm:pt>
    <dgm:pt modelId="{07957E47-0A58-254C-92F9-9B3E3DCDF799}" type="sibTrans" cxnId="{F502C2F2-2E91-EB44-80E6-C62B26A0F8D1}">
      <dgm:prSet/>
      <dgm:spPr/>
      <dgm:t>
        <a:bodyPr/>
        <a:lstStyle/>
        <a:p>
          <a:endParaRPr lang="en-US"/>
        </a:p>
      </dgm:t>
    </dgm:pt>
    <dgm:pt modelId="{6E373748-B9C5-9144-8045-F2FEFC809F07}" type="pres">
      <dgm:prSet presAssocID="{598407BC-C938-F24E-8CDD-1FC94E3B9A95}" presName="Name0" presStyleCnt="0">
        <dgm:presLayoutVars>
          <dgm:dir/>
          <dgm:resizeHandles val="exact"/>
        </dgm:presLayoutVars>
      </dgm:prSet>
      <dgm:spPr/>
    </dgm:pt>
    <dgm:pt modelId="{2DF9DBE9-FD77-4F41-BB51-598C4C3106A8}" type="pres">
      <dgm:prSet presAssocID="{359B1BB5-353D-5144-A535-4BF6CD693D7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61510-F4E2-E947-B5F8-76B3EE229AE6}" type="pres">
      <dgm:prSet presAssocID="{7AB74D41-680F-AC4E-9105-E2B614EF48A9}" presName="sibTrans" presStyleLbl="sibTrans2D1" presStyleIdx="0" presStyleCnt="1"/>
      <dgm:spPr/>
      <dgm:t>
        <a:bodyPr/>
        <a:lstStyle/>
        <a:p>
          <a:endParaRPr lang="en-US"/>
        </a:p>
      </dgm:t>
    </dgm:pt>
    <dgm:pt modelId="{A75B0BF1-C4EA-4C4A-9608-82E8C108234D}" type="pres">
      <dgm:prSet presAssocID="{7AB74D41-680F-AC4E-9105-E2B614EF48A9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3D08A73-03CA-384A-A630-B17CCE74267C}" type="pres">
      <dgm:prSet presAssocID="{CCC6B4DC-4BB6-F948-B663-9A3A4600BFA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02C2F2-2E91-EB44-80E6-C62B26A0F8D1}" srcId="{598407BC-C938-F24E-8CDD-1FC94E3B9A95}" destId="{CCC6B4DC-4BB6-F948-B663-9A3A4600BFAE}" srcOrd="1" destOrd="0" parTransId="{9D57D9CB-E29B-4046-93D1-808EF5F0AFC3}" sibTransId="{07957E47-0A58-254C-92F9-9B3E3DCDF799}"/>
    <dgm:cxn modelId="{0E333A33-A8FF-DE44-B5A5-004A296C248E}" type="presOf" srcId="{598407BC-C938-F24E-8CDD-1FC94E3B9A95}" destId="{6E373748-B9C5-9144-8045-F2FEFC809F07}" srcOrd="0" destOrd="0" presId="urn:microsoft.com/office/officeart/2005/8/layout/process1"/>
    <dgm:cxn modelId="{E3C4F9A4-78B0-5041-8C50-0AC9E1BB52DD}" type="presOf" srcId="{CCC6B4DC-4BB6-F948-B663-9A3A4600BFAE}" destId="{63D08A73-03CA-384A-A630-B17CCE74267C}" srcOrd="0" destOrd="0" presId="urn:microsoft.com/office/officeart/2005/8/layout/process1"/>
    <dgm:cxn modelId="{863CB76C-F9E6-234B-943E-5FBEB7868C4C}" srcId="{598407BC-C938-F24E-8CDD-1FC94E3B9A95}" destId="{359B1BB5-353D-5144-A535-4BF6CD693D72}" srcOrd="0" destOrd="0" parTransId="{2016DC32-884F-E846-A8E2-1A483EF45709}" sibTransId="{7AB74D41-680F-AC4E-9105-E2B614EF48A9}"/>
    <dgm:cxn modelId="{0E5FEE87-0222-9F46-8787-DB27ECC9B04C}" type="presOf" srcId="{7AB74D41-680F-AC4E-9105-E2B614EF48A9}" destId="{C9661510-F4E2-E947-B5F8-76B3EE229AE6}" srcOrd="0" destOrd="0" presId="urn:microsoft.com/office/officeart/2005/8/layout/process1"/>
    <dgm:cxn modelId="{9F40E4F8-7D2F-CA43-819A-0FDB88D91F8C}" type="presOf" srcId="{359B1BB5-353D-5144-A535-4BF6CD693D72}" destId="{2DF9DBE9-FD77-4F41-BB51-598C4C3106A8}" srcOrd="0" destOrd="0" presId="urn:microsoft.com/office/officeart/2005/8/layout/process1"/>
    <dgm:cxn modelId="{BD322C73-D382-024C-9135-AFF7DC690FD3}" type="presOf" srcId="{7AB74D41-680F-AC4E-9105-E2B614EF48A9}" destId="{A75B0BF1-C4EA-4C4A-9608-82E8C108234D}" srcOrd="1" destOrd="0" presId="urn:microsoft.com/office/officeart/2005/8/layout/process1"/>
    <dgm:cxn modelId="{55640B75-790B-904E-83C1-5F701E2F2BF8}" type="presParOf" srcId="{6E373748-B9C5-9144-8045-F2FEFC809F07}" destId="{2DF9DBE9-FD77-4F41-BB51-598C4C3106A8}" srcOrd="0" destOrd="0" presId="urn:microsoft.com/office/officeart/2005/8/layout/process1"/>
    <dgm:cxn modelId="{BE6175FB-5442-3247-AB10-9CA5B3294753}" type="presParOf" srcId="{6E373748-B9C5-9144-8045-F2FEFC809F07}" destId="{C9661510-F4E2-E947-B5F8-76B3EE229AE6}" srcOrd="1" destOrd="0" presId="urn:microsoft.com/office/officeart/2005/8/layout/process1"/>
    <dgm:cxn modelId="{549F0C96-020B-1849-8FE4-AFC40D555D3B}" type="presParOf" srcId="{C9661510-F4E2-E947-B5F8-76B3EE229AE6}" destId="{A75B0BF1-C4EA-4C4A-9608-82E8C108234D}" srcOrd="0" destOrd="0" presId="urn:microsoft.com/office/officeart/2005/8/layout/process1"/>
    <dgm:cxn modelId="{BBC26D3D-4BF7-4F4A-B9E0-B636D82786C6}" type="presParOf" srcId="{6E373748-B9C5-9144-8045-F2FEFC809F07}" destId="{63D08A73-03CA-384A-A630-B17CCE74267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8407BC-C938-F24E-8CDD-1FC94E3B9A9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359B1BB5-353D-5144-A535-4BF6CD693D72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Airborne</a:t>
          </a:r>
        </a:p>
        <a:p>
          <a:r>
            <a:rPr lang="en-US" dirty="0" smtClean="0"/>
            <a:t>(NASA/AMS)</a:t>
          </a:r>
          <a:endParaRPr lang="en-US" dirty="0"/>
        </a:p>
      </dgm:t>
    </dgm:pt>
    <dgm:pt modelId="{2016DC32-884F-E846-A8E2-1A483EF45709}" type="parTrans" cxnId="{863CB76C-F9E6-234B-943E-5FBEB7868C4C}">
      <dgm:prSet/>
      <dgm:spPr/>
      <dgm:t>
        <a:bodyPr/>
        <a:lstStyle/>
        <a:p>
          <a:endParaRPr lang="en-US"/>
        </a:p>
      </dgm:t>
    </dgm:pt>
    <dgm:pt modelId="{7AB74D41-680F-AC4E-9105-E2B614EF48A9}" type="sibTrans" cxnId="{863CB76C-F9E6-234B-943E-5FBEB7868C4C}">
      <dgm:prSet/>
      <dgm:spPr/>
      <dgm:t>
        <a:bodyPr/>
        <a:lstStyle/>
        <a:p>
          <a:endParaRPr lang="en-US"/>
        </a:p>
      </dgm:t>
    </dgm:pt>
    <dgm:pt modelId="{CCC6B4DC-4BB6-F948-B663-9A3A4600BFAE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err="1" smtClean="0"/>
            <a:t>Spaceborne</a:t>
          </a:r>
          <a:endParaRPr lang="en-US" dirty="0" smtClean="0"/>
        </a:p>
        <a:p>
          <a:r>
            <a:rPr lang="en-US" dirty="0" smtClean="0"/>
            <a:t>(MODIS&amp;GOES)	</a:t>
          </a:r>
          <a:endParaRPr lang="en-US" dirty="0"/>
        </a:p>
      </dgm:t>
    </dgm:pt>
    <dgm:pt modelId="{9D57D9CB-E29B-4046-93D1-808EF5F0AFC3}" type="parTrans" cxnId="{F502C2F2-2E91-EB44-80E6-C62B26A0F8D1}">
      <dgm:prSet/>
      <dgm:spPr/>
      <dgm:t>
        <a:bodyPr/>
        <a:lstStyle/>
        <a:p>
          <a:endParaRPr lang="en-US"/>
        </a:p>
      </dgm:t>
    </dgm:pt>
    <dgm:pt modelId="{07957E47-0A58-254C-92F9-9B3E3DCDF799}" type="sibTrans" cxnId="{F502C2F2-2E91-EB44-80E6-C62B26A0F8D1}">
      <dgm:prSet/>
      <dgm:spPr/>
      <dgm:t>
        <a:bodyPr/>
        <a:lstStyle/>
        <a:p>
          <a:endParaRPr lang="en-US"/>
        </a:p>
      </dgm:t>
    </dgm:pt>
    <dgm:pt modelId="{6E373748-B9C5-9144-8045-F2FEFC809F07}" type="pres">
      <dgm:prSet presAssocID="{598407BC-C938-F24E-8CDD-1FC94E3B9A95}" presName="Name0" presStyleCnt="0">
        <dgm:presLayoutVars>
          <dgm:dir/>
          <dgm:resizeHandles val="exact"/>
        </dgm:presLayoutVars>
      </dgm:prSet>
      <dgm:spPr/>
    </dgm:pt>
    <dgm:pt modelId="{2DF9DBE9-FD77-4F41-BB51-598C4C3106A8}" type="pres">
      <dgm:prSet presAssocID="{359B1BB5-353D-5144-A535-4BF6CD693D7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61510-F4E2-E947-B5F8-76B3EE229AE6}" type="pres">
      <dgm:prSet presAssocID="{7AB74D41-680F-AC4E-9105-E2B614EF48A9}" presName="sibTrans" presStyleLbl="sibTrans2D1" presStyleIdx="0" presStyleCnt="1"/>
      <dgm:spPr/>
      <dgm:t>
        <a:bodyPr/>
        <a:lstStyle/>
        <a:p>
          <a:endParaRPr lang="en-US"/>
        </a:p>
      </dgm:t>
    </dgm:pt>
    <dgm:pt modelId="{A75B0BF1-C4EA-4C4A-9608-82E8C108234D}" type="pres">
      <dgm:prSet presAssocID="{7AB74D41-680F-AC4E-9105-E2B614EF48A9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3D08A73-03CA-384A-A630-B17CCE74267C}" type="pres">
      <dgm:prSet presAssocID="{CCC6B4DC-4BB6-F948-B663-9A3A4600BFA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951D0E-9308-5143-8243-9F6144629A5D}" type="presOf" srcId="{598407BC-C938-F24E-8CDD-1FC94E3B9A95}" destId="{6E373748-B9C5-9144-8045-F2FEFC809F07}" srcOrd="0" destOrd="0" presId="urn:microsoft.com/office/officeart/2005/8/layout/process1"/>
    <dgm:cxn modelId="{CAD9C823-A577-4F4E-924A-1009D9BF0636}" type="presOf" srcId="{CCC6B4DC-4BB6-F948-B663-9A3A4600BFAE}" destId="{63D08A73-03CA-384A-A630-B17CCE74267C}" srcOrd="0" destOrd="0" presId="urn:microsoft.com/office/officeart/2005/8/layout/process1"/>
    <dgm:cxn modelId="{863CB76C-F9E6-234B-943E-5FBEB7868C4C}" srcId="{598407BC-C938-F24E-8CDD-1FC94E3B9A95}" destId="{359B1BB5-353D-5144-A535-4BF6CD693D72}" srcOrd="0" destOrd="0" parTransId="{2016DC32-884F-E846-A8E2-1A483EF45709}" sibTransId="{7AB74D41-680F-AC4E-9105-E2B614EF48A9}"/>
    <dgm:cxn modelId="{210FD3AF-A602-F140-A63B-D147AA6B5A46}" type="presOf" srcId="{7AB74D41-680F-AC4E-9105-E2B614EF48A9}" destId="{C9661510-F4E2-E947-B5F8-76B3EE229AE6}" srcOrd="0" destOrd="0" presId="urn:microsoft.com/office/officeart/2005/8/layout/process1"/>
    <dgm:cxn modelId="{3288DC2F-13AB-F54D-A99C-EFDC98026E34}" type="presOf" srcId="{359B1BB5-353D-5144-A535-4BF6CD693D72}" destId="{2DF9DBE9-FD77-4F41-BB51-598C4C3106A8}" srcOrd="0" destOrd="0" presId="urn:microsoft.com/office/officeart/2005/8/layout/process1"/>
    <dgm:cxn modelId="{F502C2F2-2E91-EB44-80E6-C62B26A0F8D1}" srcId="{598407BC-C938-F24E-8CDD-1FC94E3B9A95}" destId="{CCC6B4DC-4BB6-F948-B663-9A3A4600BFAE}" srcOrd="1" destOrd="0" parTransId="{9D57D9CB-E29B-4046-93D1-808EF5F0AFC3}" sibTransId="{07957E47-0A58-254C-92F9-9B3E3DCDF799}"/>
    <dgm:cxn modelId="{83BE387F-BBAD-0643-BD78-0A3C3F0E1725}" type="presOf" srcId="{7AB74D41-680F-AC4E-9105-E2B614EF48A9}" destId="{A75B0BF1-C4EA-4C4A-9608-82E8C108234D}" srcOrd="1" destOrd="0" presId="urn:microsoft.com/office/officeart/2005/8/layout/process1"/>
    <dgm:cxn modelId="{48777E93-E7D8-B040-9C1C-BC873231ED26}" type="presParOf" srcId="{6E373748-B9C5-9144-8045-F2FEFC809F07}" destId="{2DF9DBE9-FD77-4F41-BB51-598C4C3106A8}" srcOrd="0" destOrd="0" presId="urn:microsoft.com/office/officeart/2005/8/layout/process1"/>
    <dgm:cxn modelId="{AD211EA2-00C4-A54D-BF51-198439FC38A0}" type="presParOf" srcId="{6E373748-B9C5-9144-8045-F2FEFC809F07}" destId="{C9661510-F4E2-E947-B5F8-76B3EE229AE6}" srcOrd="1" destOrd="0" presId="urn:microsoft.com/office/officeart/2005/8/layout/process1"/>
    <dgm:cxn modelId="{3F189F87-FA51-5542-9E90-8E6287E45936}" type="presParOf" srcId="{C9661510-F4E2-E947-B5F8-76B3EE229AE6}" destId="{A75B0BF1-C4EA-4C4A-9608-82E8C108234D}" srcOrd="0" destOrd="0" presId="urn:microsoft.com/office/officeart/2005/8/layout/process1"/>
    <dgm:cxn modelId="{7F2BC86F-8A87-2749-AE2C-6C86B866C68E}" type="presParOf" srcId="{6E373748-B9C5-9144-8045-F2FEFC809F07}" destId="{63D08A73-03CA-384A-A630-B17CCE74267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9DBE9-FD77-4F41-BB51-598C4C3106A8}">
      <dsp:nvSpPr>
        <dsp:cNvPr id="0" name=""/>
        <dsp:cNvSpPr/>
      </dsp:nvSpPr>
      <dsp:spPr>
        <a:xfrm>
          <a:off x="701" y="0"/>
          <a:ext cx="1495781" cy="78060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Ground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(radiometers)</a:t>
          </a:r>
          <a:endParaRPr lang="en-US" sz="1500" kern="1200" dirty="0"/>
        </a:p>
      </dsp:txBody>
      <dsp:txXfrm>
        <a:off x="23564" y="22863"/>
        <a:ext cx="1450055" cy="734883"/>
      </dsp:txXfrm>
    </dsp:sp>
    <dsp:sp modelId="{C9661510-F4E2-E947-B5F8-76B3EE229AE6}">
      <dsp:nvSpPr>
        <dsp:cNvPr id="0" name=""/>
        <dsp:cNvSpPr/>
      </dsp:nvSpPr>
      <dsp:spPr>
        <a:xfrm>
          <a:off x="1646061" y="204827"/>
          <a:ext cx="317105" cy="3709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646061" y="279018"/>
        <a:ext cx="221974" cy="222571"/>
      </dsp:txXfrm>
    </dsp:sp>
    <dsp:sp modelId="{63D08A73-03CA-384A-A630-B17CCE74267C}">
      <dsp:nvSpPr>
        <dsp:cNvPr id="0" name=""/>
        <dsp:cNvSpPr/>
      </dsp:nvSpPr>
      <dsp:spPr>
        <a:xfrm>
          <a:off x="2094795" y="0"/>
          <a:ext cx="1495781" cy="78060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Airborne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(NASA/AMS)	</a:t>
          </a:r>
          <a:endParaRPr lang="en-US" sz="1500" kern="1200" dirty="0"/>
        </a:p>
      </dsp:txBody>
      <dsp:txXfrm>
        <a:off x="2117658" y="22863"/>
        <a:ext cx="1450055" cy="734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9DBE9-FD77-4F41-BB51-598C4C3106A8}">
      <dsp:nvSpPr>
        <dsp:cNvPr id="0" name=""/>
        <dsp:cNvSpPr/>
      </dsp:nvSpPr>
      <dsp:spPr>
        <a:xfrm>
          <a:off x="701" y="0"/>
          <a:ext cx="1495781" cy="78060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Ground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(radiometers)</a:t>
          </a:r>
          <a:endParaRPr lang="en-US" sz="1500" kern="1200" dirty="0"/>
        </a:p>
      </dsp:txBody>
      <dsp:txXfrm>
        <a:off x="23564" y="22863"/>
        <a:ext cx="1450055" cy="734883"/>
      </dsp:txXfrm>
    </dsp:sp>
    <dsp:sp modelId="{C9661510-F4E2-E947-B5F8-76B3EE229AE6}">
      <dsp:nvSpPr>
        <dsp:cNvPr id="0" name=""/>
        <dsp:cNvSpPr/>
      </dsp:nvSpPr>
      <dsp:spPr>
        <a:xfrm>
          <a:off x="1646061" y="204827"/>
          <a:ext cx="317105" cy="3709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646061" y="279018"/>
        <a:ext cx="221974" cy="222571"/>
      </dsp:txXfrm>
    </dsp:sp>
    <dsp:sp modelId="{63D08A73-03CA-384A-A630-B17CCE74267C}">
      <dsp:nvSpPr>
        <dsp:cNvPr id="0" name=""/>
        <dsp:cNvSpPr/>
      </dsp:nvSpPr>
      <dsp:spPr>
        <a:xfrm>
          <a:off x="2094795" y="0"/>
          <a:ext cx="1495781" cy="78060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Airborne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(NASA/AMS)	</a:t>
          </a:r>
          <a:endParaRPr lang="en-US" sz="1500" kern="1200" dirty="0"/>
        </a:p>
      </dsp:txBody>
      <dsp:txXfrm>
        <a:off x="2117658" y="22863"/>
        <a:ext cx="1450055" cy="734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9DBE9-FD77-4F41-BB51-598C4C3106A8}">
      <dsp:nvSpPr>
        <dsp:cNvPr id="0" name=""/>
        <dsp:cNvSpPr/>
      </dsp:nvSpPr>
      <dsp:spPr>
        <a:xfrm>
          <a:off x="701" y="0"/>
          <a:ext cx="1495781" cy="78060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Airborne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(NASA/AMS)</a:t>
          </a:r>
          <a:endParaRPr lang="en-US" sz="1500" kern="1200" dirty="0"/>
        </a:p>
      </dsp:txBody>
      <dsp:txXfrm>
        <a:off x="23564" y="22863"/>
        <a:ext cx="1450055" cy="734883"/>
      </dsp:txXfrm>
    </dsp:sp>
    <dsp:sp modelId="{C9661510-F4E2-E947-B5F8-76B3EE229AE6}">
      <dsp:nvSpPr>
        <dsp:cNvPr id="0" name=""/>
        <dsp:cNvSpPr/>
      </dsp:nvSpPr>
      <dsp:spPr>
        <a:xfrm>
          <a:off x="1646061" y="204827"/>
          <a:ext cx="317105" cy="3709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646061" y="279018"/>
        <a:ext cx="221974" cy="222571"/>
      </dsp:txXfrm>
    </dsp:sp>
    <dsp:sp modelId="{63D08A73-03CA-384A-A630-B17CCE74267C}">
      <dsp:nvSpPr>
        <dsp:cNvPr id="0" name=""/>
        <dsp:cNvSpPr/>
      </dsp:nvSpPr>
      <dsp:spPr>
        <a:xfrm>
          <a:off x="2094795" y="0"/>
          <a:ext cx="1495781" cy="780609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Spaceborne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(MODIS&amp;GOES)	</a:t>
          </a:r>
          <a:endParaRPr lang="en-US" sz="1500" kern="1200" dirty="0"/>
        </a:p>
      </dsp:txBody>
      <dsp:txXfrm>
        <a:off x="2117658" y="22863"/>
        <a:ext cx="1450055" cy="734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Relationship Id="rId2" Type="http://schemas.openxmlformats.org/officeDocument/2006/relationships/image" Target="../media/image9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D5281-48EE-C14E-941A-A81649F330B2}" type="datetimeFigureOut">
              <a:rPr lang="en-US" smtClean="0"/>
              <a:t>3/21/13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7ABB8-B87E-9647-81FB-01DA1D342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2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7ABB8-B87E-9647-81FB-01DA1D3429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0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7EBE6-50D3-6C46-A0E4-7D9B08A20A7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2B856-8105-C148-8534-A477D088AA49}" type="slidenum">
              <a:rPr lang="en-US"/>
              <a:pPr/>
              <a:t>14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E088E-A4CB-D644-8CBC-7298460F3806}" type="slidenum">
              <a:rPr lang="en-US"/>
              <a:pPr/>
              <a:t>15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6E7E1-A2DC-9D46-8ADC-CCE7ED2E8A82}" type="slidenum">
              <a:rPr lang="en-US"/>
              <a:pPr/>
              <a:t>33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6E7E1-A2DC-9D46-8ADC-CCE7ED2E8A82}" type="slidenum">
              <a:rPr lang="en-US"/>
              <a:pPr/>
              <a:t>34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7EBE6-50D3-6C46-A0E4-7D9B08A20A7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03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7EBE6-50D3-6C46-A0E4-7D9B08A20A7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9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7EBE6-50D3-6C46-A0E4-7D9B08A20A7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20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7EBE6-50D3-6C46-A0E4-7D9B08A20A7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9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8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0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A899314-ADE9-8643-A67F-D5DB98E00C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6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7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2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6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6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1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0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0754-E38D-0241-809C-62123942C02A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F54E5-A3B0-2047-830C-F3A6A4686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4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6" Type="http://schemas.openxmlformats.org/officeDocument/2006/relationships/image" Target="../media/image20.wm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91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9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841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Retrieval and Validation of MODIS and GOES FRP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58785"/>
            <a:ext cx="6400800" cy="1752600"/>
          </a:xfrm>
        </p:spPr>
        <p:txBody>
          <a:bodyPr wrap="none">
            <a:noAutofit/>
          </a:bodyPr>
          <a:lstStyle/>
          <a:p>
            <a:r>
              <a:rPr lang="en-US" sz="2200" dirty="0" smtClean="0"/>
              <a:t>Wilfrid Schroeder</a:t>
            </a:r>
            <a:r>
              <a:rPr lang="en-US" sz="2200" baseline="30000" dirty="0" smtClean="0"/>
              <a:t>1,2</a:t>
            </a:r>
          </a:p>
          <a:p>
            <a:r>
              <a:rPr lang="en-US" sz="2200" dirty="0" smtClean="0"/>
              <a:t>Louis Giglio</a:t>
            </a:r>
            <a:r>
              <a:rPr lang="en-US" sz="2200" baseline="30000" dirty="0"/>
              <a:t>1</a:t>
            </a:r>
            <a:endParaRPr lang="en-US" sz="2200" dirty="0" smtClean="0"/>
          </a:p>
          <a:p>
            <a:r>
              <a:rPr lang="en-US" sz="2200" dirty="0" smtClean="0"/>
              <a:t>Ivan Csiszar</a:t>
            </a:r>
            <a:r>
              <a:rPr lang="en-US" sz="2200" baseline="30000" dirty="0" smtClean="0"/>
              <a:t>2</a:t>
            </a:r>
          </a:p>
          <a:p>
            <a:r>
              <a:rPr lang="en-US" sz="2200" dirty="0" smtClean="0"/>
              <a:t>Christopher Justice</a:t>
            </a:r>
            <a:r>
              <a:rPr lang="en-US" sz="2200" baseline="30000" dirty="0"/>
              <a:t>1</a:t>
            </a:r>
            <a:endParaRPr lang="en-US" sz="2200" dirty="0" smtClean="0"/>
          </a:p>
          <a:p>
            <a:endParaRPr lang="en-US" sz="1800" dirty="0" smtClean="0"/>
          </a:p>
          <a:p>
            <a:r>
              <a:rPr lang="en-US" sz="1800" i="1" baseline="30000" dirty="0" smtClean="0"/>
              <a:t>1</a:t>
            </a:r>
            <a:r>
              <a:rPr lang="en-US" sz="1800" i="1" dirty="0" smtClean="0"/>
              <a:t>Department of Geographical Sciences</a:t>
            </a:r>
          </a:p>
          <a:p>
            <a:r>
              <a:rPr lang="en-US" sz="1800" i="1" dirty="0" smtClean="0"/>
              <a:t>University of Maryland, College Park</a:t>
            </a:r>
          </a:p>
          <a:p>
            <a:r>
              <a:rPr lang="en-US" sz="1800" i="1" baseline="30000" dirty="0" smtClean="0"/>
              <a:t>2</a:t>
            </a:r>
            <a:r>
              <a:rPr lang="en-US" sz="1800" i="1" dirty="0" smtClean="0"/>
              <a:t>NOAA/NESDIS </a:t>
            </a:r>
            <a:r>
              <a:rPr lang="en-US" sz="1800" i="1" dirty="0" smtClean="0"/>
              <a:t>Center for Satellite Applications and Research</a:t>
            </a:r>
            <a:endParaRPr lang="en-US" sz="1800" i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2235200" y="59522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SALGEE Workshop</a:t>
            </a:r>
          </a:p>
          <a:p>
            <a:pPr algn="ctr"/>
            <a:r>
              <a:rPr lang="en-US" dirty="0" smtClean="0"/>
              <a:t>March 2013 - </a:t>
            </a:r>
            <a:r>
              <a:rPr lang="en-US" dirty="0" err="1" smtClean="0"/>
              <a:t>Ericeira</a:t>
            </a:r>
            <a:r>
              <a:rPr lang="en-US" dirty="0" smtClean="0"/>
              <a:t>, Portugal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9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0" name="Rectangle 6"/>
          <p:cNvSpPr>
            <a:spLocks/>
          </p:cNvSpPr>
          <p:nvPr/>
        </p:nvSpPr>
        <p:spPr bwMode="auto">
          <a:xfrm>
            <a:off x="228600" y="1303188"/>
            <a:ext cx="8763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80000"/>
              </a:lnSpc>
              <a:buFontTx/>
              <a:buChar char="•"/>
            </a:pPr>
            <a:r>
              <a:rPr lang="pt-BR" sz="2400" b="1" dirty="0" err="1"/>
              <a:t>Fire</a:t>
            </a:r>
            <a:r>
              <a:rPr lang="pt-BR" sz="2400" b="1" dirty="0"/>
              <a:t> </a:t>
            </a:r>
            <a:r>
              <a:rPr lang="pt-BR" sz="2400" b="1" dirty="0" err="1"/>
              <a:t>Size</a:t>
            </a:r>
            <a:r>
              <a:rPr lang="pt-BR" sz="2400" b="1" dirty="0"/>
              <a:t> </a:t>
            </a:r>
            <a:r>
              <a:rPr lang="pt-BR" sz="2400" b="1" dirty="0" err="1"/>
              <a:t>and</a:t>
            </a:r>
            <a:r>
              <a:rPr lang="pt-BR" sz="2400" b="1" dirty="0"/>
              <a:t> </a:t>
            </a:r>
            <a:r>
              <a:rPr lang="pt-BR" sz="2400" b="1" dirty="0" err="1"/>
              <a:t>Temperature</a:t>
            </a:r>
            <a:r>
              <a:rPr lang="pt-BR" sz="2400" b="1" dirty="0"/>
              <a:t> (</a:t>
            </a:r>
            <a:r>
              <a:rPr lang="pt-BR" sz="2400" b="1" dirty="0" err="1"/>
              <a:t>Dozier</a:t>
            </a:r>
            <a:r>
              <a:rPr lang="pt-BR" sz="2400" b="1" dirty="0"/>
              <a:t>)</a:t>
            </a:r>
          </a:p>
          <a:p>
            <a:pPr marL="742950" lvl="1" indent="-285750" algn="l">
              <a:lnSpc>
                <a:spcPct val="80000"/>
              </a:lnSpc>
            </a:pPr>
            <a:r>
              <a:rPr lang="pt-BR" sz="2000" dirty="0"/>
              <a:t> </a:t>
            </a:r>
          </a:p>
          <a:p>
            <a:pPr marL="742950" lvl="1" indent="-285750" algn="l">
              <a:lnSpc>
                <a:spcPct val="80000"/>
              </a:lnSpc>
              <a:buFontTx/>
              <a:buChar char="–"/>
            </a:pPr>
            <a:endParaRPr lang="pt-BR" sz="2000" dirty="0"/>
          </a:p>
          <a:p>
            <a:pPr marL="742950" lvl="1" indent="-285750" algn="l">
              <a:lnSpc>
                <a:spcPct val="80000"/>
              </a:lnSpc>
              <a:buFontTx/>
              <a:buChar char="–"/>
            </a:pPr>
            <a:endParaRPr lang="pt-BR" sz="2000" dirty="0"/>
          </a:p>
          <a:p>
            <a:pPr marL="742950" lvl="1" indent="-285750" algn="l">
              <a:lnSpc>
                <a:spcPct val="80000"/>
              </a:lnSpc>
              <a:buFontTx/>
              <a:buChar char="–"/>
            </a:pPr>
            <a:endParaRPr lang="pt-BR" sz="2000" dirty="0"/>
          </a:p>
          <a:p>
            <a:pPr marL="742950" lvl="1" indent="-285750" algn="l">
              <a:lnSpc>
                <a:spcPct val="80000"/>
              </a:lnSpc>
              <a:buFontTx/>
              <a:buChar char="–"/>
            </a:pPr>
            <a:endParaRPr lang="pt-BR" sz="2000" dirty="0"/>
          </a:p>
          <a:p>
            <a:pPr marL="342900" indent="-342900" algn="l">
              <a:lnSpc>
                <a:spcPct val="80000"/>
              </a:lnSpc>
              <a:buFontTx/>
              <a:buChar char="•"/>
            </a:pPr>
            <a:endParaRPr lang="pt-BR" sz="2400" b="1" dirty="0" smtClean="0"/>
          </a:p>
          <a:p>
            <a:pPr marL="342900" indent="-342900" algn="l">
              <a:lnSpc>
                <a:spcPct val="80000"/>
              </a:lnSpc>
              <a:buFontTx/>
              <a:buChar char="•"/>
            </a:pPr>
            <a:endParaRPr lang="pt-BR" sz="2400" b="1" dirty="0"/>
          </a:p>
          <a:p>
            <a:pPr marL="342900" indent="-342900" algn="l">
              <a:lnSpc>
                <a:spcPct val="80000"/>
              </a:lnSpc>
              <a:buFontTx/>
              <a:buChar char="•"/>
            </a:pPr>
            <a:endParaRPr lang="pt-BR" sz="2400" b="1" dirty="0" smtClean="0"/>
          </a:p>
          <a:p>
            <a:pPr marL="342900" indent="-342900" algn="l">
              <a:lnSpc>
                <a:spcPct val="80000"/>
              </a:lnSpc>
              <a:buFontTx/>
              <a:buChar char="•"/>
            </a:pPr>
            <a:r>
              <a:rPr lang="pt-BR" sz="2400" b="1" dirty="0" err="1" smtClean="0"/>
              <a:t>Fire</a:t>
            </a:r>
            <a:r>
              <a:rPr lang="pt-BR" sz="2400" b="1" dirty="0" smtClean="0"/>
              <a:t> </a:t>
            </a:r>
            <a:r>
              <a:rPr lang="pt-BR" sz="2400" b="1" dirty="0" err="1"/>
              <a:t>Radiative</a:t>
            </a:r>
            <a:r>
              <a:rPr lang="pt-BR" sz="2400" b="1" dirty="0"/>
              <a:t> Power (FRP)</a:t>
            </a:r>
          </a:p>
        </p:txBody>
      </p:sp>
      <p:sp>
        <p:nvSpPr>
          <p:cNvPr id="25606" name="Rectangle 6"/>
          <p:cNvSpPr>
            <a:spLocks noGrp="1"/>
          </p:cNvSpPr>
          <p:nvPr>
            <p:ph type="title" idx="4294967295"/>
          </p:nvPr>
        </p:nvSpPr>
        <p:spPr>
          <a:xfrm>
            <a:off x="1725828" y="76200"/>
            <a:ext cx="6019800" cy="457200"/>
          </a:xfrm>
        </p:spPr>
        <p:txBody>
          <a:bodyPr>
            <a:noAutofit/>
          </a:bodyPr>
          <a:lstStyle/>
          <a:p>
            <a:r>
              <a:rPr lang="pt-BR" sz="2800" dirty="0" smtClean="0">
                <a:latin typeface="Calibri" pitchFamily="34" charset="0"/>
              </a:rPr>
              <a:t>WF_ABBA </a:t>
            </a:r>
            <a:r>
              <a:rPr lang="pt-BR" sz="2800" dirty="0" err="1" smtClean="0">
                <a:latin typeface="Calibri" pitchFamily="34" charset="0"/>
              </a:rPr>
              <a:t>Fire</a:t>
            </a:r>
            <a:r>
              <a:rPr lang="pt-BR" sz="2800" dirty="0" smtClean="0">
                <a:latin typeface="Calibri" pitchFamily="34" charset="0"/>
              </a:rPr>
              <a:t> </a:t>
            </a:r>
            <a:r>
              <a:rPr lang="pt-BR" sz="2800" dirty="0" err="1" smtClean="0">
                <a:latin typeface="Calibri" pitchFamily="34" charset="0"/>
              </a:rPr>
              <a:t>Retrievals</a:t>
            </a:r>
            <a:endParaRPr lang="en-US" sz="2800" dirty="0">
              <a:latin typeface="Calibri" pitchFamily="34" charset="0"/>
            </a:endParaRPr>
          </a:p>
        </p:txBody>
      </p:sp>
      <p:graphicFrame>
        <p:nvGraphicFramePr>
          <p:cNvPr id="3382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262378"/>
              </p:ext>
            </p:extLst>
          </p:nvPr>
        </p:nvGraphicFramePr>
        <p:xfrm>
          <a:off x="914400" y="1966763"/>
          <a:ext cx="45720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Equation" r:id="rId3" imgW="1993680" imgH="241200" progId="Equation.3">
                  <p:embed/>
                </p:oleObj>
              </mc:Choice>
              <mc:Fallback>
                <p:oleObj name="Equation" r:id="rId3" imgW="1993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966763"/>
                        <a:ext cx="45720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352671"/>
              </p:ext>
            </p:extLst>
          </p:nvPr>
        </p:nvGraphicFramePr>
        <p:xfrm>
          <a:off x="596900" y="4274988"/>
          <a:ext cx="391001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Equation" r:id="rId5" imgW="1651000" imgH="266700" progId="Equation.3">
                  <p:embed/>
                </p:oleObj>
              </mc:Choice>
              <mc:Fallback>
                <p:oleObj name="Equation" r:id="rId5" imgW="16510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4274988"/>
                        <a:ext cx="3910013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25" name="Freeform 33"/>
          <p:cNvSpPr>
            <a:spLocks/>
          </p:cNvSpPr>
          <p:nvPr/>
        </p:nvSpPr>
        <p:spPr bwMode="auto">
          <a:xfrm>
            <a:off x="5562600" y="1981200"/>
            <a:ext cx="1066800" cy="144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2" y="0"/>
              </a:cxn>
              <a:cxn ang="0">
                <a:pos x="672" y="912"/>
              </a:cxn>
            </a:cxnLst>
            <a:rect l="0" t="0" r="r" b="b"/>
            <a:pathLst>
              <a:path w="672" h="912">
                <a:moveTo>
                  <a:pt x="0" y="0"/>
                </a:moveTo>
                <a:lnTo>
                  <a:pt x="672" y="0"/>
                </a:lnTo>
                <a:lnTo>
                  <a:pt x="672" y="912"/>
                </a:ln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26" name="Freeform 34"/>
          <p:cNvSpPr>
            <a:spLocks/>
          </p:cNvSpPr>
          <p:nvPr/>
        </p:nvSpPr>
        <p:spPr bwMode="auto">
          <a:xfrm>
            <a:off x="5638800" y="2141388"/>
            <a:ext cx="1295400" cy="144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0"/>
              </a:cxn>
              <a:cxn ang="0">
                <a:pos x="816" y="912"/>
              </a:cxn>
            </a:cxnLst>
            <a:rect l="0" t="0" r="r" b="b"/>
            <a:pathLst>
              <a:path w="816" h="912">
                <a:moveTo>
                  <a:pt x="0" y="0"/>
                </a:moveTo>
                <a:lnTo>
                  <a:pt x="816" y="0"/>
                </a:lnTo>
                <a:lnTo>
                  <a:pt x="816" y="912"/>
                </a:ln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28" name="Freeform 36"/>
          <p:cNvSpPr>
            <a:spLocks/>
          </p:cNvSpPr>
          <p:nvPr/>
        </p:nvSpPr>
        <p:spPr bwMode="auto">
          <a:xfrm>
            <a:off x="5486400" y="2057400"/>
            <a:ext cx="1524000" cy="2057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0" y="0"/>
              </a:cxn>
              <a:cxn ang="0">
                <a:pos x="720" y="1008"/>
              </a:cxn>
            </a:cxnLst>
            <a:rect l="0" t="0" r="r" b="b"/>
            <a:pathLst>
              <a:path w="720" h="1008">
                <a:moveTo>
                  <a:pt x="0" y="0"/>
                </a:moveTo>
                <a:lnTo>
                  <a:pt x="720" y="0"/>
                </a:lnTo>
                <a:lnTo>
                  <a:pt x="720" y="1008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29" name="Freeform 37"/>
          <p:cNvSpPr>
            <a:spLocks/>
          </p:cNvSpPr>
          <p:nvPr/>
        </p:nvSpPr>
        <p:spPr bwMode="auto">
          <a:xfrm>
            <a:off x="3477981" y="4808388"/>
            <a:ext cx="2160819" cy="381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40"/>
              </a:cxn>
              <a:cxn ang="0">
                <a:pos x="1248" y="240"/>
              </a:cxn>
            </a:cxnLst>
            <a:rect l="0" t="0" r="r" b="b"/>
            <a:pathLst>
              <a:path w="1248" h="240">
                <a:moveTo>
                  <a:pt x="0" y="0"/>
                </a:moveTo>
                <a:lnTo>
                  <a:pt x="0" y="240"/>
                </a:lnTo>
                <a:lnTo>
                  <a:pt x="1248" y="24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6096000" y="4579788"/>
            <a:ext cx="175260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Fire pixel </a:t>
            </a:r>
            <a:r>
              <a:rPr lang="en-US" b="1" u="sng"/>
              <a:t>AND</a:t>
            </a:r>
            <a:r>
              <a:rPr lang="en-US"/>
              <a:t> background must be correctly determined</a:t>
            </a:r>
          </a:p>
        </p:txBody>
      </p:sp>
      <p:sp>
        <p:nvSpPr>
          <p:cNvPr id="5" name="Freeform 4"/>
          <p:cNvSpPr/>
          <p:nvPr/>
        </p:nvSpPr>
        <p:spPr>
          <a:xfrm>
            <a:off x="2619927" y="4817049"/>
            <a:ext cx="3043233" cy="1075540"/>
          </a:xfrm>
          <a:custGeom>
            <a:avLst/>
            <a:gdLst>
              <a:gd name="connsiteX0" fmla="*/ 0 w 3043233"/>
              <a:gd name="connsiteY0" fmla="*/ 0 h 1075540"/>
              <a:gd name="connsiteX1" fmla="*/ 0 w 3043233"/>
              <a:gd name="connsiteY1" fmla="*/ 1064098 h 1075540"/>
              <a:gd name="connsiteX2" fmla="*/ 3043233 w 3043233"/>
              <a:gd name="connsiteY2" fmla="*/ 1075540 h 107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3233" h="1075540">
                <a:moveTo>
                  <a:pt x="0" y="0"/>
                </a:moveTo>
                <a:lnTo>
                  <a:pt x="0" y="1064098"/>
                </a:lnTo>
                <a:lnTo>
                  <a:pt x="3043233" y="1075540"/>
                </a:lnTo>
              </a:path>
            </a:pathLst>
          </a:custGeom>
          <a:ln w="127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94929" y="2505781"/>
            <a:ext cx="3031792" cy="1716288"/>
          </a:xfrm>
          <a:custGeom>
            <a:avLst/>
            <a:gdLst>
              <a:gd name="connsiteX0" fmla="*/ 0 w 3031792"/>
              <a:gd name="connsiteY0" fmla="*/ 0 h 1716288"/>
              <a:gd name="connsiteX1" fmla="*/ 0 w 3031792"/>
              <a:gd name="connsiteY1" fmla="*/ 400467 h 1716288"/>
              <a:gd name="connsiteX2" fmla="*/ 3008911 w 3031792"/>
              <a:gd name="connsiteY2" fmla="*/ 423351 h 1716288"/>
              <a:gd name="connsiteX3" fmla="*/ 3031792 w 3031792"/>
              <a:gd name="connsiteY3" fmla="*/ 1716288 h 171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1792" h="1716288">
                <a:moveTo>
                  <a:pt x="0" y="0"/>
                </a:moveTo>
                <a:lnTo>
                  <a:pt x="0" y="400467"/>
                </a:lnTo>
                <a:lnTo>
                  <a:pt x="3008911" y="423351"/>
                </a:lnTo>
                <a:lnTo>
                  <a:pt x="3031792" y="1716288"/>
                </a:lnTo>
              </a:path>
            </a:pathLst>
          </a:custGeom>
          <a:ln w="127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83708" y="2505781"/>
            <a:ext cx="162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&amp; 11 µm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94929" y="5320354"/>
            <a:ext cx="162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µm only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0426" y="670704"/>
            <a:ext cx="839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Corrected primarily for atmospheric attenuation (water vapor) and surface emissivity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2701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12223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err="1" smtClean="0">
                <a:solidFill>
                  <a:srgbClr val="000000"/>
                </a:solidFill>
              </a:rPr>
              <a:t>Available</a:t>
            </a:r>
            <a:r>
              <a:rPr lang="pt-BR" sz="2800" b="1" dirty="0" smtClean="0">
                <a:solidFill>
                  <a:srgbClr val="000000"/>
                </a:solidFill>
              </a:rPr>
              <a:t> WF_ABBA Data Sets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19" name="Picture 18" descr="GOES_West_WFABBA_1200_074_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6" y="920564"/>
            <a:ext cx="2597044" cy="2526717"/>
          </a:xfrm>
          <a:prstGeom prst="rect">
            <a:avLst/>
          </a:prstGeom>
        </p:spPr>
      </p:pic>
      <p:pic>
        <p:nvPicPr>
          <p:cNvPr id="20" name="Picture 19" descr="GOES13_WFABBA_1145_074_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920563"/>
            <a:ext cx="2651756" cy="2526717"/>
          </a:xfrm>
          <a:prstGeom prst="rect">
            <a:avLst/>
          </a:prstGeom>
        </p:spPr>
      </p:pic>
      <p:pic>
        <p:nvPicPr>
          <p:cNvPr id="21" name="Picture 20" descr="GOES12_WFABBA_1145_074_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77" y="920563"/>
            <a:ext cx="2631367" cy="251928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2121" y="3375364"/>
            <a:ext cx="1693228" cy="37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GOES West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90551" y="3375364"/>
            <a:ext cx="1693228" cy="37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GOES East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15708" y="3375364"/>
            <a:ext cx="186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GOES SA (60</a:t>
            </a:r>
            <a:r>
              <a:rPr lang="en-US" baseline="30000" dirty="0" smtClean="0"/>
              <a:t>o</a:t>
            </a:r>
            <a:r>
              <a:rPr lang="en-US" dirty="0" smtClean="0"/>
              <a:t>W)</a:t>
            </a:r>
            <a:endParaRPr lang="en-US" dirty="0"/>
          </a:p>
        </p:txBody>
      </p:sp>
      <p:pic>
        <p:nvPicPr>
          <p:cNvPr id="6" name="Picture 5" descr="Meteosat_WF_ABBA_1200_074_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22" y="3845390"/>
            <a:ext cx="2651756" cy="2639865"/>
          </a:xfrm>
          <a:prstGeom prst="rect">
            <a:avLst/>
          </a:prstGeom>
        </p:spPr>
      </p:pic>
      <p:pic>
        <p:nvPicPr>
          <p:cNvPr id="7" name="Picture 6" descr="MTSAT2_WF_ABBA_1232_074_20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2" y="3842044"/>
            <a:ext cx="2667023" cy="264321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990686" y="6485255"/>
            <a:ext cx="1693228" cy="37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METEOSAT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266404" y="6466026"/>
            <a:ext cx="1693228" cy="37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MTSAT-2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9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1336675" y="2531523"/>
            <a:ext cx="64738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/>
              <a:t>Satellite Fire Data Validation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097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685800" y="6038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/>
              <a:t>Factors </a:t>
            </a:r>
            <a:r>
              <a:rPr lang="en-US" sz="3200" dirty="0" smtClean="0"/>
              <a:t>Affecting</a:t>
            </a:r>
          </a:p>
          <a:p>
            <a:pPr algn="ctr" eaLnBrk="1" hangingPunct="1"/>
            <a:r>
              <a:rPr lang="en-US" sz="3200" dirty="0" smtClean="0"/>
              <a:t>Fire Detection and Characterization</a:t>
            </a:r>
            <a:endParaRPr lang="en-US" sz="3200" dirty="0"/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685800" y="1603614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dirty="0"/>
              <a:t>Fire size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dirty="0"/>
              <a:t>Fire temperature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dirty="0"/>
              <a:t>Biome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dirty="0"/>
              <a:t>Season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dirty="0"/>
              <a:t>Surface temperature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dirty="0"/>
              <a:t>Cloudiness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dirty="0"/>
              <a:t>Types of clouds</a:t>
            </a:r>
          </a:p>
        </p:txBody>
      </p:sp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4648200" y="1603614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/>
              <a:t>Position of sun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/>
              <a:t>Viewing geometry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/>
              <a:t>Characteristics of smoke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/>
              <a:t>Instrument issues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18232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06450"/>
            <a:ext cx="8229600" cy="1447800"/>
          </a:xfrm>
        </p:spPr>
        <p:txBody>
          <a:bodyPr/>
          <a:lstStyle/>
          <a:p>
            <a:pPr>
              <a:buFontTx/>
              <a:buNone/>
            </a:pPr>
            <a:r>
              <a:rPr lang="en-US" sz="1600"/>
              <a:t>Primary Validation: </a:t>
            </a:r>
            <a:r>
              <a:rPr lang="ja-JP" altLang="en-US" sz="1600">
                <a:latin typeface="Arial"/>
              </a:rPr>
              <a:t>“</a:t>
            </a:r>
            <a:r>
              <a:rPr lang="en-US" sz="1600" i="1"/>
              <a:t>The process of assessing by independent means the quality of the data products derived from the system outputs</a:t>
            </a:r>
            <a:r>
              <a:rPr lang="ja-JP" altLang="en-US" sz="1600">
                <a:latin typeface="Arial"/>
              </a:rPr>
              <a:t>”</a:t>
            </a:r>
            <a:r>
              <a:rPr lang="en-US" sz="1600"/>
              <a:t> [Justice </a:t>
            </a:r>
            <a:r>
              <a:rPr lang="en-US" sz="1600" i="1"/>
              <a:t>et al</a:t>
            </a:r>
            <a:r>
              <a:rPr lang="en-US" sz="1600"/>
              <a:t>., 2000]</a:t>
            </a:r>
          </a:p>
          <a:p>
            <a:pPr lvl="1"/>
            <a:r>
              <a:rPr lang="en-US" sz="1400"/>
              <a:t>Use of independent data to directly estimate product uncertainty</a:t>
            </a:r>
          </a:p>
          <a:p>
            <a:pPr lvl="1"/>
            <a:r>
              <a:rPr lang="en-US" sz="1400"/>
              <a:t>Use of in-situ, airborne or spaceborne reference data sets</a:t>
            </a:r>
          </a:p>
          <a:p>
            <a:pPr lvl="2"/>
            <a:r>
              <a:rPr lang="en-US" sz="1200"/>
              <a:t>Having more than one coincident reference data set is highly desirable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9172" y="110525"/>
            <a:ext cx="6019800" cy="411163"/>
          </a:xfrm>
        </p:spPr>
        <p:txBody>
          <a:bodyPr>
            <a:noAutofit/>
          </a:bodyPr>
          <a:lstStyle/>
          <a:p>
            <a:r>
              <a:rPr lang="pt-BR" sz="3200" dirty="0" err="1">
                <a:latin typeface="Calibri" charset="0"/>
              </a:rPr>
              <a:t>Satellite</a:t>
            </a:r>
            <a:r>
              <a:rPr lang="pt-BR" sz="3200" dirty="0">
                <a:latin typeface="Calibri" charset="0"/>
              </a:rPr>
              <a:t> Active </a:t>
            </a:r>
            <a:r>
              <a:rPr lang="pt-BR" sz="3200" dirty="0" err="1">
                <a:latin typeface="Calibri" charset="0"/>
              </a:rPr>
              <a:t>Fire</a:t>
            </a:r>
            <a:r>
              <a:rPr lang="pt-BR" sz="3200" dirty="0">
                <a:latin typeface="Calibri" charset="0"/>
              </a:rPr>
              <a:t> </a:t>
            </a:r>
            <a:r>
              <a:rPr lang="pt-BR" sz="3200" dirty="0" err="1" smtClean="0">
                <a:latin typeface="Calibri" charset="0"/>
              </a:rPr>
              <a:t>Validation</a:t>
            </a:r>
            <a:endParaRPr lang="en-US" sz="3200" dirty="0">
              <a:latin typeface="Calibri" charset="0"/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81000" y="438785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Ground  (point data)</a:t>
            </a:r>
            <a:endParaRPr lang="en-US" sz="180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667000" y="438785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Airborne (&lt;10m)</a:t>
            </a:r>
            <a:endParaRPr lang="en-US" sz="180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800600" y="438785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Spaceborne (10&lt;&gt;100m)</a:t>
            </a:r>
            <a:endParaRPr lang="en-US" sz="180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010400" y="438785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Satellite Product (~1-4km)</a:t>
            </a:r>
            <a:endParaRPr lang="en-US" sz="180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pic>
        <p:nvPicPr>
          <p:cNvPr id="3091" name="Picture 19" descr="rora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30450"/>
            <a:ext cx="66294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P00029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51088"/>
            <a:ext cx="2117725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304800" y="5181600"/>
            <a:ext cx="8229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/>
            <a:r>
              <a:rPr lang="en-US"/>
              <a:t>Secondary Validation</a:t>
            </a:r>
          </a:p>
          <a:p>
            <a:pPr marL="742950" lvl="1" indent="-285750" algn="l">
              <a:buFontTx/>
              <a:buChar char="–"/>
            </a:pPr>
            <a:r>
              <a:rPr lang="en-US" sz="1400"/>
              <a:t>Can be used to verify product consistency (e.g., spatial and temporal distribution of fires)</a:t>
            </a:r>
          </a:p>
          <a:p>
            <a:pPr marL="1143000" lvl="2" indent="-228600" algn="l">
              <a:buFontTx/>
              <a:buChar char="•"/>
            </a:pPr>
            <a:r>
              <a:rPr lang="en-US" sz="1200"/>
              <a:t>Example of application includes assessment of product performance immediately after launch when reference data aren</a:t>
            </a:r>
            <a:r>
              <a:rPr lang="ja-JP" altLang="en-US" sz="1200">
                <a:latin typeface="Arial"/>
              </a:rPr>
              <a:t>’</a:t>
            </a:r>
            <a:r>
              <a:rPr lang="en-US" sz="1200"/>
              <a:t>t available</a:t>
            </a:r>
          </a:p>
          <a:p>
            <a:pPr marL="1143000" lvl="2" indent="-228600" algn="l">
              <a:buFontTx/>
              <a:buChar char="•"/>
            </a:pPr>
            <a:r>
              <a:rPr lang="en-US" sz="1200"/>
              <a:t>Ideally, reference data set must be validated</a:t>
            </a:r>
          </a:p>
          <a:p>
            <a:pPr marL="742950" lvl="1" indent="-285750" algn="l">
              <a:buFontTx/>
              <a:buChar char="–"/>
            </a:pPr>
            <a:r>
              <a:rPr lang="en-US" sz="1400"/>
              <a:t>May complement primary validation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250870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229600" cy="381000"/>
          </a:xfrm>
        </p:spPr>
        <p:txBody>
          <a:bodyPr/>
          <a:lstStyle/>
          <a:p>
            <a:pPr>
              <a:buFontTx/>
              <a:buNone/>
            </a:pPr>
            <a:r>
              <a:rPr lang="pt-BR" sz="1400" dirty="0" err="1"/>
              <a:t>Maximum</a:t>
            </a:r>
            <a:r>
              <a:rPr lang="pt-BR" sz="1400" dirty="0"/>
              <a:t> </a:t>
            </a:r>
            <a:r>
              <a:rPr lang="pt-BR" sz="1400" dirty="0" err="1"/>
              <a:t>separation</a:t>
            </a:r>
            <a:r>
              <a:rPr lang="pt-BR" sz="1400" dirty="0"/>
              <a:t> </a:t>
            </a:r>
            <a:r>
              <a:rPr lang="pt-BR" sz="1400" dirty="0" err="1"/>
              <a:t>between</a:t>
            </a:r>
            <a:r>
              <a:rPr lang="pt-BR" sz="1400" dirty="0"/>
              <a:t> </a:t>
            </a:r>
            <a:r>
              <a:rPr lang="pt-BR" sz="1400" dirty="0" err="1"/>
              <a:t>satellite</a:t>
            </a:r>
            <a:r>
              <a:rPr lang="pt-BR" sz="1400" dirty="0"/>
              <a:t> </a:t>
            </a:r>
            <a:r>
              <a:rPr lang="pt-BR" sz="1400" dirty="0" err="1"/>
              <a:t>fire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independent</a:t>
            </a:r>
            <a:r>
              <a:rPr lang="pt-BR" sz="1400" dirty="0"/>
              <a:t> </a:t>
            </a:r>
            <a:r>
              <a:rPr lang="pt-BR" sz="1400" dirty="0" err="1"/>
              <a:t>reference</a:t>
            </a:r>
            <a:r>
              <a:rPr lang="pt-BR" sz="1400" dirty="0"/>
              <a:t> data must </a:t>
            </a:r>
            <a:r>
              <a:rPr lang="pt-BR" sz="1400" dirty="0" err="1"/>
              <a:t>be</a:t>
            </a:r>
            <a:r>
              <a:rPr lang="pt-BR" sz="1400" dirty="0"/>
              <a:t> </a:t>
            </a:r>
            <a:r>
              <a:rPr lang="pt-BR" sz="1400" dirty="0" err="1"/>
              <a:t>limited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~</a:t>
            </a:r>
            <a:r>
              <a:rPr lang="pt-BR" sz="1400" b="1" u="sng" dirty="0"/>
              <a:t>15min</a:t>
            </a:r>
            <a:endParaRPr lang="en-US" sz="1400" b="1" u="sng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480060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94125"/>
            <a:ext cx="4560888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1000" y="6477000"/>
            <a:ext cx="2743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900" i="1"/>
              <a:t>Credit: Csiszar and Schroeder, 2008</a:t>
            </a:r>
            <a:endParaRPr lang="en-US" sz="900" i="1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4343400"/>
            <a:ext cx="2073275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343400"/>
            <a:ext cx="2119312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7620000" y="6172200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900" i="1"/>
              <a:t>Credit: Giglio, 2007</a:t>
            </a:r>
            <a:endParaRPr lang="en-US" sz="900" i="1"/>
          </a:p>
        </p:txBody>
      </p:sp>
      <p:pic>
        <p:nvPicPr>
          <p:cNvPr id="10250" name="Picture 10" descr="figure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63638"/>
            <a:ext cx="4114800" cy="27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7239000" y="3870325"/>
            <a:ext cx="1828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900" i="1"/>
              <a:t>Credit: Schroeder et al, 2008</a:t>
            </a:r>
            <a:endParaRPr lang="en-US" sz="900" i="1"/>
          </a:p>
        </p:txBody>
      </p:sp>
      <p:sp>
        <p:nvSpPr>
          <p:cNvPr id="10257" name="Rectangle 17"/>
          <p:cNvSpPr>
            <a:spLocks noGrp="1" noChangeArrowheads="1"/>
          </p:cNvSpPr>
          <p:nvPr>
            <p:ph type="title"/>
          </p:nvPr>
        </p:nvSpPr>
        <p:spPr>
          <a:xfrm>
            <a:off x="1819087" y="76200"/>
            <a:ext cx="5775023" cy="411163"/>
          </a:xfrm>
          <a:noFill/>
          <a:ln/>
        </p:spPr>
        <p:txBody>
          <a:bodyPr>
            <a:noAutofit/>
          </a:bodyPr>
          <a:lstStyle/>
          <a:p>
            <a:r>
              <a:rPr lang="pt-BR" sz="3200" dirty="0" err="1">
                <a:latin typeface="Calibri" charset="0"/>
              </a:rPr>
              <a:t>Reference</a:t>
            </a:r>
            <a:r>
              <a:rPr lang="pt-BR" sz="3200" dirty="0">
                <a:latin typeface="Calibri" charset="0"/>
              </a:rPr>
              <a:t> Data </a:t>
            </a:r>
            <a:r>
              <a:rPr lang="pt-BR" sz="3200" dirty="0" err="1">
                <a:latin typeface="Calibri" charset="0"/>
              </a:rPr>
              <a:t>Requirements</a:t>
            </a:r>
            <a:endParaRPr lang="en-US" sz="3200" dirty="0"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4258" y="4290718"/>
            <a:ext cx="1773315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100" dirty="0" smtClean="0"/>
              <a:t>30 min ahead of MODIS</a:t>
            </a:r>
          </a:p>
          <a:p>
            <a:r>
              <a:rPr lang="en-US" sz="11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100" dirty="0" smtClean="0"/>
              <a:t>Coincident with  MODIS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1556450" y="1502545"/>
            <a:ext cx="1773315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100" dirty="0" smtClean="0">
                <a:latin typeface="ＭＳ ゴシック"/>
                <a:ea typeface="ＭＳ ゴシック"/>
                <a:cs typeface="ＭＳ ゴシック"/>
                <a:sym typeface="Wingdings"/>
              </a:rPr>
              <a:t>±</a:t>
            </a:r>
            <a:r>
              <a:rPr lang="en-US" sz="1100" dirty="0" smtClean="0"/>
              <a:t>15 min from GOES</a:t>
            </a:r>
          </a:p>
          <a:p>
            <a:r>
              <a:rPr lang="en-US" sz="11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100" dirty="0" smtClean="0">
                <a:latin typeface="ＭＳ ゴシック"/>
                <a:ea typeface="ＭＳ ゴシック"/>
                <a:cs typeface="ＭＳ ゴシック"/>
                <a:sym typeface="Wingdings"/>
              </a:rPr>
              <a:t>±</a:t>
            </a:r>
            <a:r>
              <a:rPr lang="en-US" sz="1100" dirty="0" smtClean="0"/>
              <a:t>15 min from GOES</a:t>
            </a:r>
          </a:p>
        </p:txBody>
      </p:sp>
    </p:spTree>
    <p:extLst>
      <p:ext uri="{BB962C8B-B14F-4D97-AF65-F5344CB8AC3E}">
        <p14:creationId xmlns:p14="http://schemas.microsoft.com/office/powerpoint/2010/main" val="237188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3511550" cy="4267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685800"/>
            <a:ext cx="4418013" cy="1219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1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981200"/>
            <a:ext cx="4951413" cy="1470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1125" name="Picture 5"/>
          <p:cNvPicPr>
            <a:picLocks noChangeAspect="1" noChangeArrowheads="1"/>
          </p:cNvPicPr>
          <p:nvPr/>
        </p:nvPicPr>
        <p:blipFill>
          <a:blip r:embed="rId5"/>
          <a:srcRect t="1930"/>
          <a:stretch>
            <a:fillRect/>
          </a:stretch>
        </p:blipFill>
        <p:spPr bwMode="auto">
          <a:xfrm>
            <a:off x="4419600" y="4267200"/>
            <a:ext cx="4494213" cy="16716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1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263" y="3540125"/>
            <a:ext cx="5334000" cy="1463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1127" name="Picture 7"/>
          <p:cNvPicPr>
            <a:picLocks noChangeAspect="1" noChangeArrowheads="1"/>
          </p:cNvPicPr>
          <p:nvPr/>
        </p:nvPicPr>
        <p:blipFill>
          <a:blip r:embed="rId7"/>
          <a:srcRect t="4471"/>
          <a:stretch>
            <a:fillRect/>
          </a:stretch>
        </p:blipFill>
        <p:spPr bwMode="auto">
          <a:xfrm>
            <a:off x="381000" y="5334000"/>
            <a:ext cx="5410200" cy="1250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381000" y="26538"/>
            <a:ext cx="8380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 smtClean="0"/>
              <a:t>MODIS &amp; GOES </a:t>
            </a:r>
            <a:r>
              <a:rPr lang="en-US" sz="2800" dirty="0"/>
              <a:t>Active Fire Detection Validation</a:t>
            </a:r>
          </a:p>
        </p:txBody>
      </p:sp>
    </p:spTree>
    <p:extLst>
      <p:ext uri="{BB962C8B-B14F-4D97-AF65-F5344CB8AC3E}">
        <p14:creationId xmlns:p14="http://schemas.microsoft.com/office/powerpoint/2010/main" val="246805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Active </a:t>
            </a:r>
            <a:r>
              <a:rPr lang="en-US" sz="4000" dirty="0"/>
              <a:t>Fire Validation (1)</a:t>
            </a:r>
            <a:endParaRPr lang="en-US" dirty="0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7218"/>
            <a:ext cx="8432244" cy="429969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Primary method </a:t>
            </a:r>
            <a:r>
              <a:rPr lang="en-US" dirty="0" smtClean="0"/>
              <a:t>based on higher </a:t>
            </a:r>
            <a:r>
              <a:rPr lang="en-US" dirty="0"/>
              <a:t>resolution </a:t>
            </a:r>
            <a:r>
              <a:rPr lang="en-US" dirty="0" smtClean="0"/>
              <a:t>Landsat-class imagery. The following data sets were used in support of MODIS and GOES fire validation:</a:t>
            </a:r>
          </a:p>
          <a:p>
            <a:endParaRPr lang="en-US" dirty="0"/>
          </a:p>
          <a:p>
            <a:pPr lvl="1"/>
            <a:r>
              <a:rPr lang="en-US" dirty="0"/>
              <a:t>“Advanced </a:t>
            </a:r>
            <a:r>
              <a:rPr lang="en-US" dirty="0" err="1"/>
              <a:t>Spaceborne</a:t>
            </a:r>
            <a:r>
              <a:rPr lang="en-US" dirty="0"/>
              <a:t> Thermal Emission and Reflection Radiometer”</a:t>
            </a:r>
          </a:p>
          <a:p>
            <a:pPr lvl="2"/>
            <a:r>
              <a:rPr lang="en-US" dirty="0"/>
              <a:t>Terra only (no Aqua ASTER</a:t>
            </a:r>
            <a:r>
              <a:rPr lang="en-US" dirty="0" smtClean="0"/>
              <a:t>) – coincident MODIS acquisition</a:t>
            </a:r>
            <a:endParaRPr lang="en-US" dirty="0"/>
          </a:p>
          <a:p>
            <a:pPr lvl="2"/>
            <a:r>
              <a:rPr lang="en-US" dirty="0"/>
              <a:t>14 </a:t>
            </a:r>
            <a:r>
              <a:rPr lang="en-US" dirty="0" smtClean="0"/>
              <a:t>channels</a:t>
            </a:r>
            <a:endParaRPr lang="en-US" dirty="0"/>
          </a:p>
          <a:p>
            <a:pPr lvl="3"/>
            <a:r>
              <a:rPr lang="en-US" dirty="0"/>
              <a:t>15 m, 30 m, 90 </a:t>
            </a:r>
            <a:r>
              <a:rPr lang="en-US" dirty="0" smtClean="0"/>
              <a:t>m</a:t>
            </a:r>
          </a:p>
          <a:p>
            <a:pPr lvl="3"/>
            <a:endParaRPr lang="en-US" dirty="0"/>
          </a:p>
          <a:p>
            <a:pPr lvl="1"/>
            <a:r>
              <a:rPr lang="en-US" dirty="0" smtClean="0"/>
              <a:t>Landsat Thematic Mapper (TM) and Enhanced Thematic Mapper (ETM+)</a:t>
            </a:r>
          </a:p>
          <a:p>
            <a:pPr lvl="2"/>
            <a:r>
              <a:rPr lang="en-US" dirty="0" smtClean="0"/>
              <a:t>Higher latitude orbit convergence of TM with Terra/MODIS, near-coincident data</a:t>
            </a:r>
          </a:p>
          <a:p>
            <a:pPr lvl="2"/>
            <a:r>
              <a:rPr lang="en-US" dirty="0" smtClean="0"/>
              <a:t>7 channels</a:t>
            </a:r>
          </a:p>
          <a:p>
            <a:pPr lvl="3"/>
            <a:r>
              <a:rPr lang="en-US" dirty="0" smtClean="0"/>
              <a:t>30 m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Always within ≤ 15min from Geostationary data</a:t>
            </a:r>
          </a:p>
        </p:txBody>
      </p:sp>
    </p:spTree>
    <p:extLst>
      <p:ext uri="{BB962C8B-B14F-4D97-AF65-F5344CB8AC3E}">
        <p14:creationId xmlns:p14="http://schemas.microsoft.com/office/powerpoint/2010/main" val="21079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Active </a:t>
            </a:r>
            <a:r>
              <a:rPr lang="en-US" sz="4000" dirty="0"/>
              <a:t>Fire Validation (2)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Fire mask using </a:t>
            </a:r>
            <a:r>
              <a:rPr lang="en-US" sz="2800" dirty="0" smtClean="0"/>
              <a:t>Landsat-class imagery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Sometimes degraded by </a:t>
            </a:r>
            <a:r>
              <a:rPr lang="en-US" sz="2400" dirty="0" smtClean="0"/>
              <a:t>sensor artifacts (TM-5)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Fire </a:t>
            </a:r>
            <a:r>
              <a:rPr lang="en-US" sz="2800" dirty="0" err="1"/>
              <a:t>radiative</a:t>
            </a:r>
            <a:r>
              <a:rPr lang="en-US" sz="2800" dirty="0"/>
              <a:t> power retrieval using </a:t>
            </a:r>
            <a:r>
              <a:rPr lang="en-US" sz="2800" dirty="0" smtClean="0"/>
              <a:t>ASTER [</a:t>
            </a:r>
            <a:r>
              <a:rPr lang="en-US" sz="2800" dirty="0" err="1" smtClean="0"/>
              <a:t>Giglio</a:t>
            </a:r>
            <a:r>
              <a:rPr lang="en-US" sz="2800" dirty="0" smtClean="0"/>
              <a:t> </a:t>
            </a:r>
            <a:r>
              <a:rPr lang="en-US" sz="2800" i="1" dirty="0" smtClean="0"/>
              <a:t>et al</a:t>
            </a:r>
            <a:r>
              <a:rPr lang="en-US" sz="2800" dirty="0" smtClean="0"/>
              <a:t>., 2008]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Cannot use simple middle-infrared band approach used </a:t>
            </a:r>
            <a:r>
              <a:rPr lang="en-US" sz="2400" dirty="0" smtClean="0"/>
              <a:t>with ASTER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Often degraded by frequent ASTER saturation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Simulated imagery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Simulating coarse resolution satellite data using ASTER surface temperature, emissivity, and thermal IR input data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Independent </a:t>
            </a:r>
            <a:r>
              <a:rPr lang="en-US" sz="2800" dirty="0"/>
              <a:t>burn scar maps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Burn scars may be associated with false alarms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Some fires may not leave a scar (piled debris burning in slash/burn sites)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Product </a:t>
            </a:r>
            <a:r>
              <a:rPr lang="en-US" sz="2800" dirty="0" err="1" smtClean="0"/>
              <a:t>intercomparison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Used to verify consistency among different products (e.g., MODIS x GOES)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811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987256"/>
            <a:ext cx="3732213" cy="2647950"/>
          </a:xfrm>
          <a:prstGeom prst="rect">
            <a:avLst/>
          </a:prstGeom>
          <a:noFill/>
        </p:spPr>
      </p:pic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1258266" y="152400"/>
            <a:ext cx="6705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 smtClean="0"/>
              <a:t>Active </a:t>
            </a:r>
            <a:r>
              <a:rPr lang="en-US" sz="3200" dirty="0"/>
              <a:t>Fire Detection Validation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684280" y="5029200"/>
            <a:ext cx="32792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Coincident </a:t>
            </a:r>
            <a:r>
              <a:rPr lang="en-US" sz="2000" dirty="0" smtClean="0"/>
              <a:t>MOD14 and 30</a:t>
            </a:r>
            <a:r>
              <a:rPr lang="en-US" sz="2000" dirty="0"/>
              <a:t>-m ASTER Imagery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4876800" y="1469731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dirty="0"/>
              <a:t>Post-Fire Burn Scar Maps</a:t>
            </a: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6172200" y="4746331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de Klerk (2008)</a:t>
            </a:r>
          </a:p>
        </p:txBody>
      </p:sp>
      <p:pic>
        <p:nvPicPr>
          <p:cNvPr id="262151" name="Picture 7" descr="aster_modis_grid_front_v3_annot_r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38" y="1066800"/>
            <a:ext cx="333216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23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30200" y="1358900"/>
            <a:ext cx="85725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On </a:t>
            </a:r>
            <a:r>
              <a:rPr lang="en-US" sz="2400" dirty="0"/>
              <a:t>board AM-1 (“Terra”) and PM-1 (“Aqua”) polar </a:t>
            </a:r>
            <a:r>
              <a:rPr lang="en-US" sz="2400" dirty="0" smtClean="0"/>
              <a:t>orbiters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Terra </a:t>
            </a:r>
            <a:r>
              <a:rPr lang="en-US" sz="2000" dirty="0"/>
              <a:t>10:30 &amp; 22:30 local </a:t>
            </a:r>
            <a:r>
              <a:rPr lang="en-US" sz="2000" dirty="0" smtClean="0"/>
              <a:t>overpass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Aqua </a:t>
            </a:r>
            <a:r>
              <a:rPr lang="en-US" sz="2000" dirty="0"/>
              <a:t>01:30 &amp; 13:30 local </a:t>
            </a:r>
            <a:r>
              <a:rPr lang="en-US" sz="2000" dirty="0" smtClean="0"/>
              <a:t>overpass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36 spectral bands covering 0.4 to 14.4 µm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Two 250-m bands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Five 500-m bands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Twenty nine 1-km bands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Dedicated 1 km fire bands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Channel 21: 3.96 µm, ≈ 500 K saturation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Channel 31: 11.0 µm, ≈ 400 K saturation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Lower noise, lower quantization error, 1-km multipurpose band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Channel 22: 3.96 µm, ≈ 330 K saturation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346200" y="32841"/>
            <a:ext cx="629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Moderate Resolution Imaging </a:t>
            </a:r>
            <a:r>
              <a:rPr lang="en-US" sz="2800" b="1" dirty="0" err="1" smtClean="0"/>
              <a:t>Spectroradiometer</a:t>
            </a:r>
            <a:r>
              <a:rPr lang="en-US" sz="2800" b="1" dirty="0" smtClean="0"/>
              <a:t> (MODIS)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9787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685800" y="304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dirty="0" smtClean="0"/>
              <a:t>Landsat-class </a:t>
            </a:r>
          </a:p>
          <a:p>
            <a:pPr algn="ctr" eaLnBrk="1" hangingPunct="1"/>
            <a:r>
              <a:rPr lang="en-US" sz="4000" dirty="0" smtClean="0"/>
              <a:t>Fire </a:t>
            </a:r>
            <a:r>
              <a:rPr lang="en-US" sz="4000" dirty="0"/>
              <a:t>Detection Approach</a:t>
            </a:r>
          </a:p>
        </p:txBody>
      </p:sp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/>
              <a:t>Use two reflective bands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/>
              <a:t>One sensitive to emissive radiation from fires</a:t>
            </a: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/>
              <a:t>SWIR </a:t>
            </a:r>
            <a:r>
              <a:rPr lang="en-US" sz="2400" dirty="0" smtClean="0"/>
              <a:t>band </a:t>
            </a:r>
            <a:r>
              <a:rPr lang="en-US" sz="2400" dirty="0"/>
              <a:t>(2.3 </a:t>
            </a:r>
            <a:r>
              <a:rPr lang="en-US" sz="2400" dirty="0">
                <a:sym typeface="Symbol" pitchFamily="-112" charset="2"/>
              </a:rPr>
              <a:t></a:t>
            </a:r>
            <a:r>
              <a:rPr lang="en-US" sz="2400" dirty="0"/>
              <a:t>m)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/>
              <a:t>One insensitive to emissive radiation from fires</a:t>
            </a:r>
          </a:p>
          <a:p>
            <a:pPr marL="1143000" lvl="2" indent="-2286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/>
              <a:t>NIR band </a:t>
            </a:r>
            <a:r>
              <a:rPr lang="en-US" sz="2400" dirty="0" smtClean="0"/>
              <a:t>(</a:t>
            </a:r>
            <a:r>
              <a:rPr lang="en-US" sz="2400" dirty="0"/>
              <a:t>0.86 </a:t>
            </a:r>
            <a:r>
              <a:rPr lang="en-US" sz="2400" dirty="0">
                <a:sym typeface="Symbol" pitchFamily="-112" charset="2"/>
              </a:rPr>
              <a:t></a:t>
            </a:r>
            <a:r>
              <a:rPr lang="en-US" sz="2400" dirty="0"/>
              <a:t>m)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/>
              <a:t>Otherwise highly correlated and sensitive to reflective, non-fire radiation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Approach </a:t>
            </a:r>
            <a:r>
              <a:rPr lang="en-US" sz="2400" dirty="0"/>
              <a:t>is reasonable for </a:t>
            </a:r>
            <a:r>
              <a:rPr lang="en-US" sz="2400" dirty="0" smtClean="0"/>
              <a:t>30 m pixels</a:t>
            </a:r>
            <a:r>
              <a:rPr lang="en-US" sz="2400" dirty="0"/>
              <a:t>, but </a:t>
            </a:r>
            <a:r>
              <a:rPr lang="en-US" sz="2400" dirty="0" smtClean="0"/>
              <a:t>not applicable to </a:t>
            </a:r>
            <a:r>
              <a:rPr lang="en-US" sz="2400" dirty="0"/>
              <a:t>coarser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378093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5014032_03220070804_mod14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AST_L1B_00301192006085228_20090115094155_mod14_148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 txBox="1">
            <a:spLocks/>
          </p:cNvSpPr>
          <p:nvPr/>
        </p:nvSpPr>
        <p:spPr>
          <a:xfrm>
            <a:off x="457200" y="914400"/>
            <a:ext cx="3581400" cy="762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pt-BR" sz="1600" b="1" u="sng" dirty="0" err="1" smtClean="0">
                <a:latin typeface="Calibri" charset="0"/>
              </a:rPr>
              <a:t>Near</a:t>
            </a:r>
            <a:r>
              <a:rPr lang="pt-BR" sz="1600" b="1" u="sng" dirty="0" smtClean="0">
                <a:latin typeface="Calibri" charset="0"/>
              </a:rPr>
              <a:t>-nadir</a:t>
            </a:r>
            <a:r>
              <a:rPr lang="pt-BR" sz="1600" dirty="0" smtClean="0">
                <a:latin typeface="Calibri" charset="0"/>
              </a:rPr>
              <a:t> pixels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pt-BR" sz="1600" dirty="0" smtClean="0">
                <a:latin typeface="Calibri" charset="0"/>
              </a:rPr>
              <a:t>(</a:t>
            </a:r>
            <a:r>
              <a:rPr lang="pt-BR" sz="1600" dirty="0" err="1" smtClean="0">
                <a:latin typeface="Calibri" charset="0"/>
              </a:rPr>
              <a:t>using</a:t>
            </a:r>
            <a:r>
              <a:rPr lang="pt-BR" sz="1600" dirty="0" smtClean="0">
                <a:latin typeface="Calibri" charset="0"/>
              </a:rPr>
              <a:t>  </a:t>
            </a:r>
            <a:r>
              <a:rPr lang="pt-BR" sz="1600" dirty="0" err="1" smtClean="0">
                <a:latin typeface="Calibri" charset="0"/>
              </a:rPr>
              <a:t>coincident</a:t>
            </a:r>
            <a:r>
              <a:rPr lang="pt-BR" sz="1600" dirty="0" smtClean="0">
                <a:latin typeface="Calibri" charset="0"/>
              </a:rPr>
              <a:t> ASTER </a:t>
            </a:r>
            <a:r>
              <a:rPr lang="pt-BR" sz="1600" dirty="0" err="1" smtClean="0">
                <a:latin typeface="Calibri" charset="0"/>
              </a:rPr>
              <a:t>scenes</a:t>
            </a:r>
            <a:r>
              <a:rPr lang="pt-BR" sz="1600" dirty="0" smtClean="0">
                <a:latin typeface="Calibri" charset="0"/>
              </a:rPr>
              <a:t>)</a:t>
            </a:r>
            <a:endParaRPr lang="en-US" sz="1600" dirty="0">
              <a:latin typeface="Calibri" charset="0"/>
            </a:endParaRPr>
          </a:p>
        </p:txBody>
      </p:sp>
      <p:sp>
        <p:nvSpPr>
          <p:cNvPr id="5" name="Rectangle 13"/>
          <p:cNvSpPr>
            <a:spLocks/>
          </p:cNvSpPr>
          <p:nvPr/>
        </p:nvSpPr>
        <p:spPr bwMode="auto">
          <a:xfrm>
            <a:off x="5105400" y="9906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buFont typeface="Arial" charset="0"/>
              <a:buNone/>
            </a:pPr>
            <a:r>
              <a:rPr lang="pt-BR" sz="1600" b="1" u="sng" dirty="0">
                <a:latin typeface="Calibri" charset="0"/>
              </a:rPr>
              <a:t>Off-nadir</a:t>
            </a:r>
            <a:r>
              <a:rPr lang="pt-BR" sz="1600" dirty="0">
                <a:latin typeface="Calibri" charset="0"/>
              </a:rPr>
              <a:t> pixels</a:t>
            </a:r>
          </a:p>
          <a:p>
            <a:pPr marL="342900" indent="-342900" algn="ctr">
              <a:lnSpc>
                <a:spcPct val="80000"/>
              </a:lnSpc>
              <a:buFont typeface="Arial" charset="0"/>
              <a:buNone/>
            </a:pPr>
            <a:r>
              <a:rPr lang="pt-BR" sz="1600" dirty="0">
                <a:latin typeface="Calibri" charset="0"/>
              </a:rPr>
              <a:t>(</a:t>
            </a:r>
            <a:r>
              <a:rPr lang="pt-BR" sz="1600" dirty="0" err="1">
                <a:latin typeface="Calibri" charset="0"/>
              </a:rPr>
              <a:t>using</a:t>
            </a:r>
            <a:r>
              <a:rPr lang="pt-BR" sz="1600" dirty="0">
                <a:latin typeface="Calibri" charset="0"/>
              </a:rPr>
              <a:t> </a:t>
            </a:r>
            <a:r>
              <a:rPr lang="pt-BR" sz="1600" dirty="0" err="1" smtClean="0">
                <a:latin typeface="Calibri" charset="0"/>
              </a:rPr>
              <a:t>near</a:t>
            </a:r>
            <a:r>
              <a:rPr lang="pt-BR" sz="1600" dirty="0" err="1">
                <a:latin typeface="Calibri" charset="0"/>
              </a:rPr>
              <a:t>-coincident</a:t>
            </a:r>
            <a:r>
              <a:rPr lang="pt-BR" sz="1600" dirty="0">
                <a:latin typeface="Calibri" charset="0"/>
              </a:rPr>
              <a:t> TM </a:t>
            </a:r>
            <a:r>
              <a:rPr lang="pt-BR" sz="1600" dirty="0" err="1">
                <a:latin typeface="Calibri" charset="0"/>
              </a:rPr>
              <a:t>scenes</a:t>
            </a:r>
            <a:r>
              <a:rPr lang="pt-BR" sz="1600" dirty="0">
                <a:latin typeface="Calibri" charset="0"/>
              </a:rPr>
              <a:t>)</a:t>
            </a:r>
            <a:endParaRPr lang="en-US" sz="1600" dirty="0">
              <a:latin typeface="Calibri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325" y="6477000"/>
            <a:ext cx="435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1400"/>
              <a:t>MODIS/ASTER 19 Jan 2006 0852UTC (near nadir)</a:t>
            </a:r>
            <a:endParaRPr lang="en-US" sz="140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0" y="6477000"/>
            <a:ext cx="449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1400"/>
              <a:t>MODIS/TM 04 Aug 2007 1533UTC (52</a:t>
            </a:r>
            <a:r>
              <a:rPr lang="pt-BR" sz="1400" baseline="30000"/>
              <a:t>o</a:t>
            </a:r>
            <a:r>
              <a:rPr lang="pt-BR" sz="1400"/>
              <a:t> scan angle)</a:t>
            </a:r>
            <a:endParaRPr lang="en-US" sz="140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4800" y="1548824"/>
            <a:ext cx="3962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 smtClean="0">
                <a:latin typeface="Calibri" charset="0"/>
              </a:rPr>
              <a:t>ASTER</a:t>
            </a:r>
            <a:endParaRPr lang="en-US" sz="1600" dirty="0">
              <a:latin typeface="Calibri" charset="0"/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latin typeface="Calibri" charset="0"/>
              </a:rPr>
              <a:t>SWIR detector problem </a:t>
            </a:r>
            <a:r>
              <a:rPr lang="en-US" sz="1600" dirty="0" smtClean="0">
                <a:latin typeface="Calibri" charset="0"/>
              </a:rPr>
              <a:t>after </a:t>
            </a:r>
            <a:r>
              <a:rPr lang="en-US" sz="1600" dirty="0">
                <a:latin typeface="Calibri" charset="0"/>
              </a:rPr>
              <a:t>May 2007 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876800" y="1524000"/>
            <a:ext cx="3962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latin typeface="Calibri" charset="0"/>
              </a:rPr>
              <a:t>Landsat5 </a:t>
            </a:r>
            <a:r>
              <a:rPr lang="en-US" sz="1600" dirty="0" smtClean="0">
                <a:latin typeface="Calibri" charset="0"/>
              </a:rPr>
              <a:t>TM</a:t>
            </a:r>
            <a:endParaRPr lang="en-US" sz="1600" dirty="0">
              <a:latin typeface="Calibri" charset="0"/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latin typeface="Calibri" charset="0"/>
              </a:rPr>
              <a:t>Fire-related artifacts – saturation/bleeding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 smtClean="0"/>
              <a:t>MODIS Active </a:t>
            </a:r>
            <a:r>
              <a:rPr lang="en-US" sz="2800" dirty="0"/>
              <a:t>Fire Detection </a:t>
            </a:r>
            <a:r>
              <a:rPr lang="en-US" sz="2800" dirty="0" smtClean="0"/>
              <a:t>Validation Results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835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5014032_03220070804_mod14_0_m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AST_L1B_00301192006085228_20090115094155_mod14_14840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 txBox="1">
            <a:spLocks/>
          </p:cNvSpPr>
          <p:nvPr/>
        </p:nvSpPr>
        <p:spPr>
          <a:xfrm>
            <a:off x="457200" y="914400"/>
            <a:ext cx="3581400" cy="762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pt-BR" sz="1600" b="1" u="sng" dirty="0" err="1" smtClean="0">
                <a:latin typeface="Calibri" charset="0"/>
              </a:rPr>
              <a:t>Near</a:t>
            </a:r>
            <a:r>
              <a:rPr lang="pt-BR" sz="1600" b="1" u="sng" dirty="0" smtClean="0">
                <a:latin typeface="Calibri" charset="0"/>
              </a:rPr>
              <a:t>-nadir</a:t>
            </a:r>
            <a:r>
              <a:rPr lang="pt-BR" sz="1600" dirty="0" smtClean="0">
                <a:latin typeface="Calibri" charset="0"/>
              </a:rPr>
              <a:t> pixels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pt-BR" sz="1600" dirty="0" smtClean="0">
                <a:latin typeface="Calibri" charset="0"/>
              </a:rPr>
              <a:t>(</a:t>
            </a:r>
            <a:r>
              <a:rPr lang="pt-BR" sz="1600" dirty="0" err="1" smtClean="0">
                <a:latin typeface="Calibri" charset="0"/>
              </a:rPr>
              <a:t>using</a:t>
            </a:r>
            <a:r>
              <a:rPr lang="pt-BR" sz="1600" dirty="0" smtClean="0">
                <a:latin typeface="Calibri" charset="0"/>
              </a:rPr>
              <a:t>  </a:t>
            </a:r>
            <a:r>
              <a:rPr lang="pt-BR" sz="1600" dirty="0" err="1" smtClean="0">
                <a:latin typeface="Calibri" charset="0"/>
              </a:rPr>
              <a:t>coincident</a:t>
            </a:r>
            <a:r>
              <a:rPr lang="pt-BR" sz="1600" dirty="0" smtClean="0">
                <a:latin typeface="Calibri" charset="0"/>
              </a:rPr>
              <a:t> ASTER </a:t>
            </a:r>
            <a:r>
              <a:rPr lang="pt-BR" sz="1600" dirty="0" err="1" smtClean="0">
                <a:latin typeface="Calibri" charset="0"/>
              </a:rPr>
              <a:t>scenes</a:t>
            </a:r>
            <a:r>
              <a:rPr lang="pt-BR" sz="1600" dirty="0" smtClean="0">
                <a:latin typeface="Calibri" charset="0"/>
              </a:rPr>
              <a:t>)</a:t>
            </a:r>
            <a:endParaRPr lang="en-US" sz="1600" dirty="0">
              <a:latin typeface="Calibri" charset="0"/>
            </a:endParaRPr>
          </a:p>
        </p:txBody>
      </p:sp>
      <p:sp>
        <p:nvSpPr>
          <p:cNvPr id="5" name="Rectangle 13"/>
          <p:cNvSpPr>
            <a:spLocks/>
          </p:cNvSpPr>
          <p:nvPr/>
        </p:nvSpPr>
        <p:spPr bwMode="auto">
          <a:xfrm>
            <a:off x="5105400" y="9906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buFont typeface="Arial" charset="0"/>
              <a:buNone/>
            </a:pPr>
            <a:r>
              <a:rPr lang="pt-BR" sz="1600" b="1" u="sng" dirty="0">
                <a:latin typeface="Calibri" charset="0"/>
              </a:rPr>
              <a:t>Off-nadir</a:t>
            </a:r>
            <a:r>
              <a:rPr lang="pt-BR" sz="1600" b="1" dirty="0">
                <a:latin typeface="Calibri" charset="0"/>
              </a:rPr>
              <a:t> </a:t>
            </a:r>
            <a:r>
              <a:rPr lang="pt-BR" sz="1600" dirty="0">
                <a:latin typeface="Calibri" charset="0"/>
              </a:rPr>
              <a:t>pixels</a:t>
            </a:r>
          </a:p>
          <a:p>
            <a:pPr marL="342900" indent="-342900" algn="ctr">
              <a:lnSpc>
                <a:spcPct val="80000"/>
              </a:lnSpc>
              <a:buFont typeface="Arial" charset="0"/>
              <a:buNone/>
            </a:pPr>
            <a:r>
              <a:rPr lang="pt-BR" sz="1600" dirty="0">
                <a:latin typeface="Calibri" charset="0"/>
              </a:rPr>
              <a:t>(</a:t>
            </a:r>
            <a:r>
              <a:rPr lang="pt-BR" sz="1600" dirty="0" err="1">
                <a:latin typeface="Calibri" charset="0"/>
              </a:rPr>
              <a:t>using</a:t>
            </a:r>
            <a:r>
              <a:rPr lang="pt-BR" sz="1600" dirty="0">
                <a:latin typeface="Calibri" charset="0"/>
              </a:rPr>
              <a:t> </a:t>
            </a:r>
            <a:r>
              <a:rPr lang="pt-BR" sz="1600" dirty="0" err="1" smtClean="0">
                <a:latin typeface="Calibri" charset="0"/>
              </a:rPr>
              <a:t>near</a:t>
            </a:r>
            <a:r>
              <a:rPr lang="pt-BR" sz="1600" dirty="0" err="1">
                <a:latin typeface="Calibri" charset="0"/>
              </a:rPr>
              <a:t>-coincident</a:t>
            </a:r>
            <a:r>
              <a:rPr lang="pt-BR" sz="1600" dirty="0">
                <a:latin typeface="Calibri" charset="0"/>
              </a:rPr>
              <a:t> TM </a:t>
            </a:r>
            <a:r>
              <a:rPr lang="pt-BR" sz="1600" dirty="0" err="1">
                <a:latin typeface="Calibri" charset="0"/>
              </a:rPr>
              <a:t>scenes</a:t>
            </a:r>
            <a:r>
              <a:rPr lang="pt-BR" sz="1600" dirty="0">
                <a:latin typeface="Calibri" charset="0"/>
              </a:rPr>
              <a:t>)</a:t>
            </a:r>
            <a:endParaRPr lang="en-US" sz="1600" dirty="0">
              <a:latin typeface="Calibri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325" y="6477000"/>
            <a:ext cx="435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1400"/>
              <a:t>MODIS/ASTER 19 Jan 2006 0852UTC (near nadir)</a:t>
            </a:r>
            <a:endParaRPr lang="en-US" sz="140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0" y="6477000"/>
            <a:ext cx="449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1400"/>
              <a:t>MODIS/TM 04 Aug 2007 1533UTC (52</a:t>
            </a:r>
            <a:r>
              <a:rPr lang="pt-BR" sz="1400" baseline="30000"/>
              <a:t>o</a:t>
            </a:r>
            <a:r>
              <a:rPr lang="pt-BR" sz="1400"/>
              <a:t> scan angle)</a:t>
            </a:r>
            <a:endParaRPr lang="en-US" sz="140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4800" y="1548824"/>
            <a:ext cx="3962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 smtClean="0">
                <a:latin typeface="Calibri" charset="0"/>
              </a:rPr>
              <a:t>ASTER</a:t>
            </a:r>
            <a:endParaRPr lang="en-US" sz="1600" dirty="0">
              <a:latin typeface="Calibri" charset="0"/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latin typeface="Calibri" charset="0"/>
              </a:rPr>
              <a:t>SWIR detector problem </a:t>
            </a:r>
            <a:r>
              <a:rPr lang="en-US" sz="1600" dirty="0" smtClean="0">
                <a:latin typeface="Calibri" charset="0"/>
              </a:rPr>
              <a:t>after </a:t>
            </a:r>
            <a:r>
              <a:rPr lang="en-US" sz="1600" dirty="0">
                <a:latin typeface="Calibri" charset="0"/>
              </a:rPr>
              <a:t>May 2007 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876800" y="1524000"/>
            <a:ext cx="39624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latin typeface="Calibri" charset="0"/>
              </a:rPr>
              <a:t>Landsat5 </a:t>
            </a:r>
            <a:r>
              <a:rPr lang="en-US" sz="1600" dirty="0" smtClean="0">
                <a:latin typeface="Calibri" charset="0"/>
              </a:rPr>
              <a:t>TM</a:t>
            </a:r>
            <a:endParaRPr lang="en-US" sz="1600" dirty="0">
              <a:latin typeface="Calibri" charset="0"/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latin typeface="Calibri" charset="0"/>
              </a:rPr>
              <a:t>Fire-related artifacts – saturation/bleeding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MODIS Active Fire Detection Validation </a:t>
            </a:r>
            <a:r>
              <a:rPr lang="en-US" sz="2800" dirty="0" smtClean="0"/>
              <a:t>Results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328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map_schroeder_et_al_20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4191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landval.gsfc.nasa.gov/images/MOD14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672" y="3591279"/>
            <a:ext cx="4934790" cy="27678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74912" y="6397016"/>
            <a:ext cx="542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http://landval.gsfc.nasa.gov/ProductStatus.php?ProductID=MOD14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Autofit/>
          </a:bodyPr>
          <a:lstStyle/>
          <a:p>
            <a:r>
              <a:rPr lang="pt-BR" sz="2800" dirty="0" smtClean="0"/>
              <a:t>Regional &amp; Global </a:t>
            </a:r>
            <a:r>
              <a:rPr lang="pt-BR" sz="2800" dirty="0" err="1" smtClean="0"/>
              <a:t>Validation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4622535"/>
            <a:ext cx="326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Biomass burning studies in the Amazon – regional data analyses using a couple hundred reference ASTER &amp; Landsat ETM+ scenes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610611" y="1887917"/>
            <a:ext cx="42110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Comprehensive global validation analyses using ~7,000 ASTER and Landsat TM5 scenes</a:t>
            </a:r>
            <a:endParaRPr lang="en-US" sz="1600" dirty="0"/>
          </a:p>
        </p:txBody>
      </p:sp>
      <p:sp>
        <p:nvSpPr>
          <p:cNvPr id="8" name="Up Arrow 7"/>
          <p:cNvSpPr/>
          <p:nvPr/>
        </p:nvSpPr>
        <p:spPr>
          <a:xfrm>
            <a:off x="1979249" y="4008048"/>
            <a:ext cx="194492" cy="68313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589860" y="2688850"/>
            <a:ext cx="194492" cy="8223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5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box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10050"/>
            <a:ext cx="41148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Rectangle 16"/>
          <p:cNvSpPr>
            <a:spLocks/>
          </p:cNvSpPr>
          <p:nvPr/>
        </p:nvSpPr>
        <p:spPr bwMode="auto">
          <a:xfrm>
            <a:off x="685800" y="403860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buFont typeface="Arial" charset="0"/>
              <a:buNone/>
            </a:pPr>
            <a:r>
              <a:rPr lang="pt-BR">
                <a:latin typeface="Calibri" charset="0"/>
              </a:rPr>
              <a:t>Mean FRP</a:t>
            </a:r>
            <a:endParaRPr lang="en-US">
              <a:latin typeface="Calibri" charset="0"/>
            </a:endParaRPr>
          </a:p>
        </p:txBody>
      </p:sp>
      <p:sp>
        <p:nvSpPr>
          <p:cNvPr id="36873" name="Rectangle 11"/>
          <p:cNvSpPr>
            <a:spLocks/>
          </p:cNvSpPr>
          <p:nvPr/>
        </p:nvSpPr>
        <p:spPr bwMode="auto">
          <a:xfrm>
            <a:off x="5181600" y="91440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 typeface="Arial" charset="0"/>
              <a:buNone/>
            </a:pPr>
            <a:r>
              <a:rPr lang="pt-BR">
                <a:latin typeface="Calibri" charset="0"/>
              </a:rPr>
              <a:t>Overall Detection Rate</a:t>
            </a:r>
            <a:endParaRPr lang="en-US">
              <a:latin typeface="Calibri" charset="0"/>
            </a:endParaRPr>
          </a:p>
        </p:txBody>
      </p:sp>
      <p:pic>
        <p:nvPicPr>
          <p:cNvPr id="36874" name="Picture 10" descr="mod14_sample_statistics_day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5613"/>
            <a:ext cx="3810000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5" name="Rectangle 17"/>
          <p:cNvSpPr>
            <a:spLocks/>
          </p:cNvSpPr>
          <p:nvPr/>
        </p:nvSpPr>
        <p:spPr bwMode="auto">
          <a:xfrm>
            <a:off x="5181600" y="403860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 typeface="Arial" charset="0"/>
              <a:buNone/>
            </a:pPr>
            <a:r>
              <a:rPr lang="pt-BR">
                <a:latin typeface="Calibri" charset="0"/>
              </a:rPr>
              <a:t>Fire Pixels Detected per Sample</a:t>
            </a:r>
            <a:endParaRPr lang="en-US">
              <a:latin typeface="Calibri" charset="0"/>
            </a:endParaRPr>
          </a:p>
        </p:txBody>
      </p:sp>
      <p:pic>
        <p:nvPicPr>
          <p:cNvPr id="36876" name="Picture 12" descr="probability_of_detection_daytime_vcf_intervals_2001_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038600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7" name="Rectangle 7"/>
          <p:cNvSpPr>
            <a:spLocks noGrp="1"/>
          </p:cNvSpPr>
          <p:nvPr>
            <p:ph type="body" sz="half" idx="4294967295"/>
          </p:nvPr>
        </p:nvSpPr>
        <p:spPr>
          <a:xfrm>
            <a:off x="685800" y="914400"/>
            <a:ext cx="3581400" cy="3810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1600"/>
              <a:t>Temporal Consistency</a:t>
            </a:r>
            <a:endParaRPr lang="en-US" sz="1600"/>
          </a:p>
        </p:txBody>
      </p:sp>
      <p:pic>
        <p:nvPicPr>
          <p:cNvPr id="36878" name="Picture 14" descr="modis_detected_fire_ar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7613"/>
            <a:ext cx="39624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MODIS Active Fire Detection Validation </a:t>
            </a:r>
            <a:r>
              <a:rPr lang="en-US" sz="2800" dirty="0" smtClean="0"/>
              <a:t>Results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7668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MODIS Active Fire Detection Validation </a:t>
            </a:r>
            <a:r>
              <a:rPr lang="en-US" sz="2800" dirty="0" smtClean="0"/>
              <a:t>Results</a:t>
            </a:r>
            <a:endParaRPr lang="en-US" sz="2800" dirty="0"/>
          </a:p>
        </p:txBody>
      </p:sp>
      <p:pic>
        <p:nvPicPr>
          <p:cNvPr id="10" name="Picture 8" descr="commission_error_equal_sampling_confirmed_plus_extingui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43400"/>
            <a:ext cx="4495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 txBox="1">
            <a:spLocks/>
          </p:cNvSpPr>
          <p:nvPr/>
        </p:nvSpPr>
        <p:spPr>
          <a:xfrm>
            <a:off x="609600" y="762000"/>
            <a:ext cx="3581400" cy="381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pt-BR" sz="1600" dirty="0" err="1" smtClean="0"/>
              <a:t>Probability</a:t>
            </a:r>
            <a:r>
              <a:rPr lang="pt-BR" sz="1600" dirty="0" smtClean="0"/>
              <a:t>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Detection</a:t>
            </a:r>
            <a:r>
              <a:rPr lang="pt-BR" sz="1600" dirty="0" smtClean="0"/>
              <a:t> (ASTER/nadir)</a:t>
            </a:r>
            <a:endParaRPr lang="en-US" sz="1600" dirty="0"/>
          </a:p>
        </p:txBody>
      </p:sp>
      <p:sp>
        <p:nvSpPr>
          <p:cNvPr id="12" name="Rectangle 19"/>
          <p:cNvSpPr>
            <a:spLocks/>
          </p:cNvSpPr>
          <p:nvPr/>
        </p:nvSpPr>
        <p:spPr bwMode="auto">
          <a:xfrm>
            <a:off x="4800600" y="8382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 typeface="Arial" charset="0"/>
              <a:buNone/>
            </a:pPr>
            <a:r>
              <a:rPr lang="pt-BR" dirty="0" err="1">
                <a:latin typeface="Calibri" charset="0"/>
              </a:rPr>
              <a:t>Probability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of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Detection</a:t>
            </a:r>
            <a:r>
              <a:rPr lang="pt-BR" dirty="0">
                <a:latin typeface="Calibri" charset="0"/>
              </a:rPr>
              <a:t> </a:t>
            </a:r>
            <a:r>
              <a:rPr lang="pt-BR" dirty="0" smtClean="0">
                <a:latin typeface="Calibri" charset="0"/>
              </a:rPr>
              <a:t>(TM5/off </a:t>
            </a:r>
            <a:r>
              <a:rPr lang="pt-BR" dirty="0">
                <a:latin typeface="Calibri" charset="0"/>
              </a:rPr>
              <a:t>nadir)</a:t>
            </a:r>
            <a:endParaRPr lang="en-US" dirty="0">
              <a:latin typeface="Calibri" charset="0"/>
            </a:endParaRPr>
          </a:p>
        </p:txBody>
      </p:sp>
      <p:sp>
        <p:nvSpPr>
          <p:cNvPr id="13" name="Rectangle 22"/>
          <p:cNvSpPr>
            <a:spLocks/>
          </p:cNvSpPr>
          <p:nvPr/>
        </p:nvSpPr>
        <p:spPr bwMode="auto">
          <a:xfrm>
            <a:off x="4953000" y="396240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 typeface="Arial" charset="0"/>
              <a:buNone/>
            </a:pPr>
            <a:r>
              <a:rPr lang="pt-BR" dirty="0" err="1">
                <a:latin typeface="Calibri" charset="0"/>
              </a:rPr>
              <a:t>Commission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Error</a:t>
            </a:r>
            <a:r>
              <a:rPr lang="pt-BR" dirty="0">
                <a:latin typeface="Calibri" charset="0"/>
              </a:rPr>
              <a:t> </a:t>
            </a:r>
            <a:r>
              <a:rPr lang="pt-BR" dirty="0" smtClean="0">
                <a:latin typeface="Calibri" charset="0"/>
              </a:rPr>
              <a:t>(TM5/off </a:t>
            </a:r>
            <a:r>
              <a:rPr lang="pt-BR" dirty="0">
                <a:latin typeface="Calibri" charset="0"/>
              </a:rPr>
              <a:t>nadir)</a:t>
            </a:r>
            <a:endParaRPr lang="en-US" dirty="0">
              <a:latin typeface="Calibri" charset="0"/>
            </a:endParaRPr>
          </a:p>
        </p:txBody>
      </p:sp>
      <p:pic>
        <p:nvPicPr>
          <p:cNvPr id="14" name="Picture 12" descr="probability_omission_mod14_all_classes_daytime_vcf_inter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8388"/>
            <a:ext cx="4038600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ommission_error_vcf_interval_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89413"/>
            <a:ext cx="3810000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7"/>
          <p:cNvSpPr>
            <a:spLocks/>
          </p:cNvSpPr>
          <p:nvPr/>
        </p:nvSpPr>
        <p:spPr bwMode="auto">
          <a:xfrm>
            <a:off x="533400" y="381000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 typeface="Arial" charset="0"/>
              <a:buNone/>
            </a:pPr>
            <a:r>
              <a:rPr lang="pt-BR" dirty="0" err="1">
                <a:latin typeface="Calibri" charset="0"/>
              </a:rPr>
              <a:t>Commission</a:t>
            </a:r>
            <a:r>
              <a:rPr lang="pt-BR" dirty="0">
                <a:latin typeface="Calibri" charset="0"/>
              </a:rPr>
              <a:t> </a:t>
            </a:r>
            <a:r>
              <a:rPr lang="pt-BR" dirty="0" err="1">
                <a:latin typeface="Calibri" charset="0"/>
              </a:rPr>
              <a:t>Error</a:t>
            </a:r>
            <a:r>
              <a:rPr lang="pt-BR" dirty="0">
                <a:latin typeface="Calibri" charset="0"/>
              </a:rPr>
              <a:t> </a:t>
            </a:r>
            <a:r>
              <a:rPr lang="pt-BR" dirty="0" smtClean="0">
                <a:latin typeface="Calibri" charset="0"/>
              </a:rPr>
              <a:t>(ASTER/nadir</a:t>
            </a:r>
            <a:r>
              <a:rPr lang="pt-BR" dirty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371600"/>
            <a:ext cx="4495800" cy="224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4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0"/>
            <a:ext cx="3962400" cy="2568575"/>
          </a:xfrm>
          <a:prstGeom prst="rect">
            <a:avLst/>
          </a:prstGeom>
          <a:noFill/>
        </p:spPr>
      </p:pic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27250"/>
            <a:ext cx="4267200" cy="2825750"/>
          </a:xfrm>
          <a:prstGeom prst="rect">
            <a:avLst/>
          </a:prstGeom>
          <a:noFill/>
        </p:spPr>
      </p:pic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MODIS Active Fire Detection Validation </a:t>
            </a:r>
            <a:r>
              <a:rPr lang="en-US" sz="2800" dirty="0" smtClean="0"/>
              <a:t>Results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981200" y="1459468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MODIS x GOES Detections in the Amazon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61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T_L1B_00304302006141352_20090115024739_mod14_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ST_L1B_00306212003173835_20090115062527_mod14_8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1824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Omission error due to smoke</a:t>
            </a:r>
          </a:p>
          <a:p>
            <a:pPr algn="ctr"/>
            <a:r>
              <a:rPr lang="en-US" dirty="0" smtClean="0"/>
              <a:t> (confusion w/ clouds)</a:t>
            </a:r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 smtClean="0"/>
              <a:t>Examples of pixel misclassification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17526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Commission error (false alarm)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ST_L1B_00306212003173835_20090115062527_mod14_8746m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AST_L1B_00302192003153839_20090115061817_mod14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411480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17526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Commission error (false alarm)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1824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Omission error due to smoke</a:t>
            </a:r>
          </a:p>
          <a:p>
            <a:pPr algn="ctr"/>
            <a:r>
              <a:rPr lang="en-US" dirty="0" smtClean="0"/>
              <a:t> (confusion w/ clouds)</a:t>
            </a:r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 smtClean="0"/>
              <a:t>Examples of pixel misclassification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955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0880" y="2290012"/>
            <a:ext cx="5541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Data Simulation &amp; </a:t>
            </a:r>
            <a:endParaRPr lang="en-US" sz="3200" dirty="0" smtClean="0"/>
          </a:p>
          <a:p>
            <a:pPr algn="ctr"/>
            <a:r>
              <a:rPr lang="en-US" sz="3200" dirty="0" smtClean="0"/>
              <a:t>Product </a:t>
            </a:r>
            <a:r>
              <a:rPr lang="en-US" sz="3200" dirty="0" smtClean="0"/>
              <a:t>Testing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602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18" y="80124"/>
            <a:ext cx="8229600" cy="6864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MODIS Data Vocabulary</a:t>
            </a:r>
            <a:endParaRPr lang="en-US" sz="3200" dirty="0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76376"/>
            <a:ext cx="8229600" cy="295368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</a:t>
            </a:r>
            <a:r>
              <a:rPr lang="en-US" sz="2400" dirty="0"/>
              <a:t>Collection”</a:t>
            </a:r>
          </a:p>
          <a:p>
            <a:pPr lvl="1"/>
            <a:r>
              <a:rPr lang="en-US" sz="2000" dirty="0"/>
              <a:t>Reprocessing round or version</a:t>
            </a:r>
          </a:p>
          <a:p>
            <a:pPr lvl="1"/>
            <a:r>
              <a:rPr lang="en-US" sz="2000" dirty="0"/>
              <a:t>Currently at Collection 5</a:t>
            </a:r>
          </a:p>
          <a:p>
            <a:pPr lvl="1"/>
            <a:r>
              <a:rPr lang="en-US" sz="2000" dirty="0"/>
              <a:t>Collection 6 reprocessing</a:t>
            </a:r>
            <a:r>
              <a:rPr lang="en-US" sz="2000" dirty="0" smtClean="0"/>
              <a:t> later this year</a:t>
            </a:r>
          </a:p>
          <a:p>
            <a:pPr lvl="1"/>
            <a:r>
              <a:rPr lang="en-US" sz="2000" dirty="0" smtClean="0"/>
              <a:t>Swath data arranged as 5-min granules HDF-EOS format</a:t>
            </a:r>
            <a:endParaRPr lang="en-US" sz="2000" dirty="0"/>
          </a:p>
          <a:p>
            <a:r>
              <a:rPr lang="en-US" sz="2400" dirty="0" smtClean="0"/>
              <a:t>MODIS </a:t>
            </a:r>
            <a:r>
              <a:rPr lang="en-US" sz="2400" dirty="0"/>
              <a:t>Tile</a:t>
            </a:r>
          </a:p>
          <a:p>
            <a:pPr lvl="1"/>
            <a:r>
              <a:rPr lang="en-US" sz="2000" dirty="0"/>
              <a:t>Global sinusoidal </a:t>
            </a:r>
            <a:r>
              <a:rPr lang="en-US" sz="2000" dirty="0" smtClean="0"/>
              <a:t>grid (10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resolution @ equator)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3596" y="3619747"/>
            <a:ext cx="6188703" cy="3158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372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4804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Example Simulation Results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MODIS</a:t>
            </a:r>
          </a:p>
          <a:p>
            <a:r>
              <a:rPr lang="en-US" sz="2800"/>
              <a:t>Temperate deciduous rainforest</a:t>
            </a:r>
          </a:p>
          <a:p>
            <a:r>
              <a:rPr lang="en-US" sz="2800"/>
              <a:t>Night</a:t>
            </a:r>
          </a:p>
          <a:p>
            <a:r>
              <a:rPr lang="en-US" sz="2800"/>
              <a:t>0° scan angle</a:t>
            </a:r>
          </a:p>
          <a:p>
            <a:r>
              <a:rPr lang="en-US" sz="2800"/>
              <a:t>Summer</a:t>
            </a:r>
          </a:p>
          <a:p>
            <a:r>
              <a:rPr lang="en-US" sz="2800"/>
              <a:t>No background fires</a:t>
            </a:r>
          </a:p>
          <a:p>
            <a:endParaRPr lang="en-US" sz="2800"/>
          </a:p>
        </p:txBody>
      </p:sp>
      <p:pic>
        <p:nvPicPr>
          <p:cNvPr id="84996" name="Picture 4" descr="Pd_TempDecFor_night_modi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2054225"/>
            <a:ext cx="3886200" cy="2846388"/>
          </a:xfrm>
          <a:ln/>
        </p:spPr>
      </p:pic>
      <p:pic>
        <p:nvPicPr>
          <p:cNvPr id="84997" name="Picture 5" descr="Pd_lege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603750" y="5195888"/>
            <a:ext cx="3810000" cy="671512"/>
          </a:xfrm>
          <a:ln/>
        </p:spPr>
      </p:pic>
    </p:spTree>
    <p:extLst>
      <p:ext uri="{BB962C8B-B14F-4D97-AF65-F5344CB8AC3E}">
        <p14:creationId xmlns:p14="http://schemas.microsoft.com/office/powerpoint/2010/main" val="113862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Example Simulation Results</a:t>
            </a:r>
          </a:p>
        </p:txBody>
      </p:sp>
      <p:pic>
        <p:nvPicPr>
          <p:cNvPr id="10" name="Picture 98" descr="graph_modis_mir_b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3067050" cy="256222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9" descr="modis_mir_proxy_annot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28956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0" descr="modis_mir_annot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28956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62000" y="4924425"/>
            <a:ext cx="175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 charset="0"/>
              </a:rPr>
              <a:t>Observed MODIS/Terra (Ch21)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505200" y="4924425"/>
            <a:ext cx="213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Calibri" charset="0"/>
              </a:rPr>
              <a:t>Simulated (Ch21) using ASTER data to constrain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2954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simulation building on higher spatial resolution data sets to re-create fire scenes and test data and algorithm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dis_l1b_mask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838200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iirs_proxy_fir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838200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viirs_proxy_fir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838200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viirs_proxy_fire_1_ma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876675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viirs_proxy_fire_mask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876675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28600" y="3962400"/>
            <a:ext cx="28956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/>
              <a:t>a </a:t>
            </a:r>
            <a:r>
              <a:rPr lang="pt-BR" sz="1800">
                <a:sym typeface="Symbol" charset="0"/>
              </a:rPr>
              <a:t></a:t>
            </a:r>
            <a:r>
              <a:rPr lang="pt-BR" sz="1800"/>
              <a:t> MODIS/Terra (1km)</a:t>
            </a:r>
          </a:p>
          <a:p>
            <a:pPr algn="l">
              <a:spcBef>
                <a:spcPct val="50000"/>
              </a:spcBef>
            </a:pPr>
            <a:r>
              <a:rPr lang="pt-BR" sz="1800"/>
              <a:t>b, c </a:t>
            </a:r>
            <a:r>
              <a:rPr lang="pt-BR" sz="1800">
                <a:sym typeface="Symbol" charset="0"/>
              </a:rPr>
              <a:t></a:t>
            </a:r>
            <a:r>
              <a:rPr lang="pt-BR" sz="1800"/>
              <a:t> VIIRS (750m)</a:t>
            </a:r>
          </a:p>
          <a:p>
            <a:pPr algn="l">
              <a:spcBef>
                <a:spcPct val="50000"/>
              </a:spcBef>
            </a:pPr>
            <a:r>
              <a:rPr lang="pt-BR" sz="1800"/>
              <a:t>d, e </a:t>
            </a:r>
            <a:r>
              <a:rPr lang="pt-BR" sz="1800">
                <a:sym typeface="Symbol" charset="0"/>
              </a:rPr>
              <a:t></a:t>
            </a:r>
            <a:r>
              <a:rPr lang="pt-BR" sz="1800"/>
              <a:t> VIIRS (250x750m)</a:t>
            </a:r>
          </a:p>
          <a:p>
            <a:pPr algn="l">
              <a:spcBef>
                <a:spcPct val="50000"/>
              </a:spcBef>
            </a:pPr>
            <a:r>
              <a:rPr lang="pt-BR" sz="1800"/>
              <a:t>Background </a:t>
            </a:r>
            <a:r>
              <a:rPr lang="pt-BR" sz="1800">
                <a:sym typeface="Symbol" charset="0"/>
              </a:rPr>
              <a:t></a:t>
            </a:r>
            <a:r>
              <a:rPr lang="pt-BR" sz="1800"/>
              <a:t> ASTER (RGB 8-3-1)</a:t>
            </a:r>
          </a:p>
          <a:p>
            <a:pPr algn="l">
              <a:spcBef>
                <a:spcPct val="50000"/>
              </a:spcBef>
            </a:pPr>
            <a:endParaRPr lang="en-US" sz="18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324"/>
            <a:ext cx="7772400" cy="856952"/>
          </a:xfrm>
        </p:spPr>
        <p:txBody>
          <a:bodyPr>
            <a:normAutofit/>
          </a:bodyPr>
          <a:lstStyle/>
          <a:p>
            <a:r>
              <a:rPr lang="en-US" sz="4000" dirty="0"/>
              <a:t>Example Simulation Results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81000" y="9144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 dirty="0">
                <a:solidFill>
                  <a:srgbClr val="FFFFFF"/>
                </a:solidFill>
              </a:rPr>
              <a:t>a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276600" y="9144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>
                <a:solidFill>
                  <a:srgbClr val="FFFFFF"/>
                </a:solidFill>
              </a:rPr>
              <a:t>b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6172200" y="9144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>
                <a:solidFill>
                  <a:srgbClr val="FFFFFF"/>
                </a:solidFill>
              </a:rPr>
              <a:t>d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3276600" y="39766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>
                <a:solidFill>
                  <a:srgbClr val="FFFFFF"/>
                </a:solidFill>
              </a:rPr>
              <a:t>c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6172200" y="39766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>
                <a:solidFill>
                  <a:srgbClr val="FFFFFF"/>
                </a:solidFill>
              </a:rPr>
              <a:t>e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495800" y="3581400"/>
            <a:ext cx="2286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7315200" y="3581400"/>
            <a:ext cx="2286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4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figure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83" y="1415331"/>
            <a:ext cx="4356972" cy="435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>
          <a:xfrm>
            <a:off x="1006798" y="80094"/>
            <a:ext cx="6921639" cy="793386"/>
          </a:xfrm>
          <a:noFill/>
          <a:ln/>
        </p:spPr>
        <p:txBody>
          <a:bodyPr>
            <a:noAutofit/>
          </a:bodyPr>
          <a:lstStyle/>
          <a:p>
            <a:r>
              <a:rPr lang="pt-BR" sz="3200" dirty="0" err="1" smtClean="0">
                <a:latin typeface="Calibri" charset="0"/>
              </a:rPr>
              <a:t>Other</a:t>
            </a:r>
            <a:r>
              <a:rPr lang="pt-BR" sz="3200" dirty="0" smtClean="0">
                <a:latin typeface="Calibri" charset="0"/>
              </a:rPr>
              <a:t> </a:t>
            </a:r>
            <a:r>
              <a:rPr lang="pt-BR" sz="3200" dirty="0" err="1" smtClean="0">
                <a:latin typeface="Calibri" charset="0"/>
              </a:rPr>
              <a:t>Important</a:t>
            </a:r>
            <a:r>
              <a:rPr lang="pt-BR" sz="3200" dirty="0" smtClean="0">
                <a:latin typeface="Calibri" charset="0"/>
              </a:rPr>
              <a:t> </a:t>
            </a:r>
            <a:r>
              <a:rPr lang="pt-BR" sz="3200" dirty="0" err="1" smtClean="0">
                <a:latin typeface="Calibri" charset="0"/>
              </a:rPr>
              <a:t>Issues</a:t>
            </a:r>
            <a:r>
              <a:rPr lang="pt-BR" sz="3200" dirty="0" smtClean="0">
                <a:latin typeface="Calibri" charset="0"/>
              </a:rPr>
              <a:t>:</a:t>
            </a:r>
            <a:br>
              <a:rPr lang="pt-BR" sz="3200" dirty="0" smtClean="0">
                <a:latin typeface="Calibri" charset="0"/>
              </a:rPr>
            </a:br>
            <a:r>
              <a:rPr lang="pt-BR" sz="3200" dirty="0" smtClean="0">
                <a:latin typeface="Calibri" charset="0"/>
              </a:rPr>
              <a:t>Pixel </a:t>
            </a:r>
            <a:r>
              <a:rPr lang="pt-BR" sz="3200" dirty="0" err="1" smtClean="0">
                <a:latin typeface="Calibri" charset="0"/>
              </a:rPr>
              <a:t>Spatial</a:t>
            </a:r>
            <a:r>
              <a:rPr lang="pt-BR" sz="3200" dirty="0" smtClean="0">
                <a:latin typeface="Calibri" charset="0"/>
              </a:rPr>
              <a:t> Response </a:t>
            </a:r>
            <a:r>
              <a:rPr lang="pt-BR" sz="3200" dirty="0" err="1" smtClean="0">
                <a:latin typeface="Calibri" charset="0"/>
              </a:rPr>
              <a:t>Characteristics</a:t>
            </a:r>
            <a:endParaRPr lang="en-US" sz="3200" dirty="0">
              <a:latin typeface="Calibri" charset="0"/>
            </a:endParaRPr>
          </a:p>
        </p:txBody>
      </p:sp>
      <p:pic>
        <p:nvPicPr>
          <p:cNvPr id="7178" name="Picture 10" descr="figure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7534"/>
            <a:ext cx="4475483" cy="33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52400" y="4648200"/>
            <a:ext cx="2133600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/>
              <a:t>MODIS/Terra FRP (MW)</a:t>
            </a:r>
          </a:p>
          <a:p>
            <a:pPr algn="l">
              <a:spcBef>
                <a:spcPct val="50000"/>
              </a:spcBef>
            </a:pPr>
            <a:r>
              <a:rPr lang="en-US" sz="1400" dirty="0"/>
              <a:t>A = Nominal pixel area</a:t>
            </a:r>
          </a:p>
          <a:p>
            <a:pPr algn="l">
              <a:spcBef>
                <a:spcPct val="50000"/>
              </a:spcBef>
            </a:pPr>
            <a:r>
              <a:rPr lang="en-US" sz="1400" dirty="0"/>
              <a:t>B = Effective pixel area</a:t>
            </a:r>
          </a:p>
          <a:p>
            <a:pPr algn="l">
              <a:spcBef>
                <a:spcPct val="50000"/>
              </a:spcBef>
            </a:pPr>
            <a:r>
              <a:rPr lang="en-US" sz="1400" dirty="0"/>
              <a:t>Adjusted Values (PSF):</a:t>
            </a:r>
          </a:p>
          <a:p>
            <a:pPr algn="l">
              <a:spcBef>
                <a:spcPct val="50000"/>
              </a:spcBef>
            </a:pPr>
            <a:r>
              <a:rPr lang="en-US" sz="1400" dirty="0"/>
              <a:t>Left pixel = 69.81 MW</a:t>
            </a:r>
          </a:p>
          <a:p>
            <a:pPr algn="l">
              <a:spcBef>
                <a:spcPct val="50000"/>
              </a:spcBef>
            </a:pPr>
            <a:r>
              <a:rPr lang="en-US" sz="1400" dirty="0"/>
              <a:t>Right pixel = 63.03 MW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6006376" y="1358121"/>
            <a:ext cx="2253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Point Spread Function (PSF) </a:t>
            </a:r>
            <a:r>
              <a:rPr lang="en-US" sz="1400" dirty="0"/>
              <a:t>MODIS</a:t>
            </a:r>
          </a:p>
        </p:txBody>
      </p:sp>
      <p:sp>
        <p:nvSpPr>
          <p:cNvPr id="4" name="Rectangle 3"/>
          <p:cNvSpPr/>
          <p:nvPr/>
        </p:nvSpPr>
        <p:spPr>
          <a:xfrm>
            <a:off x="2722880" y="4876800"/>
            <a:ext cx="720766" cy="6610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721908" y="5887349"/>
            <a:ext cx="1443476" cy="6610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43646" y="4876800"/>
            <a:ext cx="158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Nominal </a:t>
            </a:r>
          </a:p>
          <a:p>
            <a:r>
              <a:rPr lang="en-US" dirty="0" smtClean="0"/>
              <a:t>1x1 km pixel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65384" y="5913888"/>
            <a:ext cx="158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</a:t>
            </a:r>
          </a:p>
          <a:p>
            <a:r>
              <a:rPr lang="en-US" dirty="0"/>
              <a:t>2</a:t>
            </a:r>
            <a:r>
              <a:rPr lang="en-US" dirty="0" smtClean="0"/>
              <a:t>x1 km pixel</a:t>
            </a:r>
            <a:endParaRPr lang="en-US" dirty="0"/>
          </a:p>
        </p:txBody>
      </p:sp>
      <p:sp>
        <p:nvSpPr>
          <p:cNvPr id="6" name="Cube 5"/>
          <p:cNvSpPr/>
          <p:nvPr/>
        </p:nvSpPr>
        <p:spPr>
          <a:xfrm>
            <a:off x="6406801" y="1876473"/>
            <a:ext cx="1304231" cy="3180853"/>
          </a:xfrm>
          <a:prstGeom prst="cube">
            <a:avLst>
              <a:gd name="adj" fmla="val 38001"/>
            </a:avLst>
          </a:prstGeom>
          <a:noFill/>
          <a:ln w="15875">
            <a:solidFill>
              <a:srgbClr val="FF0000"/>
            </a:solidFill>
            <a:prstDash val="dash"/>
          </a:ln>
          <a:scene3d>
            <a:camera prst="orthographicFront">
              <a:rot lat="20220000" lon="1278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76722" y="2139639"/>
            <a:ext cx="1178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A380D"/>
                </a:solidFill>
              </a:rPr>
              <a:t>Nominal 1x1km rectangular response</a:t>
            </a:r>
            <a:endParaRPr lang="en-US" sz="1400" dirty="0">
              <a:solidFill>
                <a:srgbClr val="DA38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9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>
          <a:xfrm>
            <a:off x="1815191" y="80094"/>
            <a:ext cx="5541196" cy="793386"/>
          </a:xfrm>
          <a:noFill/>
          <a:ln/>
        </p:spPr>
        <p:txBody>
          <a:bodyPr>
            <a:noAutofit/>
          </a:bodyPr>
          <a:lstStyle/>
          <a:p>
            <a:r>
              <a:rPr lang="pt-BR" sz="3200" dirty="0" err="1" smtClean="0">
                <a:latin typeface="Calibri" charset="0"/>
              </a:rPr>
              <a:t>Potential</a:t>
            </a:r>
            <a:r>
              <a:rPr lang="pt-BR" sz="3200" dirty="0" smtClean="0">
                <a:latin typeface="Calibri" charset="0"/>
              </a:rPr>
              <a:t> </a:t>
            </a:r>
            <a:r>
              <a:rPr lang="pt-BR" sz="3200" dirty="0" err="1" smtClean="0">
                <a:latin typeface="Calibri" charset="0"/>
              </a:rPr>
              <a:t>effects</a:t>
            </a:r>
            <a:r>
              <a:rPr lang="pt-BR" sz="3200" dirty="0" smtClean="0">
                <a:latin typeface="Calibri" charset="0"/>
              </a:rPr>
              <a:t> </a:t>
            </a:r>
            <a:r>
              <a:rPr lang="pt-BR" sz="3200" dirty="0" err="1" smtClean="0">
                <a:latin typeface="Calibri" charset="0"/>
              </a:rPr>
              <a:t>from</a:t>
            </a:r>
            <a:r>
              <a:rPr lang="pt-BR" sz="3200" dirty="0" smtClean="0">
                <a:latin typeface="Calibri" charset="0"/>
              </a:rPr>
              <a:t> pixel </a:t>
            </a:r>
            <a:r>
              <a:rPr lang="pt-BR" sz="3200" dirty="0" err="1" smtClean="0">
                <a:latin typeface="Calibri" charset="0"/>
              </a:rPr>
              <a:t>spatial</a:t>
            </a:r>
            <a:r>
              <a:rPr lang="pt-BR" sz="3200" dirty="0" smtClean="0">
                <a:latin typeface="Calibri" charset="0"/>
              </a:rPr>
              <a:t> response </a:t>
            </a:r>
            <a:r>
              <a:rPr lang="pt-BR" sz="3200" dirty="0" err="1">
                <a:latin typeface="Calibri" charset="0"/>
              </a:rPr>
              <a:t>c</a:t>
            </a:r>
            <a:r>
              <a:rPr lang="pt-BR" sz="3200" dirty="0" err="1" smtClean="0">
                <a:latin typeface="Calibri" charset="0"/>
              </a:rPr>
              <a:t>haracteristics</a:t>
            </a:r>
            <a:endParaRPr lang="en-US" sz="3200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280" y="1041215"/>
            <a:ext cx="4222190" cy="566804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285619" y="1601869"/>
            <a:ext cx="5605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85619" y="4431678"/>
            <a:ext cx="5605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46215" y="1407356"/>
            <a:ext cx="136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“true FRP”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46215" y="4247012"/>
            <a:ext cx="136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“true FRP”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423470" y="1696594"/>
            <a:ext cx="0" cy="13583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23470" y="4514961"/>
            <a:ext cx="0" cy="111446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91548" y="1910800"/>
            <a:ext cx="1864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 in retrieved FRP due to PSF influence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91548" y="4639417"/>
            <a:ext cx="1864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 in retrieved FRP due to PSF influence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8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3790" y="1885890"/>
            <a:ext cx="6176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Validation of Satellite Fire Retrievals:</a:t>
            </a:r>
          </a:p>
          <a:p>
            <a:pPr algn="ctr"/>
            <a:r>
              <a:rPr lang="en-US" sz="2800" dirty="0" smtClean="0"/>
              <a:t>FRP, Size, Temperature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637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0" y="563563"/>
            <a:ext cx="9144000" cy="0"/>
          </a:xfrm>
          <a:prstGeom prst="line">
            <a:avLst/>
          </a:prstGeom>
          <a:noFill/>
          <a:ln w="22225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pic>
        <p:nvPicPr>
          <p:cNvPr id="33797" name="Picture 18" descr="cics-md_banner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6019800" cy="457200"/>
          </a:xfrm>
        </p:spPr>
        <p:txBody>
          <a:bodyPr>
            <a:normAutofit fontScale="90000"/>
          </a:bodyPr>
          <a:lstStyle/>
          <a:p>
            <a:pPr algn="l"/>
            <a:r>
              <a:rPr lang="pt-BR" sz="2800" dirty="0" smtClean="0">
                <a:latin typeface="Calibri" charset="0"/>
              </a:rPr>
              <a:t>MODIS </a:t>
            </a:r>
            <a:r>
              <a:rPr lang="pt-BR" sz="2800" dirty="0" err="1" smtClean="0">
                <a:latin typeface="Calibri" charset="0"/>
              </a:rPr>
              <a:t>x</a:t>
            </a:r>
            <a:r>
              <a:rPr lang="pt-BR" sz="2800" dirty="0" smtClean="0">
                <a:latin typeface="Calibri" charset="0"/>
              </a:rPr>
              <a:t> GOES FRP </a:t>
            </a:r>
            <a:r>
              <a:rPr lang="pt-BR" sz="2800" dirty="0" err="1" smtClean="0">
                <a:latin typeface="Calibri" charset="0"/>
              </a:rPr>
              <a:t>Intercomparison</a:t>
            </a:r>
            <a:endParaRPr lang="en-US" sz="2800" dirty="0">
              <a:latin typeface="Calibri" charset="0"/>
            </a:endParaRPr>
          </a:p>
        </p:txBody>
      </p:sp>
      <p:sp>
        <p:nvSpPr>
          <p:cNvPr id="33799" name="Rectangle 7"/>
          <p:cNvSpPr>
            <a:spLocks noGrp="1"/>
          </p:cNvSpPr>
          <p:nvPr>
            <p:ph type="body" sz="half" idx="4294967295"/>
          </p:nvPr>
        </p:nvSpPr>
        <p:spPr>
          <a:xfrm>
            <a:off x="609600" y="758825"/>
            <a:ext cx="4419600" cy="533400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pt-BR" sz="1600" dirty="0">
                <a:latin typeface="Calibri" charset="0"/>
              </a:rPr>
              <a:t>Inter-</a:t>
            </a:r>
            <a:r>
              <a:rPr lang="pt-BR" sz="1600" dirty="0" err="1">
                <a:latin typeface="Calibri" charset="0"/>
              </a:rPr>
              <a:t>comparison</a:t>
            </a:r>
            <a:r>
              <a:rPr lang="pt-BR" sz="1600" dirty="0">
                <a:latin typeface="Calibri" charset="0"/>
              </a:rPr>
              <a:t> </a:t>
            </a:r>
            <a:r>
              <a:rPr lang="pt-BR" sz="1600" dirty="0" err="1">
                <a:latin typeface="Calibri" charset="0"/>
              </a:rPr>
              <a:t>of</a:t>
            </a:r>
            <a:r>
              <a:rPr lang="pt-BR" sz="1600" dirty="0">
                <a:latin typeface="Calibri" charset="0"/>
              </a:rPr>
              <a:t> MODIS/Terra FRP </a:t>
            </a:r>
            <a:r>
              <a:rPr lang="pt-BR" sz="1600" dirty="0" err="1">
                <a:latin typeface="Calibri" charset="0"/>
              </a:rPr>
              <a:t>with</a:t>
            </a:r>
            <a:r>
              <a:rPr lang="pt-BR" sz="1600" dirty="0">
                <a:latin typeface="Calibri" charset="0"/>
              </a:rPr>
              <a:t> </a:t>
            </a:r>
            <a:r>
              <a:rPr lang="pt-BR" sz="1600" dirty="0" err="1">
                <a:latin typeface="Calibri" charset="0"/>
              </a:rPr>
              <a:t>near-coincident</a:t>
            </a:r>
            <a:r>
              <a:rPr lang="pt-BR" sz="1600" dirty="0">
                <a:latin typeface="Calibri" charset="0"/>
              </a:rPr>
              <a:t> GOES </a:t>
            </a:r>
            <a:r>
              <a:rPr lang="pt-BR" sz="1600" dirty="0" err="1">
                <a:latin typeface="Calibri" charset="0"/>
              </a:rPr>
              <a:t>Imager</a:t>
            </a:r>
            <a:r>
              <a:rPr lang="pt-BR" sz="1600" dirty="0">
                <a:latin typeface="Calibri" charset="0"/>
              </a:rPr>
              <a:t> data</a:t>
            </a:r>
            <a:endParaRPr lang="en-US" sz="1600" dirty="0">
              <a:latin typeface="Calibri" charset="0"/>
            </a:endParaRPr>
          </a:p>
        </p:txBody>
      </p:sp>
      <p:pic>
        <p:nvPicPr>
          <p:cNvPr id="33807" name="Picture 15" descr="AST_L1B_00308072004140750_goes_12_1345_M1965_G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814" name="Group 22"/>
          <p:cNvGrpSpPr>
            <a:grpSpLocks/>
          </p:cNvGrpSpPr>
          <p:nvPr/>
        </p:nvGrpSpPr>
        <p:grpSpPr bwMode="auto">
          <a:xfrm>
            <a:off x="533400" y="2740025"/>
            <a:ext cx="4800600" cy="3505200"/>
            <a:chOff x="336" y="1872"/>
            <a:chExt cx="3024" cy="2208"/>
          </a:xfrm>
        </p:grpSpPr>
        <p:sp>
          <p:nvSpPr>
            <p:cNvPr id="33808" name="Oval 16"/>
            <p:cNvSpPr>
              <a:spLocks noChangeArrowheads="1"/>
            </p:cNvSpPr>
            <p:nvPr/>
          </p:nvSpPr>
          <p:spPr bwMode="auto">
            <a:xfrm>
              <a:off x="336" y="3264"/>
              <a:ext cx="912" cy="76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Oval 17"/>
            <p:cNvSpPr>
              <a:spLocks noChangeArrowheads="1"/>
            </p:cNvSpPr>
            <p:nvPr/>
          </p:nvSpPr>
          <p:spPr bwMode="auto">
            <a:xfrm>
              <a:off x="1152" y="2400"/>
              <a:ext cx="912" cy="76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Oval 18"/>
            <p:cNvSpPr>
              <a:spLocks noChangeArrowheads="1"/>
            </p:cNvSpPr>
            <p:nvPr/>
          </p:nvSpPr>
          <p:spPr bwMode="auto">
            <a:xfrm>
              <a:off x="2064" y="2256"/>
              <a:ext cx="912" cy="768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Text Box 19"/>
            <p:cNvSpPr txBox="1">
              <a:spLocks noChangeArrowheads="1"/>
            </p:cNvSpPr>
            <p:nvPr/>
          </p:nvSpPr>
          <p:spPr bwMode="auto">
            <a:xfrm>
              <a:off x="768" y="1968"/>
              <a:ext cx="960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  <a:latin typeface="Calibri" charset="0"/>
                </a:rPr>
                <a:t>MODIS = 344MW</a:t>
              </a:r>
            </a:p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  <a:latin typeface="Calibri" charset="0"/>
                </a:rPr>
                <a:t>GOES    = 518MW</a:t>
              </a:r>
            </a:p>
          </p:txBody>
        </p:sp>
        <p:sp>
          <p:nvSpPr>
            <p:cNvPr id="33812" name="Text Box 20"/>
            <p:cNvSpPr txBox="1">
              <a:spLocks noChangeArrowheads="1"/>
            </p:cNvSpPr>
            <p:nvPr/>
          </p:nvSpPr>
          <p:spPr bwMode="auto">
            <a:xfrm>
              <a:off x="2400" y="1872"/>
              <a:ext cx="960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  <a:latin typeface="Calibri" charset="0"/>
                </a:rPr>
                <a:t>MODIS = 360MW</a:t>
              </a:r>
            </a:p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  <a:latin typeface="Calibri" charset="0"/>
                </a:rPr>
                <a:t>GOES    = 509MW</a:t>
              </a:r>
            </a:p>
          </p:txBody>
        </p:sp>
        <p:sp>
          <p:nvSpPr>
            <p:cNvPr id="33813" name="Text Box 21"/>
            <p:cNvSpPr txBox="1">
              <a:spLocks noChangeArrowheads="1"/>
            </p:cNvSpPr>
            <p:nvPr/>
          </p:nvSpPr>
          <p:spPr bwMode="auto">
            <a:xfrm>
              <a:off x="1200" y="3687"/>
              <a:ext cx="1056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  <a:latin typeface="Calibri" charset="0"/>
                </a:rPr>
                <a:t>MODIS = 1965MW</a:t>
              </a:r>
            </a:p>
            <a:p>
              <a:pPr algn="l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  <a:latin typeface="Calibri" charset="0"/>
                </a:rPr>
                <a:t>GOES   =   112MW</a:t>
              </a:r>
            </a:p>
          </p:txBody>
        </p:sp>
      </p:grpSp>
      <p:pic>
        <p:nvPicPr>
          <p:cNvPr id="33817" name="Picture 25" descr="figure_02_revi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2000"/>
            <a:ext cx="341153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7239000" y="6553200"/>
            <a:ext cx="1828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900" i="1"/>
              <a:t>Credit: Schroeder et al, 2010</a:t>
            </a:r>
            <a:endParaRPr lang="en-US" sz="900" i="1"/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6781800" y="838200"/>
            <a:ext cx="1905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Calibri" charset="0"/>
              </a:rPr>
              <a:t>3/4 of points show &gt;20% difference</a:t>
            </a:r>
          </a:p>
        </p:txBody>
      </p:sp>
    </p:spTree>
    <p:extLst>
      <p:ext uri="{BB962C8B-B14F-4D97-AF65-F5344CB8AC3E}">
        <p14:creationId xmlns:p14="http://schemas.microsoft.com/office/powerpoint/2010/main" val="377756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_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2846672"/>
            <a:ext cx="1752599" cy="1420528"/>
          </a:xfrm>
          <a:prstGeom prst="rect">
            <a:avLst/>
          </a:prstGeom>
        </p:spPr>
      </p:pic>
      <p:pic>
        <p:nvPicPr>
          <p:cNvPr id="3074" name="Picture 2" descr="http://a0.twimg.com/profile_images/402314282/ikhan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19200"/>
            <a:ext cx="1752600" cy="1524000"/>
          </a:xfrm>
          <a:prstGeom prst="rect">
            <a:avLst/>
          </a:prstGeom>
          <a:noFill/>
        </p:spPr>
      </p:pic>
      <p:pic>
        <p:nvPicPr>
          <p:cNvPr id="15" name="Picture 8" descr="N127Z sideview2.jpg                                            0002B260Macintosh HD                   7C26058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600"/>
            <a:ext cx="179070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247039" y="152399"/>
            <a:ext cx="6738587" cy="8544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Validation</a:t>
            </a:r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pt-BR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of</a:t>
            </a:r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pt-BR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Satellite</a:t>
            </a:r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pt-BR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Fire</a:t>
            </a:r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pt-BR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Retrievals</a:t>
            </a:r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pt-BR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Using</a:t>
            </a:r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</a:t>
            </a:r>
            <a:r>
              <a:rPr lang="pt-BR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Airborne</a:t>
            </a:r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Sensor Data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2192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NASA/Ames AMS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Multispectral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Linescanner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28194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NASA/JPL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MASTER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Multispectral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Linescanner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4292024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USFS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FireMapper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Bi-spectral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Focal Plane Array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4" name="Picture 13" descr="fire_mir_su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15" y="1600200"/>
            <a:ext cx="5731580" cy="2209800"/>
          </a:xfrm>
          <a:prstGeom prst="rect">
            <a:avLst/>
          </a:prstGeom>
        </p:spPr>
      </p:pic>
      <p:pic>
        <p:nvPicPr>
          <p:cNvPr id="16" name="Picture 15" descr="fire_vnir_su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20" y="3982652"/>
            <a:ext cx="5731580" cy="2209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1" y="5638800"/>
            <a:ext cx="1828800" cy="10332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905000" y="5534561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RIT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WASP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Bi-spectral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Focal Plane Array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5600" y="6172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FF"/>
                </a:solidFill>
              </a:rPr>
              <a:t>MASTER Image of  “Day Fire”  Los Padres National Forest/CA Sep 19 2006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5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7290" y="2448570"/>
            <a:ext cx="5720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Test Case Analysis I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Prescribed Fire at Henry Coe State Park</a:t>
            </a:r>
          </a:p>
          <a:p>
            <a:pPr algn="ctr"/>
            <a:r>
              <a:rPr lang="en-US" sz="2000" dirty="0" smtClean="0"/>
              <a:t>San Jose, California</a:t>
            </a:r>
          </a:p>
          <a:p>
            <a:pPr algn="ctr"/>
            <a:r>
              <a:rPr lang="en-US" sz="2000" dirty="0" smtClean="0"/>
              <a:t>18 Oct 2011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141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pt-BR" sz="3200" dirty="0" smtClean="0"/>
              <a:t>Ground Sampling </a:t>
            </a:r>
            <a:br>
              <a:rPr lang="pt-BR" sz="3200" dirty="0" smtClean="0"/>
            </a:br>
            <a:r>
              <a:rPr lang="pt-BR" sz="1800" dirty="0" smtClean="0"/>
              <a:t>(</a:t>
            </a:r>
            <a:r>
              <a:rPr lang="pt-BR" sz="1800" dirty="0" err="1" smtClean="0"/>
              <a:t>actual</a:t>
            </a:r>
            <a:r>
              <a:rPr lang="pt-BR" sz="1800" dirty="0" smtClean="0"/>
              <a:t> </a:t>
            </a:r>
            <a:r>
              <a:rPr lang="pt-BR" sz="1800" dirty="0" err="1" smtClean="0"/>
              <a:t>photos</a:t>
            </a:r>
            <a:r>
              <a:rPr lang="pt-BR" sz="1800" dirty="0" smtClean="0"/>
              <a:t> </a:t>
            </a:r>
            <a:r>
              <a:rPr lang="pt-BR" sz="1800" dirty="0" err="1" smtClean="0"/>
              <a:t>from</a:t>
            </a:r>
            <a:r>
              <a:rPr lang="pt-BR" sz="1800" dirty="0" smtClean="0"/>
              <a:t> site)</a:t>
            </a:r>
            <a:endParaRPr lang="en-US" sz="1800" dirty="0" smtClean="0"/>
          </a:p>
        </p:txBody>
      </p:sp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2362200" y="685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dirty="0">
                <a:latin typeface="Calibri" pitchFamily="34" charset="0"/>
              </a:rPr>
              <a:t>Fuel load: </a:t>
            </a:r>
            <a:r>
              <a:rPr lang="pt-BR" dirty="0" smtClean="0">
                <a:latin typeface="Calibri" pitchFamily="34" charset="0"/>
              </a:rPr>
              <a:t>30 individual plots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886200"/>
            <a:ext cx="427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Calibri" pitchFamily="34" charset="0"/>
              </a:rPr>
              <a:t>Fire energy: dual-band radiometers (3 sites)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3897868"/>
            <a:ext cx="4061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Calibri" pitchFamily="34" charset="0"/>
              </a:rPr>
              <a:t>Fire weather: instrumented tower (1 site)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9" descr="NWP-2011CoeBurn-3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4252694"/>
            <a:ext cx="3915300" cy="2605306"/>
          </a:xfrm>
          <a:prstGeom prst="rect">
            <a:avLst/>
          </a:prstGeom>
        </p:spPr>
      </p:pic>
      <p:pic>
        <p:nvPicPr>
          <p:cNvPr id="11" name="Picture 10" descr="NWP-2011CoeBurn-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72" y="4267201"/>
            <a:ext cx="3900828" cy="2590800"/>
          </a:xfrm>
          <a:prstGeom prst="rect">
            <a:avLst/>
          </a:prstGeom>
        </p:spPr>
      </p:pic>
      <p:pic>
        <p:nvPicPr>
          <p:cNvPr id="12" name="Picture 11" descr="NWP-2011CoeBurn-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599" y="1055132"/>
            <a:ext cx="3810001" cy="2535239"/>
          </a:xfrm>
          <a:prstGeom prst="rect">
            <a:avLst/>
          </a:prstGeom>
        </p:spPr>
      </p:pic>
      <p:pic>
        <p:nvPicPr>
          <p:cNvPr id="13" name="Picture 12" descr="NWP-2011CoeBurn-0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000" y="1055131"/>
            <a:ext cx="3802800" cy="25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5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98"/>
            <a:ext cx="8229600" cy="926765"/>
          </a:xfrm>
        </p:spPr>
        <p:txBody>
          <a:bodyPr>
            <a:noAutofit/>
          </a:bodyPr>
          <a:lstStyle/>
          <a:p>
            <a:r>
              <a:rPr lang="en-US" sz="3200" dirty="0" smtClean="0"/>
              <a:t>MODIS Collection 6 Active Fire</a:t>
            </a:r>
            <a:br>
              <a:rPr lang="en-US" sz="3200" dirty="0" smtClean="0"/>
            </a:br>
            <a:r>
              <a:rPr lang="en-US" sz="3200" dirty="0" smtClean="0"/>
              <a:t> Algorithm </a:t>
            </a:r>
            <a:r>
              <a:rPr lang="en-US" sz="3200" dirty="0"/>
              <a:t>Refinements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585" y="1131078"/>
            <a:ext cx="8229600" cy="288503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Reduced </a:t>
            </a:r>
            <a:r>
              <a:rPr lang="en-US" sz="2400" dirty="0"/>
              <a:t>false alarms in problem </a:t>
            </a:r>
            <a:r>
              <a:rPr lang="en-US" sz="2400" dirty="0" smtClean="0"/>
              <a:t>areas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Processing extended to oceans and other large water bodies (to detect gas flaring)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Improved cloud mask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Improved </a:t>
            </a:r>
            <a:r>
              <a:rPr lang="en-US" sz="2400" dirty="0"/>
              <a:t>detection confidence </a:t>
            </a:r>
            <a:r>
              <a:rPr lang="en-US" sz="2400" dirty="0" smtClean="0"/>
              <a:t>estimate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Improved land/sea mask*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Improved input data quality*</a:t>
            </a:r>
          </a:p>
          <a:p>
            <a:pPr>
              <a:lnSpc>
                <a:spcPct val="90000"/>
              </a:lnSpc>
            </a:pPr>
            <a:r>
              <a:rPr lang="en-US" sz="2400" u="sng" dirty="0" smtClean="0"/>
              <a:t>Use of alternative FRP derivation formula</a:t>
            </a:r>
            <a:endParaRPr lang="en-US" sz="2400" u="sng" dirty="0"/>
          </a:p>
        </p:txBody>
      </p:sp>
      <p:pic>
        <p:nvPicPr>
          <p:cNvPr id="4" name="Picture 3" descr="C672BASE.A2003001.MYD14.900x45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" y="4107681"/>
            <a:ext cx="4405542" cy="2202771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C6FIRENEW.A2003001.MYD14.900x4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28" y="4096240"/>
            <a:ext cx="4447972" cy="2223986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92380" y="6407474"/>
            <a:ext cx="245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Collection 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24034" y="6418916"/>
            <a:ext cx="245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Collection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00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smtClean="0"/>
              <a:t>Pre-Fire Mapping (13 Oct 2011)</a:t>
            </a:r>
            <a:endParaRPr lang="en-US" sz="3200" dirty="0"/>
          </a:p>
        </p:txBody>
      </p:sp>
      <p:pic>
        <p:nvPicPr>
          <p:cNvPr id="18435" name="Picture 3" descr="2011_10_13_21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6400800" cy="4524375"/>
          </a:xfrm>
          <a:prstGeom prst="rect">
            <a:avLst/>
          </a:prstGeom>
          <a:noFill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705600" y="4343400"/>
            <a:ext cx="2057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Near-coincident </a:t>
            </a:r>
            <a:r>
              <a:rPr lang="en-US"/>
              <a:t>Aqua/MODIS </a:t>
            </a:r>
            <a:r>
              <a:rPr lang="en-US" smtClean="0"/>
              <a:t>acquisition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9604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NASA/Ames AMS image and flight paths on Google Earth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5029200"/>
            <a:ext cx="83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&lt; 3km &gt;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392388" y="3541812"/>
            <a:ext cx="99060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&lt;8km &gt;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05600" y="5334000"/>
            <a:ext cx="1600200" cy="78483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Oct 2011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21:41UTC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2457271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flight lines separated by 3km from each other and extending for 8km north-south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8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639763"/>
          </a:xfrm>
        </p:spPr>
        <p:txBody>
          <a:bodyPr>
            <a:normAutofit/>
          </a:bodyPr>
          <a:lstStyle/>
          <a:p>
            <a:r>
              <a:rPr lang="pt-BR" sz="3200" smtClean="0"/>
              <a:t>Fire Mapping (18 Oct 2011)</a:t>
            </a:r>
            <a:endParaRPr lang="en-US" sz="3200" dirty="0" smtClean="0"/>
          </a:p>
        </p:txBody>
      </p:sp>
      <p:pic>
        <p:nvPicPr>
          <p:cNvPr id="21510" name="Picture 6" descr="2011_10_18_18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6400800" cy="4524375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705600" y="5334000"/>
            <a:ext cx="1600200" cy="78483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18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Oct 2011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18:12UTC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5029200"/>
            <a:ext cx="83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&lt; 3km &gt;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392388" y="3541812"/>
            <a:ext cx="99060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&lt;10km &gt;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9604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Sequential airborne (NASA</a:t>
            </a:r>
            <a:r>
              <a:rPr lang="pt-BR" sz="2400" dirty="0" smtClean="0">
                <a:latin typeface="+mj-lt"/>
                <a:ea typeface="+mj-ea"/>
                <a:cs typeface="+mj-cs"/>
              </a:rPr>
              <a:t>/Ames AMS)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imaging plus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coincident acquisition with MODIS Terra and Aqua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6324600"/>
            <a:ext cx="3505200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 fire pixel detected by MODIS/Terra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2457271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flight lines separated by 3km from each other and extending for 10km north-south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9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2011_10_18_21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6400800" cy="4522788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9604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Sequential airborne (NASA/Ames AMS) imaging plus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coincident acquisition with MODIS Terra and Aqua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Fire Mapping (18 Oct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2011)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705600" y="5334000"/>
            <a:ext cx="1600200" cy="78483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18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Oct 2011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21:24UTC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4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2011_10_18_2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6400800" cy="4522788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9604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Sequential airborne imaging plus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coincident acquisition with MODIS Terra and Aqua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Fire Mapping (18</a:t>
            </a:r>
            <a:r>
              <a:rPr kumimoji="0" lang="pt-BR" sz="3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Oct 2011)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IMG_2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3429000"/>
            <a:ext cx="2286000" cy="1714500"/>
          </a:xfrm>
          <a:prstGeom prst="rect">
            <a:avLst/>
          </a:prstGeom>
        </p:spPr>
      </p:pic>
      <p:pic>
        <p:nvPicPr>
          <p:cNvPr id="8" name="Picture 7" descr="IMG_22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1600200"/>
            <a:ext cx="2286000" cy="171450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705600" y="5334000"/>
            <a:ext cx="1600200" cy="78483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18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Oct 2011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22:25UTC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6324600"/>
            <a:ext cx="3581400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 fire pixels detected by MODIS/Aqua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684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76200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Airborne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Mapping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(18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Oct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2011)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henry_coe_google_highr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6720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0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_mosaic_6x_sca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" y="2057400"/>
            <a:ext cx="9179981" cy="450431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9966"/>
            <a:ext cx="8229600" cy="6923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smtClean="0"/>
              <a:t>Results</a:t>
            </a:r>
            <a:r>
              <a:rPr lang="pt-BR" sz="2400" smtClean="0"/>
              <a:t>:</a:t>
            </a:r>
            <a:br>
              <a:rPr lang="pt-BR" sz="2400" smtClean="0"/>
            </a:br>
            <a:r>
              <a:rPr lang="pt-BR" sz="2400" smtClean="0"/>
              <a:t>Radiant Heat Flux</a:t>
            </a:r>
            <a:endParaRPr lang="en-US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1743514"/>
              </p:ext>
            </p:extLst>
          </p:nvPr>
        </p:nvGraphicFramePr>
        <p:xfrm>
          <a:off x="2782428" y="862164"/>
          <a:ext cx="3591279" cy="780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337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89038"/>
            <a:ext cx="8229600" cy="692385"/>
          </a:xfrm>
        </p:spPr>
        <p:txBody>
          <a:bodyPr>
            <a:noAutofit/>
          </a:bodyPr>
          <a:lstStyle/>
          <a:p>
            <a:r>
              <a:rPr lang="pt-BR" sz="2400" b="1" dirty="0" err="1" smtClean="0"/>
              <a:t>Results</a:t>
            </a:r>
            <a:r>
              <a:rPr lang="pt-BR" sz="2400" dirty="0" smtClean="0"/>
              <a:t>:</a:t>
            </a:r>
            <a:br>
              <a:rPr lang="pt-BR" sz="2400" dirty="0" smtClean="0"/>
            </a:br>
            <a:r>
              <a:rPr lang="pt-BR" sz="2400" dirty="0" err="1" smtClean="0"/>
              <a:t>Radiant</a:t>
            </a:r>
            <a:r>
              <a:rPr lang="pt-BR" sz="2400" dirty="0" smtClean="0"/>
              <a:t> </a:t>
            </a:r>
            <a:r>
              <a:rPr lang="pt-BR" sz="2400" dirty="0" err="1" smtClean="0"/>
              <a:t>Heat</a:t>
            </a:r>
            <a:r>
              <a:rPr lang="pt-BR" sz="2400" dirty="0" smtClean="0"/>
              <a:t> Flux</a:t>
            </a:r>
            <a:endParaRPr lang="en-US" sz="2400" dirty="0"/>
          </a:p>
        </p:txBody>
      </p:sp>
      <p:sp>
        <p:nvSpPr>
          <p:cNvPr id="2" name="Left-Right Arrow 1"/>
          <p:cNvSpPr/>
          <p:nvPr/>
        </p:nvSpPr>
        <p:spPr>
          <a:xfrm>
            <a:off x="2528510" y="6256528"/>
            <a:ext cx="4555979" cy="233017"/>
          </a:xfrm>
          <a:prstGeom prst="left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4073" y="6442939"/>
            <a:ext cx="278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Minutes</a:t>
            </a:r>
            <a:endParaRPr lang="en-US" b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7745729"/>
              </p:ext>
            </p:extLst>
          </p:nvPr>
        </p:nvGraphicFramePr>
        <p:xfrm>
          <a:off x="2782428" y="862164"/>
          <a:ext cx="3591279" cy="780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Ground_Airborne_plo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1" y="1783615"/>
            <a:ext cx="7953267" cy="43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3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D14.A2011291.2140.005.2011292170014_AMS_2142_2156_B10_8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89" y="8683"/>
            <a:ext cx="3532723" cy="6847208"/>
          </a:xfrm>
          <a:prstGeom prst="rect">
            <a:avLst/>
          </a:prstGeom>
        </p:spPr>
      </p:pic>
      <p:pic>
        <p:nvPicPr>
          <p:cNvPr id="4" name="Picture 3" descr="MOD14.A2011291.1825.005.2011291220100_AMS_1824_1829_B10_8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3"/>
            <a:ext cx="25847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7043" y="1018330"/>
            <a:ext cx="1738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MODIS/Terra:</a:t>
            </a:r>
          </a:p>
          <a:p>
            <a:r>
              <a:rPr lang="en-US" dirty="0" smtClean="0"/>
              <a:t>42.7 MW</a:t>
            </a:r>
          </a:p>
          <a:p>
            <a:endParaRPr lang="en-US" dirty="0"/>
          </a:p>
          <a:p>
            <a:r>
              <a:rPr lang="en-US" dirty="0" smtClean="0"/>
              <a:t>AMS:</a:t>
            </a:r>
          </a:p>
          <a:p>
            <a:r>
              <a:rPr lang="en-US" dirty="0" smtClean="0"/>
              <a:t>65.8 MW</a:t>
            </a:r>
          </a:p>
          <a:p>
            <a:endParaRPr lang="en-US" dirty="0"/>
          </a:p>
          <a:p>
            <a:r>
              <a:rPr lang="en-US" dirty="0" smtClean="0"/>
              <a:t>~15 seconds apart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11799" y="4488886"/>
            <a:ext cx="1738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MODIS/Aqua:</a:t>
            </a:r>
          </a:p>
          <a:p>
            <a:pPr algn="r"/>
            <a:r>
              <a:rPr lang="en-US" dirty="0" smtClean="0"/>
              <a:t>360 MW</a:t>
            </a:r>
          </a:p>
          <a:p>
            <a:pPr algn="r"/>
            <a:endParaRPr lang="en-US" dirty="0"/>
          </a:p>
          <a:p>
            <a:pPr algn="r"/>
            <a:r>
              <a:rPr lang="en-US" dirty="0" smtClean="0"/>
              <a:t>AMS:</a:t>
            </a:r>
          </a:p>
          <a:p>
            <a:pPr algn="r"/>
            <a:r>
              <a:rPr lang="en-US" dirty="0" smtClean="0"/>
              <a:t>458. 8 MW</a:t>
            </a:r>
          </a:p>
          <a:p>
            <a:pPr algn="r"/>
            <a:endParaRPr lang="en-US" dirty="0"/>
          </a:p>
          <a:p>
            <a:pPr algn="r"/>
            <a:r>
              <a:rPr lang="en-US" dirty="0" smtClean="0"/>
              <a:t>~20 seconds apart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9966"/>
            <a:ext cx="8229600" cy="988364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err="1" smtClean="0"/>
              <a:t>Results</a:t>
            </a:r>
            <a:r>
              <a:rPr lang="pt-BR" sz="2400" dirty="0" smtClean="0"/>
              <a:t>:</a:t>
            </a:r>
            <a:br>
              <a:rPr lang="pt-BR" sz="2400" dirty="0" smtClean="0"/>
            </a:br>
            <a:r>
              <a:rPr lang="pt-BR" sz="2400" dirty="0" smtClean="0"/>
              <a:t>MODIS </a:t>
            </a:r>
            <a:r>
              <a:rPr lang="pt-BR" sz="2400" dirty="0" err="1" smtClean="0"/>
              <a:t>Fire</a:t>
            </a:r>
            <a:r>
              <a:rPr lang="pt-BR" sz="2400" dirty="0" smtClean="0"/>
              <a:t> </a:t>
            </a:r>
            <a:r>
              <a:rPr lang="pt-BR" sz="2400" dirty="0" err="1" smtClean="0"/>
              <a:t>Radiative</a:t>
            </a:r>
            <a:r>
              <a:rPr lang="pt-BR" sz="2400" dirty="0" smtClean="0"/>
              <a:t> Power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645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41400"/>
            <a:ext cx="7543800" cy="4762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9966"/>
            <a:ext cx="8229600" cy="6923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err="1" smtClean="0"/>
              <a:t>Results</a:t>
            </a:r>
            <a:r>
              <a:rPr lang="pt-BR" sz="2400" dirty="0" smtClean="0"/>
              <a:t>:</a:t>
            </a:r>
            <a:br>
              <a:rPr lang="pt-BR" sz="2400" dirty="0" smtClean="0"/>
            </a:br>
            <a:r>
              <a:rPr lang="pt-BR" sz="2400" dirty="0" smtClean="0"/>
              <a:t>GOES </a:t>
            </a:r>
            <a:r>
              <a:rPr lang="pt-BR" sz="2400" dirty="0" err="1" smtClean="0"/>
              <a:t>Fire</a:t>
            </a:r>
            <a:r>
              <a:rPr lang="pt-BR" sz="2400" dirty="0" smtClean="0"/>
              <a:t> </a:t>
            </a:r>
            <a:r>
              <a:rPr lang="pt-BR" sz="2400" dirty="0" err="1" smtClean="0"/>
              <a:t>Radiative</a:t>
            </a:r>
            <a:r>
              <a:rPr lang="pt-BR" sz="2400" dirty="0" smtClean="0"/>
              <a:t> Power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054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41400"/>
            <a:ext cx="7543800" cy="4762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9966"/>
            <a:ext cx="8229600" cy="6923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err="1" smtClean="0"/>
              <a:t>Results</a:t>
            </a:r>
            <a:r>
              <a:rPr lang="pt-BR" sz="2400" dirty="0" smtClean="0"/>
              <a:t>:</a:t>
            </a:r>
            <a:br>
              <a:rPr lang="pt-BR" sz="2400" dirty="0" smtClean="0"/>
            </a:br>
            <a:r>
              <a:rPr lang="pt-BR" sz="2400" dirty="0" smtClean="0"/>
              <a:t>GOES </a:t>
            </a:r>
            <a:r>
              <a:rPr lang="pt-BR" sz="2400" dirty="0" err="1" smtClean="0"/>
              <a:t>Fire</a:t>
            </a:r>
            <a:r>
              <a:rPr lang="pt-BR" sz="2400" dirty="0" smtClean="0"/>
              <a:t> </a:t>
            </a:r>
            <a:r>
              <a:rPr lang="pt-BR" sz="2400" dirty="0" err="1" smtClean="0"/>
              <a:t>Radiative</a:t>
            </a:r>
            <a:r>
              <a:rPr lang="pt-BR" sz="2400" dirty="0" smtClean="0"/>
              <a:t> Power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271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0595" y="773545"/>
            <a:ext cx="7699609" cy="6032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Active Fire (Level 2 -- native 5-min swath)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Fire mask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QA layer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Detailed information about each fire pixel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MOD14 (Terra), MYD14 (Aqua)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Active Fire (Level 3 -- tiled, 10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sinusoidal grid)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Cumulative fire mask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Maximum fire </a:t>
            </a:r>
            <a:r>
              <a:rPr lang="en-US" dirty="0" err="1" smtClean="0"/>
              <a:t>radiative</a:t>
            </a:r>
            <a:r>
              <a:rPr lang="en-US" dirty="0" smtClean="0"/>
              <a:t> power (FRP)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Daily and 8-day summaries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MOD14A1 &amp; MOD14A2 (Terra), MYD14A2 &amp; MYD14A1 (Aqua)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Climate Modeling Grid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Global, 0.5° 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Monthly, 8-day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MOD14CMH &amp; MOD14C8H (Terra) MYD14CMH &amp; MYD14C8H (Aqua)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Fire Locations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ASCII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Monthly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MCD14ML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45798"/>
            <a:ext cx="8229600" cy="9267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MODIS Active Fire Product Formats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597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26" y="1537125"/>
            <a:ext cx="8434029" cy="4719403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2528510" y="6256528"/>
            <a:ext cx="4555979" cy="233017"/>
          </a:xfrm>
          <a:prstGeom prst="left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4073" y="6442939"/>
            <a:ext cx="278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Hours</a:t>
            </a:r>
            <a:endParaRPr lang="en-US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81831102"/>
              </p:ext>
            </p:extLst>
          </p:nvPr>
        </p:nvGraphicFramePr>
        <p:xfrm>
          <a:off x="2782428" y="862164"/>
          <a:ext cx="3591279" cy="780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9966"/>
            <a:ext cx="8229600" cy="692385"/>
          </a:xfrm>
        </p:spPr>
        <p:txBody>
          <a:bodyPr>
            <a:noAutofit/>
          </a:bodyPr>
          <a:lstStyle/>
          <a:p>
            <a:r>
              <a:rPr lang="pt-BR" sz="2400" b="1" dirty="0" err="1" smtClean="0"/>
              <a:t>Results</a:t>
            </a:r>
            <a:r>
              <a:rPr lang="pt-BR" sz="2400" dirty="0" smtClean="0"/>
              <a:t>:</a:t>
            </a:r>
            <a:br>
              <a:rPr lang="pt-BR" sz="2400" dirty="0" smtClean="0"/>
            </a:br>
            <a:r>
              <a:rPr lang="pt-BR" sz="2400" dirty="0" err="1" smtClean="0"/>
              <a:t>Fire</a:t>
            </a:r>
            <a:r>
              <a:rPr lang="pt-BR" sz="2400" dirty="0" smtClean="0"/>
              <a:t> </a:t>
            </a:r>
            <a:r>
              <a:rPr lang="pt-BR" sz="2400" dirty="0" err="1" smtClean="0"/>
              <a:t>Radiative</a:t>
            </a:r>
            <a:r>
              <a:rPr lang="pt-BR" sz="2400" dirty="0" smtClean="0"/>
              <a:t> Power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715000" y="3657600"/>
            <a:ext cx="2971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Airborne data available only for two ~2h segments due to aircraft (NASA/Dryden </a:t>
            </a:r>
            <a:r>
              <a:rPr lang="en-US" dirty="0" err="1" smtClean="0"/>
              <a:t>KingAir</a:t>
            </a:r>
            <a:r>
              <a:rPr lang="en-US" dirty="0" smtClean="0"/>
              <a:t>) &amp; crew restrictions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3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wilfrid\henry_coe\GOES_quicklooks\rxburnsfovis_loop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flipV="1">
            <a:off x="4419600" y="2133600"/>
            <a:ext cx="457200" cy="7620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48200" y="2373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50km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31" y="5348837"/>
            <a:ext cx="1274954" cy="144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Autofit/>
          </a:bodyPr>
          <a:lstStyle/>
          <a:p>
            <a:r>
              <a:rPr lang="pt-BR" sz="2800" dirty="0" err="1" smtClean="0"/>
              <a:t>Emissions</a:t>
            </a:r>
            <a:r>
              <a:rPr lang="pt-BR" sz="2800" dirty="0" smtClean="0"/>
              <a:t> </a:t>
            </a:r>
            <a:r>
              <a:rPr lang="pt-BR" sz="2800" dirty="0" err="1" smtClean="0"/>
              <a:t>Calculations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1794899"/>
          </a:xfrm>
        </p:spPr>
        <p:txBody>
          <a:bodyPr>
            <a:normAutofit fontScale="62500" lnSpcReduction="20000"/>
          </a:bodyPr>
          <a:lstStyle/>
          <a:p>
            <a:r>
              <a:rPr lang="pt-BR" dirty="0" err="1" smtClean="0"/>
              <a:t>Biomass</a:t>
            </a:r>
            <a:r>
              <a:rPr lang="pt-BR" dirty="0" smtClean="0"/>
              <a:t> </a:t>
            </a:r>
            <a:r>
              <a:rPr lang="pt-BR" dirty="0" err="1" smtClean="0"/>
              <a:t>burning</a:t>
            </a:r>
            <a:r>
              <a:rPr lang="pt-BR" dirty="0" smtClean="0"/>
              <a:t> </a:t>
            </a:r>
            <a:r>
              <a:rPr lang="pt-BR" dirty="0" err="1" smtClean="0"/>
              <a:t>emissions</a:t>
            </a:r>
            <a:r>
              <a:rPr lang="pt-BR" dirty="0" smtClean="0"/>
              <a:t> are </a:t>
            </a:r>
            <a:r>
              <a:rPr lang="pt-BR" dirty="0" err="1" smtClean="0"/>
              <a:t>calculated</a:t>
            </a:r>
            <a:r>
              <a:rPr lang="pt-BR" dirty="0" smtClean="0"/>
              <a:t> </a:t>
            </a:r>
            <a:r>
              <a:rPr lang="pt-BR" dirty="0" err="1" smtClean="0"/>
              <a:t>using</a:t>
            </a:r>
            <a:r>
              <a:rPr lang="pt-BR" dirty="0" smtClean="0"/>
              <a:t> </a:t>
            </a:r>
            <a:r>
              <a:rPr lang="pt-BR" dirty="0" err="1" smtClean="0"/>
              <a:t>two</a:t>
            </a:r>
            <a:r>
              <a:rPr lang="pt-BR" dirty="0" smtClean="0"/>
              <a:t> </a:t>
            </a:r>
            <a:r>
              <a:rPr lang="pt-BR" dirty="0" err="1" smtClean="0"/>
              <a:t>methods</a:t>
            </a:r>
            <a:r>
              <a:rPr lang="pt-BR" dirty="0" smtClean="0"/>
              <a:t>:</a:t>
            </a:r>
          </a:p>
          <a:p>
            <a:pPr lvl="1"/>
            <a:r>
              <a:rPr lang="pt-BR" b="1" dirty="0" err="1" smtClean="0"/>
              <a:t>Bottom-up</a:t>
            </a:r>
            <a:r>
              <a:rPr lang="pt-BR" dirty="0" smtClean="0"/>
              <a:t>: starts </a:t>
            </a:r>
            <a:r>
              <a:rPr lang="pt-BR" dirty="0" err="1" smtClean="0"/>
              <a:t>from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ground</a:t>
            </a:r>
            <a:r>
              <a:rPr lang="pt-BR" dirty="0" smtClean="0"/>
              <a:t>/</a:t>
            </a:r>
            <a:r>
              <a:rPr lang="pt-BR" dirty="0" err="1" smtClean="0"/>
              <a:t>fire</a:t>
            </a:r>
            <a:r>
              <a:rPr lang="pt-BR" dirty="0" smtClean="0"/>
              <a:t> pixel </a:t>
            </a:r>
            <a:r>
              <a:rPr lang="pt-BR" dirty="0" err="1" smtClean="0"/>
              <a:t>level</a:t>
            </a:r>
            <a:r>
              <a:rPr lang="pt-BR" dirty="0" smtClean="0"/>
              <a:t> </a:t>
            </a:r>
            <a:r>
              <a:rPr lang="pt-BR" dirty="0" err="1" smtClean="0"/>
              <a:t>calculating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associated</a:t>
            </a:r>
            <a:r>
              <a:rPr lang="pt-BR" dirty="0" smtClean="0"/>
              <a:t> </a:t>
            </a:r>
            <a:r>
              <a:rPr lang="pt-BR" dirty="0" err="1" smtClean="0"/>
              <a:t>emissions</a:t>
            </a:r>
            <a:r>
              <a:rPr lang="pt-BR" dirty="0" smtClean="0"/>
              <a:t> </a:t>
            </a:r>
            <a:r>
              <a:rPr lang="pt-BR" dirty="0" err="1" smtClean="0"/>
              <a:t>using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time-</a:t>
            </a:r>
            <a:r>
              <a:rPr lang="pt-BR" dirty="0" err="1" smtClean="0"/>
              <a:t>integrated</a:t>
            </a:r>
            <a:r>
              <a:rPr lang="pt-BR" dirty="0" smtClean="0"/>
              <a:t> </a:t>
            </a:r>
            <a:r>
              <a:rPr lang="pt-BR" dirty="0" err="1" smtClean="0"/>
              <a:t>fire</a:t>
            </a:r>
            <a:r>
              <a:rPr lang="pt-BR" dirty="0" smtClean="0"/>
              <a:t> </a:t>
            </a:r>
            <a:r>
              <a:rPr lang="pt-BR" dirty="0" err="1" smtClean="0"/>
              <a:t>metrics</a:t>
            </a:r>
            <a:r>
              <a:rPr lang="pt-BR" dirty="0" smtClean="0"/>
              <a:t> (</a:t>
            </a:r>
            <a:r>
              <a:rPr lang="pt-BR" dirty="0" err="1" smtClean="0"/>
              <a:t>area</a:t>
            </a:r>
            <a:r>
              <a:rPr lang="pt-BR" dirty="0" smtClean="0"/>
              <a:t>, </a:t>
            </a:r>
            <a:r>
              <a:rPr lang="pt-BR" dirty="0" err="1" smtClean="0"/>
              <a:t>energy</a:t>
            </a:r>
            <a:r>
              <a:rPr lang="pt-BR" dirty="0" smtClean="0"/>
              <a:t> </a:t>
            </a:r>
            <a:r>
              <a:rPr lang="pt-BR" dirty="0" err="1" smtClean="0"/>
              <a:t>released</a:t>
            </a:r>
            <a:r>
              <a:rPr lang="pt-BR" dirty="0" smtClean="0"/>
              <a:t>) </a:t>
            </a:r>
            <a:r>
              <a:rPr lang="pt-BR" dirty="0" err="1" smtClean="0"/>
              <a:t>and</a:t>
            </a:r>
            <a:r>
              <a:rPr lang="pt-BR" dirty="0" smtClean="0"/>
              <a:t>/</a:t>
            </a:r>
            <a:r>
              <a:rPr lang="pt-BR" dirty="0" err="1" smtClean="0"/>
              <a:t>or</a:t>
            </a:r>
            <a:r>
              <a:rPr lang="pt-BR" dirty="0" smtClean="0"/>
              <a:t> </a:t>
            </a:r>
            <a:r>
              <a:rPr lang="pt-BR" dirty="0" err="1" smtClean="0"/>
              <a:t>fuel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burning</a:t>
            </a:r>
            <a:r>
              <a:rPr lang="pt-BR" dirty="0" smtClean="0"/>
              <a:t> </a:t>
            </a:r>
            <a:r>
              <a:rPr lang="pt-BR" dirty="0" err="1" smtClean="0"/>
              <a:t>properties</a:t>
            </a:r>
            <a:r>
              <a:rPr lang="pt-BR" dirty="0" smtClean="0"/>
              <a:t> (</a:t>
            </a:r>
            <a:r>
              <a:rPr lang="pt-BR" dirty="0" err="1" smtClean="0"/>
              <a:t>biomass</a:t>
            </a:r>
            <a:r>
              <a:rPr lang="pt-BR" dirty="0" smtClean="0"/>
              <a:t> </a:t>
            </a:r>
            <a:r>
              <a:rPr lang="pt-BR" dirty="0" err="1" smtClean="0"/>
              <a:t>load</a:t>
            </a:r>
            <a:r>
              <a:rPr lang="pt-BR" dirty="0" smtClean="0"/>
              <a:t>, </a:t>
            </a:r>
            <a:r>
              <a:rPr lang="pt-BR" dirty="0" err="1" smtClean="0"/>
              <a:t>burning</a:t>
            </a:r>
            <a:r>
              <a:rPr lang="pt-BR" dirty="0" smtClean="0"/>
              <a:t> </a:t>
            </a:r>
            <a:r>
              <a:rPr lang="pt-BR" dirty="0" err="1" smtClean="0"/>
              <a:t>efficiency</a:t>
            </a:r>
            <a:r>
              <a:rPr lang="pt-BR" dirty="0" smtClean="0"/>
              <a:t>, </a:t>
            </a:r>
            <a:r>
              <a:rPr lang="pt-BR" dirty="0" err="1" smtClean="0"/>
              <a:t>emissions</a:t>
            </a:r>
            <a:r>
              <a:rPr lang="pt-BR" dirty="0" smtClean="0"/>
              <a:t> </a:t>
            </a:r>
            <a:r>
              <a:rPr lang="pt-BR" dirty="0" err="1" smtClean="0"/>
              <a:t>factors</a:t>
            </a:r>
            <a:r>
              <a:rPr lang="pt-BR" dirty="0" smtClean="0"/>
              <a:t>)</a:t>
            </a:r>
          </a:p>
          <a:p>
            <a:pPr lvl="1"/>
            <a:r>
              <a:rPr lang="pt-BR" b="1" dirty="0" smtClean="0"/>
              <a:t>Top-</a:t>
            </a:r>
            <a:r>
              <a:rPr lang="pt-BR" b="1" dirty="0" err="1" smtClean="0"/>
              <a:t>down</a:t>
            </a:r>
            <a:r>
              <a:rPr lang="pt-BR" dirty="0" smtClean="0"/>
              <a:t>: starts </a:t>
            </a:r>
            <a:r>
              <a:rPr lang="pt-BR" dirty="0" err="1" smtClean="0"/>
              <a:t>from</a:t>
            </a:r>
            <a:r>
              <a:rPr lang="pt-BR" dirty="0" smtClean="0"/>
              <a:t> </a:t>
            </a:r>
            <a:r>
              <a:rPr lang="pt-BR" dirty="0" err="1" smtClean="0"/>
              <a:t>atmospheric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r>
              <a:rPr lang="pt-BR" dirty="0" smtClean="0"/>
              <a:t> </a:t>
            </a:r>
            <a:r>
              <a:rPr lang="pt-BR" dirty="0" err="1" smtClean="0"/>
              <a:t>using</a:t>
            </a:r>
            <a:r>
              <a:rPr lang="pt-BR" dirty="0"/>
              <a:t> </a:t>
            </a:r>
            <a:r>
              <a:rPr lang="pt-BR" dirty="0" err="1" smtClean="0"/>
              <a:t>particle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/</a:t>
            </a:r>
            <a:r>
              <a:rPr lang="pt-BR" dirty="0" err="1" smtClean="0"/>
              <a:t>or</a:t>
            </a:r>
            <a:r>
              <a:rPr lang="pt-BR" dirty="0" smtClean="0"/>
              <a:t> trace </a:t>
            </a:r>
            <a:r>
              <a:rPr lang="pt-BR" dirty="0" err="1" smtClean="0"/>
              <a:t>gas</a:t>
            </a:r>
            <a:r>
              <a:rPr lang="pt-BR" dirty="0" smtClean="0"/>
              <a:t> </a:t>
            </a:r>
            <a:r>
              <a:rPr lang="pt-BR" dirty="0" err="1" smtClean="0"/>
              <a:t>concentrations</a:t>
            </a:r>
            <a:r>
              <a:rPr lang="pt-BR" dirty="0" smtClean="0"/>
              <a:t> </a:t>
            </a:r>
            <a:r>
              <a:rPr lang="pt-BR" dirty="0" err="1" smtClean="0"/>
              <a:t>calculating</a:t>
            </a:r>
            <a:r>
              <a:rPr lang="pt-BR" dirty="0" smtClean="0"/>
              <a:t> </a:t>
            </a:r>
            <a:r>
              <a:rPr lang="pt-BR" dirty="0" err="1" smtClean="0"/>
              <a:t>ground</a:t>
            </a:r>
            <a:r>
              <a:rPr lang="pt-BR" dirty="0" smtClean="0"/>
              <a:t> </a:t>
            </a:r>
            <a:r>
              <a:rPr lang="pt-BR" dirty="0" err="1" smtClean="0"/>
              <a:t>fire</a:t>
            </a:r>
            <a:r>
              <a:rPr lang="pt-BR" dirty="0" smtClean="0"/>
              <a:t> </a:t>
            </a:r>
            <a:r>
              <a:rPr lang="pt-BR" dirty="0" err="1" smtClean="0"/>
              <a:t>emissions</a:t>
            </a:r>
            <a:r>
              <a:rPr lang="pt-BR" dirty="0" smtClean="0"/>
              <a:t> </a:t>
            </a:r>
            <a:r>
              <a:rPr lang="pt-BR" dirty="0" err="1" smtClean="0"/>
              <a:t>from</a:t>
            </a:r>
            <a:r>
              <a:rPr lang="pt-BR" dirty="0" smtClean="0"/>
              <a:t> clusters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fire</a:t>
            </a:r>
            <a:r>
              <a:rPr lang="pt-BR" dirty="0" smtClean="0"/>
              <a:t> pixels</a:t>
            </a:r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1165212" y="3238944"/>
            <a:ext cx="1969207" cy="1398106"/>
          </a:xfrm>
          <a:prstGeom prst="cloudCallout">
            <a:avLst>
              <a:gd name="adj1" fmla="val 3542"/>
              <a:gd name="adj2" fmla="val 30357"/>
            </a:avLst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17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cxnSp>
        <p:nvCxnSpPr>
          <p:cNvPr id="6" name="Curved Connector 5"/>
          <p:cNvCxnSpPr/>
          <p:nvPr/>
        </p:nvCxnSpPr>
        <p:spPr>
          <a:xfrm rot="16200000" flipV="1">
            <a:off x="1421622" y="4858382"/>
            <a:ext cx="1200045" cy="664174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0" y="5930298"/>
            <a:ext cx="652654" cy="9277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243" y="5361425"/>
            <a:ext cx="1274954" cy="1442544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5465724" y="3251532"/>
            <a:ext cx="2014936" cy="1398106"/>
          </a:xfrm>
          <a:prstGeom prst="cloudCallout">
            <a:avLst>
              <a:gd name="adj1" fmla="val 3542"/>
              <a:gd name="adj2" fmla="val 30357"/>
            </a:avLst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17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FF00"/>
                </a:solidFill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3200" dirty="0">
              <a:solidFill>
                <a:srgbClr val="00FF00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 rot="16200000" flipH="1">
            <a:off x="5827029" y="4963277"/>
            <a:ext cx="1140851" cy="513575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512" y="5942886"/>
            <a:ext cx="652654" cy="9277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421557" y="5988552"/>
            <a:ext cx="53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3600" b="1" dirty="0">
              <a:solidFill>
                <a:srgbClr val="00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91026" y="5988552"/>
            <a:ext cx="53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+mj-lt"/>
                <a:ea typeface="Wingdings"/>
                <a:cs typeface="Wingdings"/>
                <a:sym typeface="Wingdings"/>
              </a:rPr>
              <a:t>?</a:t>
            </a:r>
            <a:endParaRPr lang="en-US" sz="3600" b="1" dirty="0">
              <a:latin typeface="+mj-lt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915822"/>
              </p:ext>
            </p:extLst>
          </p:nvPr>
        </p:nvGraphicFramePr>
        <p:xfrm>
          <a:off x="900113" y="4886325"/>
          <a:ext cx="251936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5" imgW="1308100" imgH="228600" progId="Equation.3">
                  <p:embed/>
                </p:oleObj>
              </mc:Choice>
              <mc:Fallback>
                <p:oleObj name="Equation" r:id="rId5" imgW="1308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900113" y="4886325"/>
                        <a:ext cx="2519362" cy="419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399661"/>
              </p:ext>
            </p:extLst>
          </p:nvPr>
        </p:nvGraphicFramePr>
        <p:xfrm>
          <a:off x="5249863" y="4895850"/>
          <a:ext cx="242093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1257300" imgH="279400" progId="Equation.3">
                  <p:embed/>
                </p:oleObj>
              </mc:Choice>
              <mc:Fallback>
                <p:oleObj name="Equation" r:id="rId7" imgW="1257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5249863" y="4895850"/>
                        <a:ext cx="2420937" cy="511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3532773" y="4172879"/>
            <a:ext cx="162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Fire </a:t>
            </a:r>
            <a:r>
              <a:rPr lang="en-US" sz="1400" b="1" dirty="0" err="1" smtClean="0"/>
              <a:t>location&amp;duration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514575" y="5056181"/>
            <a:ext cx="1704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Fire area</a:t>
            </a:r>
          </a:p>
          <a:p>
            <a:pPr algn="ctr"/>
            <a:r>
              <a:rPr lang="en-US" sz="1400" b="1" dirty="0" smtClean="0"/>
              <a:t> (active/burned)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688513" y="6050687"/>
            <a:ext cx="1356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FRP</a:t>
            </a:r>
            <a:endParaRPr lang="en-US" sz="1400" b="1" dirty="0"/>
          </a:p>
        </p:txBody>
      </p:sp>
      <p:sp>
        <p:nvSpPr>
          <p:cNvPr id="40" name="Bent Arrow 39"/>
          <p:cNvSpPr/>
          <p:nvPr/>
        </p:nvSpPr>
        <p:spPr>
          <a:xfrm>
            <a:off x="4480650" y="3861357"/>
            <a:ext cx="455253" cy="347468"/>
          </a:xfrm>
          <a:prstGeom prst="bentArrow">
            <a:avLst>
              <a:gd name="adj1" fmla="val 25000"/>
              <a:gd name="adj2" fmla="val 25000"/>
              <a:gd name="adj3" fmla="val 3879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Bent Arrow 40"/>
          <p:cNvSpPr/>
          <p:nvPr/>
        </p:nvSpPr>
        <p:spPr>
          <a:xfrm flipH="1">
            <a:off x="3725894" y="3861357"/>
            <a:ext cx="491193" cy="347468"/>
          </a:xfrm>
          <a:prstGeom prst="bentArrow">
            <a:avLst>
              <a:gd name="adj1" fmla="val 25000"/>
              <a:gd name="adj2" fmla="val 23276"/>
              <a:gd name="adj3" fmla="val 31896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ent Arrow 41"/>
          <p:cNvSpPr/>
          <p:nvPr/>
        </p:nvSpPr>
        <p:spPr>
          <a:xfrm flipH="1">
            <a:off x="3878294" y="4792587"/>
            <a:ext cx="491193" cy="347468"/>
          </a:xfrm>
          <a:prstGeom prst="bentArrow">
            <a:avLst>
              <a:gd name="adj1" fmla="val 25000"/>
              <a:gd name="adj2" fmla="val 23276"/>
              <a:gd name="adj3" fmla="val 31896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Bent Arrow 42"/>
          <p:cNvSpPr/>
          <p:nvPr/>
        </p:nvSpPr>
        <p:spPr>
          <a:xfrm>
            <a:off x="4489290" y="5727183"/>
            <a:ext cx="455253" cy="347468"/>
          </a:xfrm>
          <a:prstGeom prst="bentArrow">
            <a:avLst>
              <a:gd name="adj1" fmla="val 25000"/>
              <a:gd name="adj2" fmla="val 25000"/>
              <a:gd name="adj3" fmla="val 3879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Bent Arrow 43"/>
          <p:cNvSpPr/>
          <p:nvPr/>
        </p:nvSpPr>
        <p:spPr>
          <a:xfrm flipH="1">
            <a:off x="3734534" y="5727183"/>
            <a:ext cx="491193" cy="347468"/>
          </a:xfrm>
          <a:prstGeom prst="bentArrow">
            <a:avLst>
              <a:gd name="adj1" fmla="val 25000"/>
              <a:gd name="adj2" fmla="val 23276"/>
              <a:gd name="adj3" fmla="val 31896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152400" y="1371600"/>
            <a:ext cx="40386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BR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In-situ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Fuel-consumption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Fuel consistent of entirely grass and was 100% consumed.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Mean fuel consumption for site 1:  0.225 kg/m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Mean fuel consumption for site 2:  0.160 kg/m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800" b="0" i="0" u="none" strike="noStrike" kern="1200" cap="none" spc="0" normalizeH="0" baseline="3000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41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Energy released</a:t>
            </a:r>
          </a:p>
          <a:p>
            <a:pPr lvl="1"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Radiometer 1: 0.827 MJ/m</a:t>
            </a:r>
            <a:r>
              <a:rPr lang="en-US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lvl="1"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Radiometer 2: 0.800 MJ/m</a:t>
            </a:r>
            <a:r>
              <a:rPr lang="en-US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lvl="1"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Radiometer 3: 0.587 MJ/m</a:t>
            </a:r>
            <a:r>
              <a:rPr lang="en-US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3000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3000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572000" y="1295400"/>
            <a:ext cx="4267200" cy="5410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BR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Remote Sensing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Fuel-consumption factor (FRE-based)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0.275 kg/MJ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fuel consumed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(using integrated FRE)</a:t>
            </a:r>
          </a:p>
          <a:p>
            <a:pPr lvl="1"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3.98+06 kg</a:t>
            </a:r>
          </a:p>
          <a:p>
            <a:pPr lvl="1"/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pt-B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Carbon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estimates </a:t>
            </a:r>
          </a:p>
          <a:p>
            <a:pPr lvl="1"/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(assuming 50% content)</a:t>
            </a:r>
          </a:p>
          <a:p>
            <a:pPr lvl="1"/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 = 1.99+06 kg</a:t>
            </a:r>
          </a:p>
          <a:p>
            <a:pPr lvl="1"/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CO2 = 7.29+06 kg</a:t>
            </a:r>
          </a:p>
          <a:p>
            <a:pPr lvl="1"/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FRE-based OCBC </a:t>
            </a:r>
          </a:p>
          <a:p>
            <a:pPr lvl="1"/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(Vermot et al., 2009)</a:t>
            </a:r>
          </a:p>
          <a:p>
            <a:pPr lvl="1"/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3.57+04 kg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52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Preliminary Emissions Results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55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463" y="2362200"/>
            <a:ext cx="7447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Test Case Analysis II: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Use of small/lightweight UAVs in support of fire science applications: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err="1" smtClean="0"/>
              <a:t>RxCadre</a:t>
            </a:r>
            <a:r>
              <a:rPr lang="en-US" sz="2400" dirty="0" smtClean="0"/>
              <a:t> Experiment at Eglin Air Force Base,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 smtClean="0"/>
              <a:t>Niceville,FL</a:t>
            </a:r>
            <a:r>
              <a:rPr lang="en-US" sz="2400" dirty="0" smtClean="0"/>
              <a:t> Nov/2012</a:t>
            </a:r>
          </a:p>
          <a:p>
            <a:pPr algn="ctr"/>
            <a:endParaRPr lang="en-US" sz="2400" dirty="0"/>
          </a:p>
          <a:p>
            <a:pPr algn="ctr"/>
            <a:r>
              <a:rPr lang="en-US" sz="2000" i="1" dirty="0" smtClean="0"/>
              <a:t>Lead by USDA Forest Service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71745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7078" y="1488454"/>
            <a:ext cx="6136624" cy="4602468"/>
          </a:xfrm>
          <a:prstGeom prst="rect">
            <a:avLst/>
          </a:prstGeom>
        </p:spPr>
      </p:pic>
      <p:pic>
        <p:nvPicPr>
          <p:cNvPr id="3" name="Picture 2" descr="DSCN02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4453" y="1488454"/>
            <a:ext cx="6136624" cy="4602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307" y="233962"/>
            <a:ext cx="362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Calibration site for airborne IR data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962573" y="233962"/>
            <a:ext cx="388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Fixed-wing RC imaging system (VIS-TIR)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5777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2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081" y="1158742"/>
            <a:ext cx="280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Military-grade small UAV (VIS-TIR)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2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916" y="1320212"/>
            <a:ext cx="5062827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Small quad-rotor “scout” (VIS-TIR)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14413"/>
            <a:ext cx="3581400" cy="256698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5132"/>
            <a:ext cx="3505200" cy="25527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19600"/>
            <a:ext cx="37338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43000" y="762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Integration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411480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Coincident data sets are being co-located &amp; reduced allowing for proper characterization of prescribed fire from unique measuring/observation systems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VIIRS 375m Fire Detection Data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676400" y="2057400"/>
            <a:ext cx="990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200" y="67413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Small UAV thermal-IR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3886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Ground Radiometer Fire Intensity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4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8339" y="269413"/>
            <a:ext cx="34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4933" y="1212356"/>
            <a:ext cx="767692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Major satellite fire products continue to evolve and improve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Algorithm refinement must be accompanied by data reprocessing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Validation activities have greatly expanded in the last 10 years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Different studies providing information on algorithm qualities and limitations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Fire retrieval validation and algorithm refinement still requiring attention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Resources are limited and/or costly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Community organization is required involving other related disciplines when possible (e.g., atmospheric sciences, fire ecology)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New fire products being developed should take advantage of available techniques and validation data sets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Landsat-class fire detection products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Airborne sensors onboard manned/un-manned aircrafts should be more frequently used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6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45798"/>
            <a:ext cx="8229600" cy="9267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Origins of MODIS Fire </a:t>
            </a:r>
            <a:r>
              <a:rPr lang="en-US" sz="3200" dirty="0" err="1" smtClean="0"/>
              <a:t>Radiative</a:t>
            </a:r>
            <a:r>
              <a:rPr lang="en-US" sz="3200" dirty="0" smtClean="0"/>
              <a:t> Power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6" y="1361591"/>
            <a:ext cx="4700572" cy="3372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7311" y="1235724"/>
            <a:ext cx="3375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Kaufman </a:t>
            </a:r>
            <a:r>
              <a:rPr lang="en-US" i="1" dirty="0" smtClean="0"/>
              <a:t>et al</a:t>
            </a:r>
            <a:r>
              <a:rPr lang="en-US" dirty="0" smtClean="0"/>
              <a:t>. 1998</a:t>
            </a:r>
          </a:p>
          <a:p>
            <a:pPr algn="ctr"/>
            <a:r>
              <a:rPr lang="en-US" dirty="0" smtClean="0"/>
              <a:t> [</a:t>
            </a:r>
            <a:r>
              <a:rPr lang="en-US" i="1" dirty="0" smtClean="0"/>
              <a:t>JGR, 103(D24), 32,215-32,238pp</a:t>
            </a:r>
            <a:r>
              <a:rPr lang="en-US" dirty="0" smtClean="0"/>
              <a:t>]</a:t>
            </a:r>
          </a:p>
          <a:p>
            <a:pPr algn="ctr"/>
            <a:r>
              <a:rPr lang="en-US" dirty="0" smtClean="0"/>
              <a:t>Derivation of fire </a:t>
            </a:r>
            <a:r>
              <a:rPr lang="en-US" dirty="0" err="1" smtClean="0"/>
              <a:t>radiative</a:t>
            </a:r>
            <a:r>
              <a:rPr lang="en-US" dirty="0" smtClean="0"/>
              <a:t> power via simulation of thousands of fire pixel scenarios for MODIS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31483" y="2849036"/>
            <a:ext cx="32007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… rate of emission of </a:t>
            </a:r>
            <a:r>
              <a:rPr lang="en-US" i="1" dirty="0" err="1" smtClean="0"/>
              <a:t>radiative</a:t>
            </a:r>
            <a:r>
              <a:rPr lang="en-US" i="1" dirty="0" smtClean="0"/>
              <a:t> energy and the rate of combustion are proportional to the size of </a:t>
            </a:r>
            <a:r>
              <a:rPr lang="en-US" i="1" dirty="0" err="1" smtClean="0"/>
              <a:t>subpixel</a:t>
            </a:r>
            <a:r>
              <a:rPr lang="en-US" i="1" dirty="0" smtClean="0"/>
              <a:t> fire and to the density of the biomass burned in it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442" y="5358019"/>
            <a:ext cx="3166960" cy="53735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286885" y="5374625"/>
            <a:ext cx="1098309" cy="426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174604" y="5420393"/>
            <a:ext cx="594918" cy="426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580847" y="4739736"/>
            <a:ext cx="3222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Simplifies traditional </a:t>
            </a:r>
          </a:p>
          <a:p>
            <a:pPr algn="ctr"/>
            <a:r>
              <a:rPr lang="en-US" dirty="0" smtClean="0"/>
              <a:t>emission estimates: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607979" y="611276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Biomass load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917289" y="6112768"/>
            <a:ext cx="1578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Combustion factor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8087535" y="6116423"/>
            <a:ext cx="82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Fire area</a:t>
            </a:r>
            <a:endParaRPr lang="en-US" sz="14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797549" y="5784368"/>
            <a:ext cx="489336" cy="3320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6" idx="0"/>
          </p:cNvCxnSpPr>
          <p:nvPr/>
        </p:nvCxnSpPr>
        <p:spPr>
          <a:xfrm>
            <a:off x="7181213" y="5784368"/>
            <a:ext cx="0" cy="3284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432235" y="5826721"/>
            <a:ext cx="0" cy="3203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054674" y="4739736"/>
            <a:ext cx="11440" cy="6463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7801" y="5420393"/>
            <a:ext cx="220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MODIS ~4 </a:t>
            </a:r>
            <a:r>
              <a:rPr lang="en-US" dirty="0" err="1" smtClean="0"/>
              <a:t>μm</a:t>
            </a:r>
            <a:r>
              <a:rPr lang="en-US" dirty="0" smtClean="0"/>
              <a:t> channel 21/22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45798"/>
            <a:ext cx="8229600" cy="9267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MODIS Fire </a:t>
            </a:r>
            <a:r>
              <a:rPr lang="en-US" sz="3200" dirty="0" err="1" smtClean="0"/>
              <a:t>Radiative</a:t>
            </a:r>
            <a:r>
              <a:rPr lang="en-US" sz="3200" dirty="0" smtClean="0"/>
              <a:t> Power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306671" y="3501294"/>
            <a:ext cx="1750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Fire pixel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226279" y="3432642"/>
            <a:ext cx="30432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Background</a:t>
            </a:r>
          </a:p>
          <a:p>
            <a:pPr algn="ctr"/>
            <a:r>
              <a:rPr lang="en-US" sz="1600" dirty="0" smtClean="0"/>
              <a:t> (adjacent pixels)</a:t>
            </a:r>
            <a:endParaRPr lang="en-US" sz="1600" dirty="0"/>
          </a:p>
        </p:txBody>
      </p:sp>
      <p:cxnSp>
        <p:nvCxnSpPr>
          <p:cNvPr id="13" name="Straight Arrow Connector 12"/>
          <p:cNvCxnSpPr>
            <a:stCxn id="2" idx="2"/>
            <a:endCxn id="10" idx="0"/>
          </p:cNvCxnSpPr>
          <p:nvPr/>
        </p:nvCxnSpPr>
        <p:spPr>
          <a:xfrm flipH="1">
            <a:off x="2181887" y="1841500"/>
            <a:ext cx="887544" cy="1659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0"/>
          </p:cNvCxnSpPr>
          <p:nvPr/>
        </p:nvCxnSpPr>
        <p:spPr>
          <a:xfrm>
            <a:off x="3882068" y="1830058"/>
            <a:ext cx="865827" cy="16025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980903"/>
              </p:ext>
            </p:extLst>
          </p:nvPr>
        </p:nvGraphicFramePr>
        <p:xfrm>
          <a:off x="471488" y="1258888"/>
          <a:ext cx="519747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3" imgW="2603500" imgH="292100" progId="Equation.3">
                  <p:embed/>
                </p:oleObj>
              </mc:Choice>
              <mc:Fallback>
                <p:oleObj name="Equation" r:id="rId3" imgW="26035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488" y="1258888"/>
                        <a:ext cx="519747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57280"/>
              </p:ext>
            </p:extLst>
          </p:nvPr>
        </p:nvGraphicFramePr>
        <p:xfrm>
          <a:off x="952500" y="5529263"/>
          <a:ext cx="469582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5" imgW="2298700" imgH="266700" progId="Equation.3">
                  <p:embed/>
                </p:oleObj>
              </mc:Choice>
              <mc:Fallback>
                <p:oleObj name="Equation" r:id="rId5" imgW="229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2500" y="5529263"/>
                        <a:ext cx="469582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>
            <a:endCxn id="10" idx="2"/>
          </p:cNvCxnSpPr>
          <p:nvPr/>
        </p:nvCxnSpPr>
        <p:spPr>
          <a:xfrm flipH="1" flipV="1">
            <a:off x="2181887" y="3839848"/>
            <a:ext cx="853221" cy="1688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1" idx="2"/>
          </p:cNvCxnSpPr>
          <p:nvPr/>
        </p:nvCxnSpPr>
        <p:spPr>
          <a:xfrm flipV="1">
            <a:off x="3775439" y="4017418"/>
            <a:ext cx="972456" cy="1511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25330" y="1369840"/>
            <a:ext cx="188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</a:t>
            </a:r>
            <a:r>
              <a:rPr lang="en-US" b="1" u="sng" dirty="0" smtClean="0"/>
              <a:t>Collection 5</a:t>
            </a:r>
            <a:endParaRPr lang="en-US" b="1" u="sng" dirty="0"/>
          </a:p>
        </p:txBody>
      </p:sp>
      <p:sp>
        <p:nvSpPr>
          <p:cNvPr id="33" name="TextBox 32"/>
          <p:cNvSpPr txBox="1"/>
          <p:nvPr/>
        </p:nvSpPr>
        <p:spPr>
          <a:xfrm>
            <a:off x="6645941" y="477348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with </a:t>
            </a:r>
            <a:r>
              <a:rPr lang="en-US" b="1" u="sng" dirty="0" smtClean="0"/>
              <a:t>Collection 6</a:t>
            </a:r>
            <a:endParaRPr lang="en-US" b="1" u="sng" dirty="0"/>
          </a:p>
        </p:txBody>
      </p:sp>
      <p:sp>
        <p:nvSpPr>
          <p:cNvPr id="34" name="Right Arrow 33"/>
          <p:cNvSpPr/>
          <p:nvPr/>
        </p:nvSpPr>
        <p:spPr>
          <a:xfrm>
            <a:off x="5628837" y="4942909"/>
            <a:ext cx="926699" cy="199903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5781237" y="1468221"/>
            <a:ext cx="926699" cy="199903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 rot="17966056">
            <a:off x="1546779" y="2406468"/>
            <a:ext cx="1956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Brightness Temperature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 rot="3680751">
            <a:off x="3483937" y="2440559"/>
            <a:ext cx="1956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Brightness Temperature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3749772">
            <a:off x="1806978" y="4675843"/>
            <a:ext cx="1456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Radiance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 rot="18170367">
            <a:off x="3658632" y="4708919"/>
            <a:ext cx="1456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Radiance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5937744" y="3473773"/>
            <a:ext cx="1012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Pixel Area</a:t>
            </a:r>
            <a:endParaRPr lang="en-US" sz="1600" dirty="0"/>
          </a:p>
        </p:txBody>
      </p:sp>
      <p:cxnSp>
        <p:nvCxnSpPr>
          <p:cNvPr id="48" name="Straight Arrow Connector 47"/>
          <p:cNvCxnSpPr>
            <a:endCxn id="47" idx="2"/>
          </p:cNvCxnSpPr>
          <p:nvPr/>
        </p:nvCxnSpPr>
        <p:spPr>
          <a:xfrm flipV="1">
            <a:off x="4480893" y="3812327"/>
            <a:ext cx="1963260" cy="17794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7" idx="0"/>
          </p:cNvCxnSpPr>
          <p:nvPr/>
        </p:nvCxnSpPr>
        <p:spPr>
          <a:xfrm>
            <a:off x="4652282" y="1890922"/>
            <a:ext cx="1791871" cy="15828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05930" y="3414544"/>
            <a:ext cx="1304243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Top of Atmosphere</a:t>
            </a:r>
            <a:endParaRPr lang="en-US" sz="1600" dirty="0"/>
          </a:p>
        </p:txBody>
      </p:sp>
      <p:cxnSp>
        <p:nvCxnSpPr>
          <p:cNvPr id="54" name="Straight Arrow Connector 53"/>
          <p:cNvCxnSpPr>
            <a:endCxn id="52" idx="2"/>
          </p:cNvCxnSpPr>
          <p:nvPr/>
        </p:nvCxnSpPr>
        <p:spPr>
          <a:xfrm flipH="1" flipV="1">
            <a:off x="858052" y="3999320"/>
            <a:ext cx="320343" cy="1525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52" idx="0"/>
          </p:cNvCxnSpPr>
          <p:nvPr/>
        </p:nvCxnSpPr>
        <p:spPr>
          <a:xfrm>
            <a:off x="732206" y="1739172"/>
            <a:ext cx="125846" cy="1675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8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37289" y="30702"/>
            <a:ext cx="8912325" cy="735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err="1" smtClean="0"/>
              <a:t>Geostationary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Operational</a:t>
            </a:r>
            <a:r>
              <a:rPr lang="pt-BR" sz="2800" b="1" dirty="0" smtClean="0"/>
              <a:t> Environmental </a:t>
            </a:r>
            <a:r>
              <a:rPr lang="pt-BR" sz="2800" b="1" dirty="0" err="1" smtClean="0"/>
              <a:t>Satellite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Imager</a:t>
            </a:r>
            <a:endParaRPr lang="pt-BR" sz="2800" b="1" dirty="0" smtClean="0"/>
          </a:p>
          <a:p>
            <a:r>
              <a:rPr lang="pt-BR" sz="2800" b="1" dirty="0" smtClean="0"/>
              <a:t>(GOES) 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30200" y="1095734"/>
            <a:ext cx="8572500" cy="475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On board East (75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W) </a:t>
            </a:r>
            <a:r>
              <a:rPr lang="en-US" sz="2400" dirty="0"/>
              <a:t>and </a:t>
            </a:r>
            <a:r>
              <a:rPr lang="en-US" sz="2400" dirty="0" smtClean="0"/>
              <a:t>West (135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W) NOAA geostationary satellites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Western Hemisphere coverage with ≤ 30 min observation frequency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Rapid Scan Operation (RSO) allowing for higher observation frequency (~5min) during significant events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Standby unit at 105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W, plus a dedicated Imager over South America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/>
              <a:t>5</a:t>
            </a:r>
            <a:r>
              <a:rPr lang="en-US" sz="2400" dirty="0" smtClean="0"/>
              <a:t> spectral bands covering 0.52 to 13.7 µm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One 1-km band (0.52-0.71 µm)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Four 4-km bands including 3.73-4.07 µm channel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/>
              <a:t>Spatial oversampling of ~50% along scan (east-west)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n-US" dirty="0" smtClean="0"/>
              <a:t>Most fires will generate two detections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n-US" dirty="0" smtClean="0"/>
              <a:t>WF_ABBA (see next slide) will select the brightest of two</a:t>
            </a:r>
          </a:p>
          <a:p>
            <a:pPr lvl="1">
              <a:spcBef>
                <a:spcPct val="20000"/>
              </a:spcBef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Saturation temperature of ~337K in the 4 µm fire channel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65078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372" y="693451"/>
            <a:ext cx="8775037" cy="6124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Version 6.5 incorporates spatially explicit fire classification product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Flagging fire/non-fire pixels including clouds, water, block-out zones (e.g., sun-glint regions)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FRP retrieval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Fire size and temperature retrievals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Variable scan sectors and schedules (e.g., full disks, CONUS, etc.)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Active Fire Mask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/>
              <a:t>McIDAS</a:t>
            </a:r>
            <a:r>
              <a:rPr lang="en-US" sz="1600" dirty="0" smtClean="0"/>
              <a:t> AREA format (flags fire/non-fire pixels and preserves spatial oversampling)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Some HDF data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Fire Locations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ASCII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Temporally filtered/non-filtered (two coincident detections in less than 12h to avoid false alarms)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List of individual fire detections and retrievals (size, temp, FRP) + limited metadata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Removes extra pixels due to GOES Imager spatial oversampling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Additional data available upon request (ASCII format)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Complete metadata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Complete list of fire pixels (including extra detections from oversampling)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45798"/>
            <a:ext cx="8229600" cy="9267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WF_ABBA v6.5 Active Fire Product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939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9280</TotalTime>
  <Words>2790</Words>
  <Application>Microsoft Macintosh PowerPoint</Application>
  <PresentationFormat>On-screen Show (4:3)</PresentationFormat>
  <Paragraphs>500</Paragraphs>
  <Slides>59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Equation</vt:lpstr>
      <vt:lpstr>Retrieval and Validation of MODIS and GOES FRP  </vt:lpstr>
      <vt:lpstr>PowerPoint Presentation</vt:lpstr>
      <vt:lpstr>MODIS Data Vocabulary</vt:lpstr>
      <vt:lpstr>MODIS Collection 6 Active Fire  Algorithm Refinements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WF_ABBA Fire Retrievals</vt:lpstr>
      <vt:lpstr>PowerPoint Presentation</vt:lpstr>
      <vt:lpstr>PowerPoint Presentation</vt:lpstr>
      <vt:lpstr>PowerPoint Presentation</vt:lpstr>
      <vt:lpstr>Satellite Active Fire Validation</vt:lpstr>
      <vt:lpstr>Reference Data Requirements</vt:lpstr>
      <vt:lpstr>PowerPoint Presentation</vt:lpstr>
      <vt:lpstr>Active Fire Validation (1)</vt:lpstr>
      <vt:lpstr>Active Fire Validation (2)</vt:lpstr>
      <vt:lpstr>PowerPoint Presentation</vt:lpstr>
      <vt:lpstr>PowerPoint Presentation</vt:lpstr>
      <vt:lpstr>PowerPoint Presentation</vt:lpstr>
      <vt:lpstr>PowerPoint Presentation</vt:lpstr>
      <vt:lpstr>Regional &amp; Global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Simulation Results</vt:lpstr>
      <vt:lpstr>Example Simulation Results</vt:lpstr>
      <vt:lpstr>Example Simulation Results</vt:lpstr>
      <vt:lpstr>Other Important Issues: Pixel Spatial Response Characteristics</vt:lpstr>
      <vt:lpstr>Potential effects from pixel spatial response characteristics</vt:lpstr>
      <vt:lpstr>PowerPoint Presentation</vt:lpstr>
      <vt:lpstr>MODIS x GOES FRP Intercomparison</vt:lpstr>
      <vt:lpstr>PowerPoint Presentation</vt:lpstr>
      <vt:lpstr>PowerPoint Presentation</vt:lpstr>
      <vt:lpstr>Ground Sampling  (actual photos from site)</vt:lpstr>
      <vt:lpstr>Pre-Fire Mapping (13 Oct 2011)</vt:lpstr>
      <vt:lpstr>Fire Mapping (18 Oct 2011)</vt:lpstr>
      <vt:lpstr>PowerPoint Presentation</vt:lpstr>
      <vt:lpstr>PowerPoint Presentation</vt:lpstr>
      <vt:lpstr>PowerPoint Presentation</vt:lpstr>
      <vt:lpstr>PowerPoint Presentation</vt:lpstr>
      <vt:lpstr>Results: Radiant Heat Flux</vt:lpstr>
      <vt:lpstr>PowerPoint Presentation</vt:lpstr>
      <vt:lpstr>PowerPoint Presentation</vt:lpstr>
      <vt:lpstr>PowerPoint Presentation</vt:lpstr>
      <vt:lpstr>Results: Fire Radiative Power</vt:lpstr>
      <vt:lpstr>PowerPoint Presentation</vt:lpstr>
      <vt:lpstr>Emissions Calculations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Retrieval and Validation of MODIS and GOES FRP</dc:title>
  <dc:creator>Wilfrid Schroeder</dc:creator>
  <cp:lastModifiedBy>Wilfrid Schroeder</cp:lastModifiedBy>
  <cp:revision>57</cp:revision>
  <dcterms:created xsi:type="dcterms:W3CDTF">2013-03-13T19:20:08Z</dcterms:created>
  <dcterms:modified xsi:type="dcterms:W3CDTF">2013-03-21T08:50:59Z</dcterms:modified>
</cp:coreProperties>
</file>