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51" autoAdjust="0"/>
  </p:normalViewPr>
  <p:slideViewPr>
    <p:cSldViewPr>
      <p:cViewPr varScale="1">
        <p:scale>
          <a:sx n="67" d="100"/>
          <a:sy n="67" d="100"/>
        </p:scale>
        <p:origin x="-8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PT" smtClean="0"/>
              <a:t>Clique para editar o estilo</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smtClean="0"/>
              <a:t>Faça clique para editar o estilo</a:t>
            </a:r>
            <a:endParaRPr kumimoji="0" lang="en-US"/>
          </a:p>
        </p:txBody>
      </p:sp>
      <p:sp>
        <p:nvSpPr>
          <p:cNvPr id="7" name="Marcador de Posição da Data 6"/>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20" name="Marcador de Posição do Rodapé 19"/>
          <p:cNvSpPr>
            <a:spLocks noGrp="1"/>
          </p:cNvSpPr>
          <p:nvPr>
            <p:ph type="ftr" sz="quarter" idx="11"/>
          </p:nvPr>
        </p:nvSpPr>
        <p:spPr/>
        <p:txBody>
          <a:bodyPr/>
          <a:lstStyle>
            <a:extLst/>
          </a:lstStyle>
          <a:p>
            <a:endParaRPr lang="pt-PT"/>
          </a:p>
        </p:txBody>
      </p:sp>
      <p:sp>
        <p:nvSpPr>
          <p:cNvPr id="10" name="Marcador de Posição do Número do Diapositivo 9"/>
          <p:cNvSpPr>
            <a:spLocks noGrp="1"/>
          </p:cNvSpPr>
          <p:nvPr>
            <p:ph type="sldNum" sz="quarter" idx="12"/>
          </p:nvPr>
        </p:nvSpPr>
        <p:spPr/>
        <p:txBody>
          <a:bodyPr/>
          <a:lstStyle>
            <a:extLst/>
          </a:lstStyle>
          <a:p>
            <a:fld id="{988D0D20-441D-4D35-AA20-6D7F537BEB58}" type="slidenum">
              <a:rPr lang="pt-PT" smtClean="0"/>
              <a:t>‹nº›</a:t>
            </a:fld>
            <a:endParaRPr lang="pt-PT"/>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e Conteúdo 2"/>
          <p:cNvSpPr>
            <a:spLocks noGrp="1"/>
          </p:cNvSpPr>
          <p:nvPr>
            <p:ph idx="1"/>
          </p:nvPr>
        </p:nvSpPr>
        <p:spPr/>
        <p:txBody>
          <a:bodyPr/>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7" name="Rec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988D0D20-441D-4D35-AA20-6D7F537BEB58}" type="slidenum">
              <a:rPr lang="pt-PT" smtClean="0"/>
              <a:t>‹nº›</a:t>
            </a:fld>
            <a:endParaRPr lang="pt-PT"/>
          </a:p>
        </p:txBody>
      </p:sp>
      <p:sp>
        <p:nvSpPr>
          <p:cNvPr id="10" name="Rec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PT" smtClean="0"/>
              <a:t>Clique para editar o estilo</a:t>
            </a:r>
            <a:endParaRPr kumimoji="0" lang="en-US"/>
          </a:p>
        </p:txBody>
      </p:sp>
      <p:sp>
        <p:nvSpPr>
          <p:cNvPr id="3" name="Marcador de Posição de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8" name="Marcador de Posição do Rodapé 7"/>
          <p:cNvSpPr>
            <a:spLocks noGrp="1"/>
          </p:cNvSpPr>
          <p:nvPr>
            <p:ph type="ftr" sz="quarter" idx="11"/>
          </p:nvPr>
        </p:nvSpPr>
        <p:spPr/>
        <p:txBody>
          <a:bodyPr/>
          <a:lstStyle>
            <a:extLst/>
          </a:lstStyle>
          <a:p>
            <a:endParaRPr lang="pt-PT"/>
          </a:p>
        </p:txBody>
      </p:sp>
      <p:sp>
        <p:nvSpPr>
          <p:cNvPr id="9" name="Marcador de Posição do Número do Diapositivo 8"/>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4" name="Marcador de Posição do Rodapé 3"/>
          <p:cNvSpPr>
            <a:spLocks noGrp="1"/>
          </p:cNvSpPr>
          <p:nvPr>
            <p:ph type="ftr" sz="quarter" idx="11"/>
          </p:nvPr>
        </p:nvSpPr>
        <p:spPr/>
        <p:txBody>
          <a:bodyPr/>
          <a:lstStyle>
            <a:extLst/>
          </a:lstStyle>
          <a:p>
            <a:endParaRPr lang="pt-PT"/>
          </a:p>
        </p:txBody>
      </p:sp>
      <p:sp>
        <p:nvSpPr>
          <p:cNvPr id="5" name="Marcador de Posição do Número do Diapositivo 4"/>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Marcador de Posição da Data 1"/>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3" name="Marcador de Posição do Rodapé 2"/>
          <p:cNvSpPr>
            <a:spLocks noGrp="1"/>
          </p:cNvSpPr>
          <p:nvPr>
            <p:ph type="ftr" sz="quarter" idx="11"/>
          </p:nvPr>
        </p:nvSpPr>
        <p:spPr/>
        <p:txBody>
          <a:bodyPr/>
          <a:lstStyle>
            <a:extLst/>
          </a:lstStyle>
          <a:p>
            <a:endParaRPr lang="pt-PT"/>
          </a:p>
        </p:txBody>
      </p:sp>
      <p:sp>
        <p:nvSpPr>
          <p:cNvPr id="4" name="Marcador de Posição do Número do Diapositivo 3"/>
          <p:cNvSpPr>
            <a:spLocks noGrp="1"/>
          </p:cNvSpPr>
          <p:nvPr>
            <p:ph type="sldNum" sz="quarter" idx="12"/>
          </p:nvPr>
        </p:nvSpPr>
        <p:spPr/>
        <p:txBody>
          <a:bodyPr/>
          <a:lstStyle>
            <a:extLst/>
          </a:lstStyle>
          <a:p>
            <a:fld id="{988D0D20-441D-4D35-AA20-6D7F537BEB58}" type="slidenum">
              <a:rPr lang="pt-PT" smtClean="0"/>
              <a:t>‹nº›</a:t>
            </a:fld>
            <a:endParaRPr lang="pt-PT"/>
          </a:p>
        </p:txBody>
      </p:sp>
      <p:sp>
        <p:nvSpPr>
          <p:cNvPr id="6" name="Rec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988D0D20-441D-4D35-AA20-6D7F537BEB58}"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PT" smtClean="0"/>
              <a:t>Clique para editar o estilo</a:t>
            </a:r>
            <a:endParaRPr kumimoji="0" lang="en-US"/>
          </a:p>
        </p:txBody>
      </p:sp>
      <p:sp>
        <p:nvSpPr>
          <p:cNvPr id="5" name="Marcador de Posição da Data 4"/>
          <p:cNvSpPr>
            <a:spLocks noGrp="1"/>
          </p:cNvSpPr>
          <p:nvPr>
            <p:ph type="dt" sz="half" idx="10"/>
          </p:nvPr>
        </p:nvSpPr>
        <p:spPr/>
        <p:txBody>
          <a:bodyPr/>
          <a:lstStyle>
            <a:extLst/>
          </a:lstStyle>
          <a:p>
            <a:fld id="{78465DAA-78EC-4521-ACF7-E65E893C03A3}" type="datetimeFigureOut">
              <a:rPr lang="pt-PT" smtClean="0"/>
              <a:t>20/03/2013</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988D0D20-441D-4D35-AA20-6D7F537BEB58}" type="slidenum">
              <a:rPr lang="pt-PT" smtClean="0"/>
              <a:t>‹nº›</a:t>
            </a:fld>
            <a:endParaRPr lang="pt-PT"/>
          </a:p>
        </p:txBody>
      </p:sp>
      <p:sp>
        <p:nvSpPr>
          <p:cNvPr id="8" name="Rec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Marcador de Posição d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PT"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arcador de Posição do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cular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Marcador de Posição do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PT" smtClean="0"/>
              <a:t>Clique para editar o estilo</a:t>
            </a:r>
            <a:endParaRPr kumimoji="0" lang="en-US"/>
          </a:p>
        </p:txBody>
      </p:sp>
      <p:sp>
        <p:nvSpPr>
          <p:cNvPr id="9" name="Marcador de Posição do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24" name="Marcador de Posição d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465DAA-78EC-4521-ACF7-E65E893C03A3}" type="datetimeFigureOut">
              <a:rPr lang="pt-PT" smtClean="0"/>
              <a:t>20/03/2013</a:t>
            </a:fld>
            <a:endParaRPr lang="pt-PT"/>
          </a:p>
        </p:txBody>
      </p:sp>
      <p:sp>
        <p:nvSpPr>
          <p:cNvPr id="10" name="Marcador de Posição do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PT"/>
          </a:p>
        </p:txBody>
      </p:sp>
      <p:sp>
        <p:nvSpPr>
          <p:cNvPr id="22" name="Marcador de Posição do Número do Diapositivo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88D0D20-441D-4D35-AA20-6D7F537BEB58}" type="slidenum">
              <a:rPr lang="pt-PT" smtClean="0"/>
              <a:t>‹nº›</a:t>
            </a:fld>
            <a:endParaRPr lang="pt-PT"/>
          </a:p>
        </p:txBody>
      </p:sp>
      <p:sp>
        <p:nvSpPr>
          <p:cNvPr id="15" name="Rec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wyo.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2365871"/>
            <a:ext cx="8352928" cy="1927225"/>
          </a:xfrm>
        </p:spPr>
        <p:txBody>
          <a:bodyPr/>
          <a:lstStyle/>
          <a:p>
            <a:pPr algn="just"/>
            <a:r>
              <a:rPr lang="en-US" sz="3200" cap="none" dirty="0" smtClean="0"/>
              <a:t>Meteorological Conditions Favourable To The Occurrence Of Severe Episodes Of Wildfire Over Eastern Mediterranean Basin</a:t>
            </a:r>
            <a:endParaRPr lang="pt-PT" sz="3200" cap="none" dirty="0"/>
          </a:p>
        </p:txBody>
      </p:sp>
      <p:sp>
        <p:nvSpPr>
          <p:cNvPr id="3" name="Subtítulo 2"/>
          <p:cNvSpPr>
            <a:spLocks noGrp="1"/>
          </p:cNvSpPr>
          <p:nvPr>
            <p:ph type="subTitle" idx="1"/>
          </p:nvPr>
        </p:nvSpPr>
        <p:spPr>
          <a:xfrm>
            <a:off x="1123528" y="4437112"/>
            <a:ext cx="7840960" cy="2304256"/>
          </a:xfrm>
        </p:spPr>
        <p:txBody>
          <a:bodyPr>
            <a:normAutofit/>
          </a:bodyPr>
          <a:lstStyle/>
          <a:p>
            <a:pPr algn="just"/>
            <a:r>
              <a:rPr lang="pt-PT" sz="2000" b="1" dirty="0"/>
              <a:t>Malik </a:t>
            </a:r>
            <a:r>
              <a:rPr lang="pt-PT" sz="2000" b="1" dirty="0" smtClean="0"/>
              <a:t>Amraoui</a:t>
            </a:r>
            <a:r>
              <a:rPr lang="pt-PT" sz="1100" dirty="0" smtClean="0"/>
              <a:t>(1,2)</a:t>
            </a:r>
            <a:r>
              <a:rPr lang="pt-PT" sz="2000" dirty="0" smtClean="0"/>
              <a:t>, </a:t>
            </a:r>
            <a:r>
              <a:rPr lang="pt-PT" sz="2000" dirty="0"/>
              <a:t>Margarida L. R. </a:t>
            </a:r>
            <a:r>
              <a:rPr lang="pt-PT" sz="2000" dirty="0" smtClean="0"/>
              <a:t>Liberato</a:t>
            </a:r>
            <a:r>
              <a:rPr lang="pt-PT" sz="1100" dirty="0"/>
              <a:t>(1,2)</a:t>
            </a:r>
            <a:r>
              <a:rPr lang="pt-PT" sz="2000" dirty="0" smtClean="0"/>
              <a:t>, </a:t>
            </a:r>
            <a:r>
              <a:rPr lang="pt-PT" sz="2000" dirty="0"/>
              <a:t>Teresa J. </a:t>
            </a:r>
            <a:r>
              <a:rPr lang="pt-PT" sz="2000" dirty="0" smtClean="0"/>
              <a:t>Calado</a:t>
            </a:r>
            <a:r>
              <a:rPr lang="pt-PT" sz="1100" dirty="0" smtClean="0"/>
              <a:t>(1,3)</a:t>
            </a:r>
            <a:r>
              <a:rPr lang="pt-PT" sz="2000" dirty="0" smtClean="0"/>
              <a:t>, </a:t>
            </a:r>
            <a:r>
              <a:rPr lang="pt-PT" sz="2000" dirty="0"/>
              <a:t>Carlos C. </a:t>
            </a:r>
            <a:r>
              <a:rPr lang="pt-PT" sz="2000" dirty="0" smtClean="0"/>
              <a:t>DaCamara</a:t>
            </a:r>
            <a:r>
              <a:rPr lang="pt-PT" sz="1100" dirty="0" smtClean="0"/>
              <a:t>(1)</a:t>
            </a:r>
            <a:r>
              <a:rPr lang="pt-PT" sz="2000" dirty="0" smtClean="0"/>
              <a:t>, </a:t>
            </a:r>
            <a:r>
              <a:rPr lang="pt-PT" sz="2000" dirty="0"/>
              <a:t>Luís Pinto </a:t>
            </a:r>
            <a:r>
              <a:rPr lang="pt-PT" sz="2000" dirty="0" smtClean="0"/>
              <a:t>Coelho</a:t>
            </a:r>
            <a:r>
              <a:rPr lang="pt-PT" sz="1100" dirty="0" smtClean="0"/>
              <a:t>(3)</a:t>
            </a:r>
            <a:r>
              <a:rPr lang="pt-PT" sz="2000" dirty="0" smtClean="0"/>
              <a:t>, </a:t>
            </a:r>
            <a:r>
              <a:rPr lang="pt-PT" sz="2000" dirty="0"/>
              <a:t>Ricardo M. </a:t>
            </a:r>
            <a:r>
              <a:rPr lang="pt-PT" sz="2000" dirty="0" smtClean="0"/>
              <a:t>Trigo</a:t>
            </a:r>
            <a:r>
              <a:rPr lang="pt-PT" sz="1100" dirty="0" smtClean="0"/>
              <a:t>(1)</a:t>
            </a:r>
            <a:r>
              <a:rPr lang="pt-PT" sz="2000" dirty="0" smtClean="0"/>
              <a:t>, Célia </a:t>
            </a:r>
            <a:r>
              <a:rPr lang="pt-PT" sz="2000" dirty="0"/>
              <a:t>M. </a:t>
            </a:r>
            <a:r>
              <a:rPr lang="pt-PT" sz="2000" dirty="0" smtClean="0"/>
              <a:t>Gouveia</a:t>
            </a:r>
            <a:r>
              <a:rPr lang="pt-PT" sz="1100" dirty="0"/>
              <a:t>(1</a:t>
            </a:r>
            <a:r>
              <a:rPr lang="pt-PT" sz="1100" dirty="0" smtClean="0"/>
              <a:t>)</a:t>
            </a:r>
            <a:r>
              <a:rPr lang="pt-PT" sz="2000" dirty="0" smtClean="0"/>
              <a:t>.</a:t>
            </a:r>
            <a:endParaRPr lang="pt-PT" sz="2000" dirty="0"/>
          </a:p>
          <a:p>
            <a:pPr algn="just"/>
            <a:endParaRPr lang="pt-PT" sz="2000" dirty="0" smtClean="0"/>
          </a:p>
          <a:p>
            <a:pPr algn="just"/>
            <a:r>
              <a:rPr lang="pt-PT" sz="1400" dirty="0" smtClean="0"/>
              <a:t>(1) </a:t>
            </a:r>
            <a:r>
              <a:rPr lang="pt-PT" sz="1400" dirty="0"/>
              <a:t>– Instituto Dom Luiz, Universidade de Lisboa, Portugal </a:t>
            </a:r>
          </a:p>
          <a:p>
            <a:pPr algn="just"/>
            <a:r>
              <a:rPr lang="pt-PT" sz="1400" dirty="0" smtClean="0"/>
              <a:t>(2) </a:t>
            </a:r>
            <a:r>
              <a:rPr lang="pt-PT" sz="1400" dirty="0"/>
              <a:t>– Universidade de Trás-os-Montes e Alto Douro, Portugal</a:t>
            </a:r>
          </a:p>
          <a:p>
            <a:pPr algn="just"/>
            <a:r>
              <a:rPr lang="pt-PT" sz="1400" dirty="0" smtClean="0"/>
              <a:t>(3) </a:t>
            </a:r>
            <a:r>
              <a:rPr lang="pt-PT" sz="1400" dirty="0"/>
              <a:t>– Instituto Português do Mar e da Atmosfera, Portugal</a:t>
            </a:r>
          </a:p>
          <a:p>
            <a:pPr algn="just"/>
            <a:endParaRPr lang="pt-PT" sz="2000" dirty="0"/>
          </a:p>
        </p:txBody>
      </p:sp>
      <p:pic>
        <p:nvPicPr>
          <p:cNvPr id="4" name="Picture 20"/>
          <p:cNvPicPr>
            <a:picLocks noChangeAspect="1" noChangeArrowheads="1"/>
          </p:cNvPicPr>
          <p:nvPr/>
        </p:nvPicPr>
        <p:blipFill>
          <a:blip r:embed="rId2" cstate="print"/>
          <a:srcRect/>
          <a:stretch>
            <a:fillRect/>
          </a:stretch>
        </p:blipFill>
        <p:spPr bwMode="auto">
          <a:xfrm>
            <a:off x="1223466" y="362798"/>
            <a:ext cx="2556446" cy="1049978"/>
          </a:xfrm>
          <a:prstGeom prst="rect">
            <a:avLst/>
          </a:prstGeom>
          <a:noFill/>
          <a:ln w="9525">
            <a:noFill/>
            <a:miter lim="800000"/>
            <a:headEnd/>
            <a:tailEnd/>
          </a:ln>
        </p:spPr>
      </p:pic>
      <p:pic>
        <p:nvPicPr>
          <p:cNvPr id="1026" name="Picture 2" descr="C:\Users\malik\Desktop\ut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480989"/>
            <a:ext cx="1171305" cy="10758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ik\Desktop\logo_ipma_h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68672"/>
            <a:ext cx="1814602"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331640" y="1772816"/>
            <a:ext cx="7313925" cy="923330"/>
          </a:xfrm>
          <a:prstGeom prst="rect">
            <a:avLst/>
          </a:prstGeom>
          <a:noFill/>
        </p:spPr>
        <p:txBody>
          <a:bodyPr wrap="none" rtlCol="0">
            <a:spAutoFit/>
          </a:bodyPr>
          <a:lstStyle/>
          <a:p>
            <a:pPr algn="ctr"/>
            <a:r>
              <a:rPr lang="en-GB" dirty="0" smtClean="0">
                <a:solidFill>
                  <a:srgbClr val="0070C0"/>
                </a:solidFill>
              </a:rPr>
              <a:t>3rd SALGEE Workshop 2013</a:t>
            </a:r>
          </a:p>
          <a:p>
            <a:pPr algn="ctr"/>
            <a:r>
              <a:rPr lang="en-GB" dirty="0" smtClean="0">
                <a:solidFill>
                  <a:srgbClr val="0070C0"/>
                </a:solidFill>
              </a:rPr>
              <a:t>MSG LAND SURFACE APPLICATIONS: DROUGHT AND FIRE EMISSIONS</a:t>
            </a:r>
          </a:p>
          <a:p>
            <a:pPr algn="ctr"/>
            <a:r>
              <a:rPr lang="en-GB" dirty="0" err="1" smtClean="0">
                <a:solidFill>
                  <a:srgbClr val="0070C0"/>
                </a:solidFill>
              </a:rPr>
              <a:t>Ericeira</a:t>
            </a:r>
            <a:r>
              <a:rPr lang="en-GB" dirty="0" smtClean="0">
                <a:solidFill>
                  <a:srgbClr val="0070C0"/>
                </a:solidFill>
              </a:rPr>
              <a:t>, Hotel Vila </a:t>
            </a:r>
            <a:r>
              <a:rPr lang="en-GB" dirty="0" err="1" smtClean="0">
                <a:solidFill>
                  <a:srgbClr val="0070C0"/>
                </a:solidFill>
              </a:rPr>
              <a:t>Galé</a:t>
            </a:r>
            <a:r>
              <a:rPr lang="en-GB" dirty="0" smtClean="0">
                <a:solidFill>
                  <a:srgbClr val="0070C0"/>
                </a:solidFill>
              </a:rPr>
              <a:t>, 20 a 21 March 2013</a:t>
            </a:r>
            <a:endParaRPr lang="en-GB" dirty="0">
              <a:solidFill>
                <a:srgbClr val="0070C0"/>
              </a:solidFill>
            </a:endParaRPr>
          </a:p>
        </p:txBody>
      </p:sp>
    </p:spTree>
    <p:extLst>
      <p:ext uri="{BB962C8B-B14F-4D97-AF65-F5344CB8AC3E}">
        <p14:creationId xmlns:p14="http://schemas.microsoft.com/office/powerpoint/2010/main" val="575033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Results: </a:t>
            </a:r>
            <a:r>
              <a:rPr lang="en-US" sz="2800" dirty="0" smtClean="0"/>
              <a:t>Extreme meteorological conditions</a:t>
            </a:r>
            <a:endParaRPr lang="en-GB" sz="2800" dirty="0"/>
          </a:p>
        </p:txBody>
      </p:sp>
      <p:sp>
        <p:nvSpPr>
          <p:cNvPr id="4" name="CaixaDeTexto 3"/>
          <p:cNvSpPr txBox="1"/>
          <p:nvPr/>
        </p:nvSpPr>
        <p:spPr>
          <a:xfrm>
            <a:off x="1043608" y="1187460"/>
            <a:ext cx="2617576" cy="369332"/>
          </a:xfrm>
          <a:prstGeom prst="rect">
            <a:avLst/>
          </a:prstGeom>
          <a:noFill/>
        </p:spPr>
        <p:txBody>
          <a:bodyPr wrap="none" rtlCol="0">
            <a:spAutoFit/>
          </a:bodyPr>
          <a:lstStyle/>
          <a:p>
            <a:r>
              <a:rPr lang="en-GB" dirty="0" smtClean="0"/>
              <a:t>The episode of 24-25 July:</a:t>
            </a:r>
            <a:endParaRPr lang="en-GB" dirty="0"/>
          </a:p>
        </p:txBody>
      </p:sp>
      <p:grpSp>
        <p:nvGrpSpPr>
          <p:cNvPr id="12" name="Grupo 11"/>
          <p:cNvGrpSpPr/>
          <p:nvPr/>
        </p:nvGrpSpPr>
        <p:grpSpPr>
          <a:xfrm>
            <a:off x="-36512" y="1700808"/>
            <a:ext cx="5010699" cy="4452781"/>
            <a:chOff x="721288" y="1700808"/>
            <a:chExt cx="5010699" cy="4452781"/>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47" y="1988840"/>
              <a:ext cx="3960440" cy="416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2123728" y="1700808"/>
              <a:ext cx="1309974" cy="369332"/>
            </a:xfrm>
            <a:prstGeom prst="rect">
              <a:avLst/>
            </a:prstGeom>
            <a:noFill/>
          </p:spPr>
          <p:txBody>
            <a:bodyPr wrap="none" rtlCol="0">
              <a:spAutoFit/>
            </a:bodyPr>
            <a:lstStyle/>
            <a:p>
              <a:r>
                <a:rPr lang="en-GB" dirty="0" smtClean="0"/>
                <a:t>Composites</a:t>
              </a:r>
              <a:endParaRPr lang="en-GB" dirty="0"/>
            </a:p>
          </p:txBody>
        </p:sp>
        <p:sp>
          <p:nvSpPr>
            <p:cNvPr id="7" name="CaixaDeTexto 6"/>
            <p:cNvSpPr txBox="1"/>
            <p:nvPr/>
          </p:nvSpPr>
          <p:spPr>
            <a:xfrm>
              <a:off x="4134391" y="1700808"/>
              <a:ext cx="1157689" cy="369332"/>
            </a:xfrm>
            <a:prstGeom prst="rect">
              <a:avLst/>
            </a:prstGeom>
            <a:noFill/>
          </p:spPr>
          <p:txBody>
            <a:bodyPr wrap="none" rtlCol="0">
              <a:spAutoFit/>
            </a:bodyPr>
            <a:lstStyle/>
            <a:p>
              <a:r>
                <a:rPr lang="en-GB" dirty="0" smtClean="0"/>
                <a:t>Anomalies</a:t>
              </a:r>
              <a:endParaRPr lang="en-GB" dirty="0"/>
            </a:p>
          </p:txBody>
        </p:sp>
        <p:sp>
          <p:nvSpPr>
            <p:cNvPr id="6" name="CaixaDeTexto 5"/>
            <p:cNvSpPr txBox="1"/>
            <p:nvPr/>
          </p:nvSpPr>
          <p:spPr>
            <a:xfrm>
              <a:off x="929679" y="2204864"/>
              <a:ext cx="906017" cy="461665"/>
            </a:xfrm>
            <a:prstGeom prst="rect">
              <a:avLst/>
            </a:prstGeom>
            <a:noFill/>
          </p:spPr>
          <p:txBody>
            <a:bodyPr wrap="none" rtlCol="0">
              <a:spAutoFit/>
            </a:bodyPr>
            <a:lstStyle/>
            <a:p>
              <a:r>
                <a:rPr lang="en-GB" sz="1200" dirty="0" smtClean="0"/>
                <a:t>T2 – SLP – </a:t>
              </a:r>
            </a:p>
            <a:p>
              <a:r>
                <a:rPr lang="en-GB" sz="1200" dirty="0" smtClean="0"/>
                <a:t>Surf. wind</a:t>
              </a:r>
              <a:endParaRPr lang="en-GB" sz="1200" dirty="0"/>
            </a:p>
          </p:txBody>
        </p:sp>
        <p:sp>
          <p:nvSpPr>
            <p:cNvPr id="9" name="CaixaDeTexto 8"/>
            <p:cNvSpPr txBox="1"/>
            <p:nvPr/>
          </p:nvSpPr>
          <p:spPr>
            <a:xfrm>
              <a:off x="721288" y="3265239"/>
              <a:ext cx="1114408" cy="276999"/>
            </a:xfrm>
            <a:prstGeom prst="rect">
              <a:avLst/>
            </a:prstGeom>
            <a:noFill/>
          </p:spPr>
          <p:txBody>
            <a:bodyPr wrap="none" rtlCol="0">
              <a:spAutoFit/>
            </a:bodyPr>
            <a:lstStyle/>
            <a:p>
              <a:r>
                <a:rPr lang="en-GB" sz="1200" dirty="0" smtClean="0"/>
                <a:t>RH850 – Z850</a:t>
              </a:r>
              <a:endParaRPr lang="en-GB" sz="1200" dirty="0"/>
            </a:p>
          </p:txBody>
        </p:sp>
        <p:sp>
          <p:nvSpPr>
            <p:cNvPr id="10" name="CaixaDeTexto 9"/>
            <p:cNvSpPr txBox="1"/>
            <p:nvPr/>
          </p:nvSpPr>
          <p:spPr>
            <a:xfrm>
              <a:off x="833499" y="4417367"/>
              <a:ext cx="1002197" cy="276999"/>
            </a:xfrm>
            <a:prstGeom prst="rect">
              <a:avLst/>
            </a:prstGeom>
            <a:noFill/>
          </p:spPr>
          <p:txBody>
            <a:bodyPr wrap="none" rtlCol="0">
              <a:spAutoFit/>
            </a:bodyPr>
            <a:lstStyle/>
            <a:p>
              <a:r>
                <a:rPr lang="en-GB" sz="1200" dirty="0" smtClean="0"/>
                <a:t>T850 – Z500</a:t>
              </a:r>
              <a:endParaRPr lang="en-GB" sz="1200" dirty="0"/>
            </a:p>
          </p:txBody>
        </p:sp>
        <p:sp>
          <p:nvSpPr>
            <p:cNvPr id="11" name="CaixaDeTexto 10"/>
            <p:cNvSpPr txBox="1"/>
            <p:nvPr/>
          </p:nvSpPr>
          <p:spPr>
            <a:xfrm>
              <a:off x="817469" y="5425479"/>
              <a:ext cx="1018227" cy="276999"/>
            </a:xfrm>
            <a:prstGeom prst="rect">
              <a:avLst/>
            </a:prstGeom>
            <a:noFill/>
          </p:spPr>
          <p:txBody>
            <a:bodyPr wrap="none" rtlCol="0">
              <a:spAutoFit/>
            </a:bodyPr>
            <a:lstStyle/>
            <a:p>
              <a:r>
                <a:rPr lang="en-GB" sz="1200" dirty="0" smtClean="0"/>
                <a:t>U250 – Z250</a:t>
              </a:r>
              <a:endParaRPr lang="en-GB" sz="1200" dirty="0"/>
            </a:p>
          </p:txBody>
        </p:sp>
      </p:grpSp>
      <p:sp>
        <p:nvSpPr>
          <p:cNvPr id="13" name="CaixaDeTexto 12"/>
          <p:cNvSpPr txBox="1"/>
          <p:nvPr/>
        </p:nvSpPr>
        <p:spPr>
          <a:xfrm>
            <a:off x="4860032" y="1700808"/>
            <a:ext cx="4283967" cy="4874018"/>
          </a:xfrm>
          <a:prstGeom prst="rect">
            <a:avLst/>
          </a:prstGeom>
          <a:noFill/>
        </p:spPr>
        <p:txBody>
          <a:bodyPr wrap="square" lIns="72000" tIns="36000" bIns="36000" rtlCol="0">
            <a:spAutoFit/>
          </a:bodyPr>
          <a:lstStyle/>
          <a:p>
            <a:pPr algn="just"/>
            <a:r>
              <a:rPr lang="en-GB" dirty="0" smtClean="0"/>
              <a:t>Synoptic conditions:</a:t>
            </a:r>
          </a:p>
          <a:p>
            <a:pPr marL="285750" indent="-100013" algn="just">
              <a:buFont typeface="Arial" pitchFamily="34" charset="0"/>
              <a:buChar char="•"/>
            </a:pPr>
            <a:r>
              <a:rPr lang="en-GB" sz="1400" dirty="0" smtClean="0"/>
              <a:t>Azores high extending from the Atlantic to Central and Eastern Europe;</a:t>
            </a:r>
          </a:p>
          <a:p>
            <a:pPr marL="285750" indent="-100013" algn="just">
              <a:buFont typeface="Arial" pitchFamily="34" charset="0"/>
              <a:buChar char="•"/>
            </a:pPr>
            <a:r>
              <a:rPr lang="en-GB" sz="1400" dirty="0" smtClean="0"/>
              <a:t>Thermal low centred on southern Turkey and eastern Mediterranean;</a:t>
            </a:r>
          </a:p>
          <a:p>
            <a:pPr marL="285750" indent="-100013" algn="just">
              <a:buFont typeface="Arial" pitchFamily="34" charset="0"/>
              <a:buChar char="•"/>
            </a:pPr>
            <a:r>
              <a:rPr lang="en-GB" sz="1400" dirty="0" smtClean="0"/>
              <a:t>Strong northerly advection of continental dry and hot air over Greece, Romania, Bulgaria and Turkey;</a:t>
            </a:r>
          </a:p>
          <a:p>
            <a:pPr marL="285750" indent="-100013" algn="just">
              <a:buFont typeface="Arial" pitchFamily="34" charset="0"/>
              <a:buChar char="•"/>
            </a:pPr>
            <a:r>
              <a:rPr lang="en-GB" sz="1400" dirty="0" smtClean="0"/>
              <a:t>Height field at 850 hPa is similar to the one of sea-level pressure but the gradients of Z850 tend to be stronger than those of SLP;</a:t>
            </a:r>
          </a:p>
          <a:p>
            <a:pPr marL="285750" indent="-100013" algn="just">
              <a:buFont typeface="Arial" pitchFamily="34" charset="0"/>
              <a:buChar char="•"/>
            </a:pPr>
            <a:r>
              <a:rPr lang="en-GB" sz="1400" dirty="0" smtClean="0"/>
              <a:t>Relative humidity composites indicate the presence of very dry air (lower than 30%) over the entire Mediterranean basin and the Middle East, with anomalies greater than 25% on a large region from southern Italy and Greece up to the Black Sea basin;</a:t>
            </a:r>
          </a:p>
          <a:p>
            <a:pPr marL="285750" indent="-100013" algn="just">
              <a:buFont typeface="Arial" pitchFamily="34" charset="0"/>
              <a:buChar char="•"/>
            </a:pPr>
            <a:r>
              <a:rPr lang="en-GB" sz="1400" dirty="0" smtClean="0"/>
              <a:t>The atmospheric flow at the 500 and 250 hPa levels is dominated by a synoptic </a:t>
            </a:r>
            <a:r>
              <a:rPr lang="en-GB" sz="1400" dirty="0" err="1" smtClean="0"/>
              <a:t>baroclinic</a:t>
            </a:r>
            <a:r>
              <a:rPr lang="en-GB" sz="1400" dirty="0" smtClean="0"/>
              <a:t> wave, with a pronounced ridge whose axis is directed from SW to NE;</a:t>
            </a:r>
          </a:p>
          <a:p>
            <a:pPr marL="285750" indent="-100013" algn="just">
              <a:buFont typeface="Arial" pitchFamily="34" charset="0"/>
              <a:buChar char="•"/>
            </a:pPr>
            <a:r>
              <a:rPr lang="en-GB" sz="1400" dirty="0" smtClean="0"/>
              <a:t>The subtropical jet stream axis is located over Central Europe, at abnormally high latitudes as suggested by the anomaly composites.</a:t>
            </a:r>
            <a:endParaRPr lang="en-GB" sz="1400" dirty="0"/>
          </a:p>
        </p:txBody>
      </p:sp>
      <p:sp>
        <p:nvSpPr>
          <p:cNvPr id="16" name="CaixaDeTexto 1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5266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498080" cy="1143000"/>
          </a:xfrm>
        </p:spPr>
        <p:txBody>
          <a:bodyPr/>
          <a:lstStyle/>
          <a:p>
            <a:r>
              <a:rPr lang="en-US" dirty="0"/>
              <a:t>Results: </a:t>
            </a:r>
            <a:r>
              <a:rPr lang="en-US" sz="2800" dirty="0" smtClean="0"/>
              <a:t>Extreme meteorological conditions</a:t>
            </a:r>
            <a:endParaRPr lang="en-GB" sz="2800" dirty="0"/>
          </a:p>
        </p:txBody>
      </p:sp>
      <p:sp>
        <p:nvSpPr>
          <p:cNvPr id="5" name="CaixaDeTexto 4"/>
          <p:cNvSpPr txBox="1"/>
          <p:nvPr/>
        </p:nvSpPr>
        <p:spPr>
          <a:xfrm>
            <a:off x="1043608" y="1187460"/>
            <a:ext cx="2617576" cy="369332"/>
          </a:xfrm>
          <a:prstGeom prst="rect">
            <a:avLst/>
          </a:prstGeom>
          <a:noFill/>
        </p:spPr>
        <p:txBody>
          <a:bodyPr wrap="none" rtlCol="0">
            <a:spAutoFit/>
          </a:bodyPr>
          <a:lstStyle/>
          <a:p>
            <a:r>
              <a:rPr lang="en-GB" dirty="0" smtClean="0"/>
              <a:t>The episode of 24-25 July:</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73998"/>
            <a:ext cx="2088232" cy="186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ângulo 5"/>
          <p:cNvSpPr/>
          <p:nvPr/>
        </p:nvSpPr>
        <p:spPr>
          <a:xfrm>
            <a:off x="7386570" y="1610216"/>
            <a:ext cx="1649925" cy="738664"/>
          </a:xfrm>
          <a:prstGeom prst="rect">
            <a:avLst/>
          </a:prstGeom>
        </p:spPr>
        <p:txBody>
          <a:bodyPr wrap="square">
            <a:spAutoFit/>
          </a:bodyPr>
          <a:lstStyle/>
          <a:p>
            <a:pPr algn="just"/>
            <a:r>
              <a:rPr lang="en-GB" sz="1400" dirty="0" smtClean="0"/>
              <a:t>25 </a:t>
            </a:r>
            <a:r>
              <a:rPr lang="en-GB" sz="1400" dirty="0"/>
              <a:t>July 2007 (12 UTC) at the station of </a:t>
            </a:r>
            <a:r>
              <a:rPr lang="en-GB" sz="1400" dirty="0" smtClean="0"/>
              <a:t>Belgrade (</a:t>
            </a:r>
            <a:r>
              <a:rPr lang="en-GB" sz="1400" dirty="0"/>
              <a:t>Serbia).</a:t>
            </a:r>
          </a:p>
        </p:txBody>
      </p:sp>
      <p:grpSp>
        <p:nvGrpSpPr>
          <p:cNvPr id="8" name="Grupo 7"/>
          <p:cNvGrpSpPr/>
          <p:nvPr/>
        </p:nvGrpSpPr>
        <p:grpSpPr>
          <a:xfrm>
            <a:off x="-36512" y="1700808"/>
            <a:ext cx="5010699" cy="4452781"/>
            <a:chOff x="721288" y="1700808"/>
            <a:chExt cx="5010699" cy="4452781"/>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547" y="1988840"/>
              <a:ext cx="3960440" cy="416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2123728" y="1700808"/>
              <a:ext cx="1309974" cy="369332"/>
            </a:xfrm>
            <a:prstGeom prst="rect">
              <a:avLst/>
            </a:prstGeom>
            <a:noFill/>
          </p:spPr>
          <p:txBody>
            <a:bodyPr wrap="none" rtlCol="0">
              <a:spAutoFit/>
            </a:bodyPr>
            <a:lstStyle/>
            <a:p>
              <a:r>
                <a:rPr lang="en-GB" dirty="0" smtClean="0"/>
                <a:t>Composites</a:t>
              </a:r>
              <a:endParaRPr lang="en-GB" dirty="0"/>
            </a:p>
          </p:txBody>
        </p:sp>
        <p:sp>
          <p:nvSpPr>
            <p:cNvPr id="11" name="CaixaDeTexto 10"/>
            <p:cNvSpPr txBox="1"/>
            <p:nvPr/>
          </p:nvSpPr>
          <p:spPr>
            <a:xfrm>
              <a:off x="4134391" y="1700808"/>
              <a:ext cx="1157689" cy="369332"/>
            </a:xfrm>
            <a:prstGeom prst="rect">
              <a:avLst/>
            </a:prstGeom>
            <a:noFill/>
          </p:spPr>
          <p:txBody>
            <a:bodyPr wrap="none" rtlCol="0">
              <a:spAutoFit/>
            </a:bodyPr>
            <a:lstStyle/>
            <a:p>
              <a:r>
                <a:rPr lang="en-GB" dirty="0" smtClean="0"/>
                <a:t>Anomalies</a:t>
              </a:r>
              <a:endParaRPr lang="en-GB" dirty="0"/>
            </a:p>
          </p:txBody>
        </p:sp>
        <p:sp>
          <p:nvSpPr>
            <p:cNvPr id="12" name="CaixaDeTexto 11"/>
            <p:cNvSpPr txBox="1"/>
            <p:nvPr/>
          </p:nvSpPr>
          <p:spPr>
            <a:xfrm>
              <a:off x="929679" y="2204864"/>
              <a:ext cx="906017" cy="461665"/>
            </a:xfrm>
            <a:prstGeom prst="rect">
              <a:avLst/>
            </a:prstGeom>
            <a:noFill/>
          </p:spPr>
          <p:txBody>
            <a:bodyPr wrap="none" rtlCol="0">
              <a:spAutoFit/>
            </a:bodyPr>
            <a:lstStyle/>
            <a:p>
              <a:r>
                <a:rPr lang="en-GB" sz="1200" dirty="0" smtClean="0"/>
                <a:t>T2 – SLP – </a:t>
              </a:r>
            </a:p>
            <a:p>
              <a:r>
                <a:rPr lang="en-GB" sz="1200" dirty="0" smtClean="0"/>
                <a:t>Surf. wind</a:t>
              </a:r>
              <a:endParaRPr lang="en-GB" sz="1200" dirty="0"/>
            </a:p>
          </p:txBody>
        </p:sp>
        <p:sp>
          <p:nvSpPr>
            <p:cNvPr id="13" name="CaixaDeTexto 12"/>
            <p:cNvSpPr txBox="1"/>
            <p:nvPr/>
          </p:nvSpPr>
          <p:spPr>
            <a:xfrm>
              <a:off x="721288" y="3265239"/>
              <a:ext cx="1114408" cy="276999"/>
            </a:xfrm>
            <a:prstGeom prst="rect">
              <a:avLst/>
            </a:prstGeom>
            <a:noFill/>
          </p:spPr>
          <p:txBody>
            <a:bodyPr wrap="none" rtlCol="0">
              <a:spAutoFit/>
            </a:bodyPr>
            <a:lstStyle/>
            <a:p>
              <a:r>
                <a:rPr lang="en-GB" sz="1200" dirty="0" smtClean="0"/>
                <a:t>RH850 – Z850</a:t>
              </a:r>
              <a:endParaRPr lang="en-GB" sz="1200" dirty="0"/>
            </a:p>
          </p:txBody>
        </p:sp>
        <p:sp>
          <p:nvSpPr>
            <p:cNvPr id="14" name="CaixaDeTexto 13"/>
            <p:cNvSpPr txBox="1"/>
            <p:nvPr/>
          </p:nvSpPr>
          <p:spPr>
            <a:xfrm>
              <a:off x="833499" y="4417367"/>
              <a:ext cx="1002197" cy="276999"/>
            </a:xfrm>
            <a:prstGeom prst="rect">
              <a:avLst/>
            </a:prstGeom>
            <a:noFill/>
          </p:spPr>
          <p:txBody>
            <a:bodyPr wrap="none" rtlCol="0">
              <a:spAutoFit/>
            </a:bodyPr>
            <a:lstStyle/>
            <a:p>
              <a:r>
                <a:rPr lang="en-GB" sz="1200" dirty="0" smtClean="0"/>
                <a:t>T850 – Z500</a:t>
              </a:r>
              <a:endParaRPr lang="en-GB" sz="1200" dirty="0"/>
            </a:p>
          </p:txBody>
        </p:sp>
        <p:sp>
          <p:nvSpPr>
            <p:cNvPr id="15" name="CaixaDeTexto 14"/>
            <p:cNvSpPr txBox="1"/>
            <p:nvPr/>
          </p:nvSpPr>
          <p:spPr>
            <a:xfrm>
              <a:off x="817469" y="5425479"/>
              <a:ext cx="1018227" cy="276999"/>
            </a:xfrm>
            <a:prstGeom prst="rect">
              <a:avLst/>
            </a:prstGeom>
            <a:noFill/>
          </p:spPr>
          <p:txBody>
            <a:bodyPr wrap="none" rtlCol="0">
              <a:spAutoFit/>
            </a:bodyPr>
            <a:lstStyle/>
            <a:p>
              <a:r>
                <a:rPr lang="en-GB" sz="1200" dirty="0" smtClean="0"/>
                <a:t>U250 – Z250</a:t>
              </a:r>
              <a:endParaRPr lang="en-GB" sz="1200" dirty="0"/>
            </a:p>
          </p:txBody>
        </p:sp>
      </p:grpSp>
      <p:sp>
        <p:nvSpPr>
          <p:cNvPr id="16" name="CaixaDeTexto 15"/>
          <p:cNvSpPr txBox="1"/>
          <p:nvPr/>
        </p:nvSpPr>
        <p:spPr>
          <a:xfrm>
            <a:off x="4870236" y="3205891"/>
            <a:ext cx="4283967" cy="1857807"/>
          </a:xfrm>
          <a:prstGeom prst="rect">
            <a:avLst/>
          </a:prstGeom>
          <a:noFill/>
        </p:spPr>
        <p:txBody>
          <a:bodyPr wrap="square" lIns="72000" tIns="36000" bIns="36000" rtlCol="0">
            <a:spAutoFit/>
          </a:bodyPr>
          <a:lstStyle/>
          <a:p>
            <a:pPr algn="just"/>
            <a:r>
              <a:rPr lang="en-GB" dirty="0" smtClean="0"/>
              <a:t>Synoptic conditions:</a:t>
            </a:r>
          </a:p>
          <a:p>
            <a:pPr marL="285750" indent="-100013" algn="just">
              <a:buFont typeface="Arial" pitchFamily="34" charset="0"/>
              <a:buChar char="•"/>
            </a:pPr>
            <a:r>
              <a:rPr lang="en-GB" sz="1400" dirty="0" smtClean="0"/>
              <a:t>Composite anomalies at the 500 and 250 hPa levels exhibit positive departures, revealing a region with less clouds than normal and where </a:t>
            </a:r>
            <a:r>
              <a:rPr lang="en-GB" sz="1400" dirty="0"/>
              <a:t>there is an enhancement of the </a:t>
            </a:r>
            <a:r>
              <a:rPr lang="en-GB" sz="1400" dirty="0" smtClean="0"/>
              <a:t>subsidence </a:t>
            </a:r>
            <a:r>
              <a:rPr lang="en-GB" sz="1400" dirty="0"/>
              <a:t>of air into </a:t>
            </a:r>
            <a:r>
              <a:rPr lang="en-GB" sz="1400" dirty="0" smtClean="0"/>
              <a:t>the troposphere</a:t>
            </a:r>
            <a:r>
              <a:rPr lang="en-GB" sz="1400" dirty="0"/>
              <a:t>, and </a:t>
            </a:r>
            <a:r>
              <a:rPr lang="en-GB" sz="1400" dirty="0" smtClean="0"/>
              <a:t>a </a:t>
            </a:r>
            <a:r>
              <a:rPr lang="en-GB" sz="1400" dirty="0"/>
              <a:t>reinforced increase of air </a:t>
            </a:r>
            <a:r>
              <a:rPr lang="en-GB" sz="1400" dirty="0" smtClean="0"/>
              <a:t>temperature through </a:t>
            </a:r>
            <a:r>
              <a:rPr lang="en-GB" sz="1400" dirty="0"/>
              <a:t>adiabatic heating at lower </a:t>
            </a:r>
            <a:r>
              <a:rPr lang="en-GB" sz="1400" dirty="0" smtClean="0"/>
              <a:t>levels</a:t>
            </a:r>
            <a:r>
              <a:rPr lang="en-GB" sz="1400" dirty="0" smtClean="0"/>
              <a:t>;</a:t>
            </a:r>
            <a:endParaRPr lang="en-GB" sz="1400" dirty="0" smtClean="0"/>
          </a:p>
        </p:txBody>
      </p:sp>
      <p:sp>
        <p:nvSpPr>
          <p:cNvPr id="18" name="CaixaDeTexto 17"/>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
        <p:nvSpPr>
          <p:cNvPr id="2" name="Rectângulo 1"/>
          <p:cNvSpPr/>
          <p:nvPr/>
        </p:nvSpPr>
        <p:spPr>
          <a:xfrm>
            <a:off x="4824536" y="5063698"/>
            <a:ext cx="4319464" cy="1169551"/>
          </a:xfrm>
          <a:prstGeom prst="rect">
            <a:avLst/>
          </a:prstGeom>
        </p:spPr>
        <p:txBody>
          <a:bodyPr wrap="square">
            <a:spAutoFit/>
          </a:bodyPr>
          <a:lstStyle/>
          <a:p>
            <a:pPr marL="285750" indent="-100013" algn="just">
              <a:buFont typeface="Arial" pitchFamily="34" charset="0"/>
              <a:buChar char="•"/>
            </a:pPr>
            <a:r>
              <a:rPr lang="en-GB" sz="1400" dirty="0"/>
              <a:t>This effect is also clear in the skew-T log-P diagram at Belgrade where a layer of stable dry air region is conspicuous around 600–650 </a:t>
            </a:r>
            <a:r>
              <a:rPr lang="en-GB" sz="1400" dirty="0" err="1"/>
              <a:t>hPa</a:t>
            </a:r>
            <a:r>
              <a:rPr lang="en-GB" sz="1400" dirty="0"/>
              <a:t>, associated to strong westerly winds of the jet stream, over a turbulent layer of northerly winds.</a:t>
            </a:r>
          </a:p>
        </p:txBody>
      </p:sp>
    </p:spTree>
    <p:extLst>
      <p:ext uri="{BB962C8B-B14F-4D97-AF65-F5344CB8AC3E}">
        <p14:creationId xmlns:p14="http://schemas.microsoft.com/office/powerpoint/2010/main" val="9647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498080" cy="1143000"/>
          </a:xfrm>
        </p:spPr>
        <p:txBody>
          <a:bodyPr/>
          <a:lstStyle/>
          <a:p>
            <a:r>
              <a:rPr lang="en-US" dirty="0"/>
              <a:t>Results: </a:t>
            </a:r>
            <a:r>
              <a:rPr lang="en-US" sz="2800" dirty="0" smtClean="0"/>
              <a:t>Fire risk</a:t>
            </a:r>
            <a:endParaRPr lang="en-GB" sz="2800" dirty="0"/>
          </a:p>
        </p:txBody>
      </p:sp>
      <p:grpSp>
        <p:nvGrpSpPr>
          <p:cNvPr id="8" name="Grupo 7"/>
          <p:cNvGrpSpPr/>
          <p:nvPr/>
        </p:nvGrpSpPr>
        <p:grpSpPr>
          <a:xfrm>
            <a:off x="3108315" y="1179324"/>
            <a:ext cx="5424125" cy="3761844"/>
            <a:chOff x="660042" y="1484784"/>
            <a:chExt cx="5424125" cy="3761844"/>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5040559" cy="347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1475656" y="1484784"/>
              <a:ext cx="1309974" cy="369332"/>
            </a:xfrm>
            <a:prstGeom prst="rect">
              <a:avLst/>
            </a:prstGeom>
            <a:noFill/>
          </p:spPr>
          <p:txBody>
            <a:bodyPr wrap="none" rtlCol="0">
              <a:spAutoFit/>
            </a:bodyPr>
            <a:lstStyle/>
            <a:p>
              <a:r>
                <a:rPr lang="en-GB" dirty="0" smtClean="0"/>
                <a:t>Composites</a:t>
              </a:r>
              <a:endParaRPr lang="en-GB" dirty="0"/>
            </a:p>
          </p:txBody>
        </p:sp>
        <p:sp>
          <p:nvSpPr>
            <p:cNvPr id="7" name="CaixaDeTexto 6"/>
            <p:cNvSpPr txBox="1"/>
            <p:nvPr/>
          </p:nvSpPr>
          <p:spPr>
            <a:xfrm>
              <a:off x="4134391" y="1484784"/>
              <a:ext cx="1157689" cy="369332"/>
            </a:xfrm>
            <a:prstGeom prst="rect">
              <a:avLst/>
            </a:prstGeom>
            <a:noFill/>
          </p:spPr>
          <p:txBody>
            <a:bodyPr wrap="none" rtlCol="0">
              <a:spAutoFit/>
            </a:bodyPr>
            <a:lstStyle/>
            <a:p>
              <a:r>
                <a:rPr lang="en-GB" dirty="0" smtClean="0"/>
                <a:t>Anomalies</a:t>
              </a:r>
              <a:endParaRPr lang="en-GB" dirty="0"/>
            </a:p>
          </p:txBody>
        </p:sp>
        <p:sp>
          <p:nvSpPr>
            <p:cNvPr id="5" name="CaixaDeTexto 4"/>
            <p:cNvSpPr txBox="1"/>
            <p:nvPr/>
          </p:nvSpPr>
          <p:spPr>
            <a:xfrm>
              <a:off x="660042" y="2132856"/>
              <a:ext cx="418704" cy="276999"/>
            </a:xfrm>
            <a:prstGeom prst="rect">
              <a:avLst/>
            </a:prstGeom>
            <a:noFill/>
          </p:spPr>
          <p:txBody>
            <a:bodyPr wrap="none" rtlCol="0">
              <a:spAutoFit/>
            </a:bodyPr>
            <a:lstStyle/>
            <a:p>
              <a:r>
                <a:rPr lang="en-GB" sz="1200" dirty="0" smtClean="0"/>
                <a:t>BUI</a:t>
              </a:r>
              <a:endParaRPr lang="en-GB" sz="1200" dirty="0"/>
            </a:p>
          </p:txBody>
        </p:sp>
        <p:sp>
          <p:nvSpPr>
            <p:cNvPr id="9" name="CaixaDeTexto 8"/>
            <p:cNvSpPr txBox="1"/>
            <p:nvPr/>
          </p:nvSpPr>
          <p:spPr>
            <a:xfrm>
              <a:off x="660042" y="3347700"/>
              <a:ext cx="332142" cy="276999"/>
            </a:xfrm>
            <a:prstGeom prst="rect">
              <a:avLst/>
            </a:prstGeom>
            <a:noFill/>
          </p:spPr>
          <p:txBody>
            <a:bodyPr wrap="none" rtlCol="0">
              <a:spAutoFit/>
            </a:bodyPr>
            <a:lstStyle/>
            <a:p>
              <a:r>
                <a:rPr lang="en-GB" sz="1200" dirty="0" smtClean="0"/>
                <a:t>ISI</a:t>
              </a:r>
              <a:endParaRPr lang="en-GB" sz="1200" dirty="0"/>
            </a:p>
          </p:txBody>
        </p:sp>
        <p:sp>
          <p:nvSpPr>
            <p:cNvPr id="10" name="CaixaDeTexto 9"/>
            <p:cNvSpPr txBox="1"/>
            <p:nvPr/>
          </p:nvSpPr>
          <p:spPr>
            <a:xfrm>
              <a:off x="660042" y="4499828"/>
              <a:ext cx="455574" cy="276999"/>
            </a:xfrm>
            <a:prstGeom prst="rect">
              <a:avLst/>
            </a:prstGeom>
            <a:noFill/>
          </p:spPr>
          <p:txBody>
            <a:bodyPr wrap="none" rtlCol="0">
              <a:spAutoFit/>
            </a:bodyPr>
            <a:lstStyle/>
            <a:p>
              <a:r>
                <a:rPr lang="en-GB" sz="1200" dirty="0" smtClean="0"/>
                <a:t>FWI</a:t>
              </a:r>
              <a:endParaRPr lang="en-GB" sz="1200" dirty="0"/>
            </a:p>
          </p:txBody>
        </p:sp>
      </p:grpSp>
      <p:sp>
        <p:nvSpPr>
          <p:cNvPr id="12" name="CaixaDeTexto 11"/>
          <p:cNvSpPr txBox="1"/>
          <p:nvPr/>
        </p:nvSpPr>
        <p:spPr>
          <a:xfrm>
            <a:off x="989857" y="4725144"/>
            <a:ext cx="7974631" cy="1827030"/>
          </a:xfrm>
          <a:prstGeom prst="rect">
            <a:avLst/>
          </a:prstGeom>
          <a:noFill/>
        </p:spPr>
        <p:txBody>
          <a:bodyPr wrap="square" lIns="72000" tIns="36000" bIns="36000" rtlCol="0">
            <a:spAutoFit/>
          </a:bodyPr>
          <a:lstStyle/>
          <a:p>
            <a:pPr algn="just"/>
            <a:r>
              <a:rPr lang="en-GB" dirty="0" smtClean="0"/>
              <a:t>Fire risk conditions:</a:t>
            </a:r>
          </a:p>
          <a:p>
            <a:pPr algn="just"/>
            <a:r>
              <a:rPr lang="en-GB" sz="1600" dirty="0" smtClean="0"/>
              <a:t>Composites and anomaly composites of FWI show a large region of high values of FWI over the Balkan Peninsula and Italy, which closely matches:</a:t>
            </a:r>
          </a:p>
          <a:p>
            <a:pPr marL="285750" indent="-285750" algn="just">
              <a:buFont typeface="Arial" pitchFamily="34" charset="0"/>
              <a:buChar char="•"/>
            </a:pPr>
            <a:r>
              <a:rPr lang="en-GB" sz="1600" dirty="0" smtClean="0"/>
              <a:t>the already described region of hot and dry air that resulted from the intense hot and dry northerlies;</a:t>
            </a:r>
          </a:p>
          <a:p>
            <a:pPr marL="285750" indent="-285750" algn="just">
              <a:buFont typeface="Arial" pitchFamily="34" charset="0"/>
              <a:buChar char="•"/>
            </a:pPr>
            <a:r>
              <a:rPr lang="en-GB" sz="1600" dirty="0" smtClean="0"/>
              <a:t>the region of subsidence associated to the extended ridge in the troposphere, </a:t>
            </a:r>
          </a:p>
          <a:p>
            <a:pPr marL="285750" indent="-285750" algn="just">
              <a:buFont typeface="Arial" pitchFamily="34" charset="0"/>
              <a:buChar char="•"/>
            </a:pPr>
            <a:r>
              <a:rPr lang="en-GB" sz="1600" dirty="0" smtClean="0"/>
              <a:t>the region of subsidence at the upper tropospheric levels associated to the jet streak.</a:t>
            </a:r>
          </a:p>
        </p:txBody>
      </p:sp>
      <p:sp>
        <p:nvSpPr>
          <p:cNvPr id="13" name="CaixaDeTexto 12"/>
          <p:cNvSpPr txBox="1"/>
          <p:nvPr/>
        </p:nvSpPr>
        <p:spPr>
          <a:xfrm>
            <a:off x="1043608" y="1187460"/>
            <a:ext cx="2617576" cy="369332"/>
          </a:xfrm>
          <a:prstGeom prst="rect">
            <a:avLst/>
          </a:prstGeom>
          <a:noFill/>
        </p:spPr>
        <p:txBody>
          <a:bodyPr wrap="none" rtlCol="0">
            <a:spAutoFit/>
          </a:bodyPr>
          <a:lstStyle/>
          <a:p>
            <a:r>
              <a:rPr lang="en-GB" dirty="0" smtClean="0"/>
              <a:t>The episode of 24-25 July:</a:t>
            </a:r>
            <a:endParaRPr lang="en-GB" dirty="0"/>
          </a:p>
        </p:txBody>
      </p:sp>
      <p:sp>
        <p:nvSpPr>
          <p:cNvPr id="15" name="CaixaDeTexto 14"/>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39378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498080" cy="1143000"/>
          </a:xfrm>
        </p:spPr>
        <p:txBody>
          <a:bodyPr/>
          <a:lstStyle/>
          <a:p>
            <a:r>
              <a:rPr lang="en-US" dirty="0"/>
              <a:t>Results: </a:t>
            </a:r>
            <a:r>
              <a:rPr lang="en-US" sz="2800" dirty="0" smtClean="0"/>
              <a:t>Extreme meteorological conditions</a:t>
            </a:r>
            <a:endParaRPr lang="en-GB" sz="2800" dirty="0"/>
          </a:p>
        </p:txBody>
      </p:sp>
      <p:sp>
        <p:nvSpPr>
          <p:cNvPr id="5" name="CaixaDeTexto 4"/>
          <p:cNvSpPr txBox="1"/>
          <p:nvPr/>
        </p:nvSpPr>
        <p:spPr>
          <a:xfrm>
            <a:off x="1043608" y="1187460"/>
            <a:ext cx="2923557" cy="369332"/>
          </a:xfrm>
          <a:prstGeom prst="rect">
            <a:avLst/>
          </a:prstGeom>
          <a:noFill/>
        </p:spPr>
        <p:txBody>
          <a:bodyPr wrap="none" rtlCol="0">
            <a:spAutoFit/>
          </a:bodyPr>
          <a:lstStyle/>
          <a:p>
            <a:r>
              <a:rPr lang="en-GB" dirty="0" smtClean="0"/>
              <a:t>The episode of 22-27 August:</a:t>
            </a:r>
            <a:endParaRPr lang="en-GB" dirty="0"/>
          </a:p>
        </p:txBody>
      </p:sp>
      <p:grpSp>
        <p:nvGrpSpPr>
          <p:cNvPr id="6" name="Grupo 5"/>
          <p:cNvGrpSpPr/>
          <p:nvPr/>
        </p:nvGrpSpPr>
        <p:grpSpPr>
          <a:xfrm>
            <a:off x="-36512" y="1700808"/>
            <a:ext cx="5011712" cy="4455192"/>
            <a:chOff x="-36512" y="1700808"/>
            <a:chExt cx="5011712" cy="4455192"/>
          </a:xfrm>
        </p:grpSpPr>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200" y="1990800"/>
              <a:ext cx="3960000" cy="41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1365928" y="1700808"/>
              <a:ext cx="1309974" cy="369332"/>
            </a:xfrm>
            <a:prstGeom prst="rect">
              <a:avLst/>
            </a:prstGeom>
            <a:noFill/>
          </p:spPr>
          <p:txBody>
            <a:bodyPr wrap="none" rtlCol="0">
              <a:spAutoFit/>
            </a:bodyPr>
            <a:lstStyle/>
            <a:p>
              <a:r>
                <a:rPr lang="en-GB" dirty="0" smtClean="0"/>
                <a:t>Composites</a:t>
              </a:r>
              <a:endParaRPr lang="en-GB" dirty="0"/>
            </a:p>
          </p:txBody>
        </p:sp>
        <p:sp>
          <p:nvSpPr>
            <p:cNvPr id="8" name="CaixaDeTexto 7"/>
            <p:cNvSpPr txBox="1"/>
            <p:nvPr/>
          </p:nvSpPr>
          <p:spPr>
            <a:xfrm>
              <a:off x="3376591" y="1700808"/>
              <a:ext cx="1157689" cy="369332"/>
            </a:xfrm>
            <a:prstGeom prst="rect">
              <a:avLst/>
            </a:prstGeom>
            <a:noFill/>
          </p:spPr>
          <p:txBody>
            <a:bodyPr wrap="none" rtlCol="0">
              <a:spAutoFit/>
            </a:bodyPr>
            <a:lstStyle/>
            <a:p>
              <a:r>
                <a:rPr lang="en-GB" dirty="0" smtClean="0"/>
                <a:t>Anomalies</a:t>
              </a:r>
              <a:endParaRPr lang="en-GB" dirty="0"/>
            </a:p>
          </p:txBody>
        </p:sp>
        <p:sp>
          <p:nvSpPr>
            <p:cNvPr id="9" name="CaixaDeTexto 8"/>
            <p:cNvSpPr txBox="1"/>
            <p:nvPr/>
          </p:nvSpPr>
          <p:spPr>
            <a:xfrm>
              <a:off x="171879" y="2204864"/>
              <a:ext cx="906017" cy="461665"/>
            </a:xfrm>
            <a:prstGeom prst="rect">
              <a:avLst/>
            </a:prstGeom>
            <a:noFill/>
          </p:spPr>
          <p:txBody>
            <a:bodyPr wrap="none" rtlCol="0">
              <a:spAutoFit/>
            </a:bodyPr>
            <a:lstStyle/>
            <a:p>
              <a:r>
                <a:rPr lang="en-GB" sz="1200" dirty="0" smtClean="0"/>
                <a:t>T2 – SLP – </a:t>
              </a:r>
            </a:p>
            <a:p>
              <a:r>
                <a:rPr lang="en-GB" sz="1200" dirty="0" smtClean="0"/>
                <a:t>Surf. wind</a:t>
              </a:r>
              <a:endParaRPr lang="en-GB" sz="1200" dirty="0"/>
            </a:p>
          </p:txBody>
        </p:sp>
        <p:sp>
          <p:nvSpPr>
            <p:cNvPr id="10" name="CaixaDeTexto 9"/>
            <p:cNvSpPr txBox="1"/>
            <p:nvPr/>
          </p:nvSpPr>
          <p:spPr>
            <a:xfrm>
              <a:off x="-36512" y="3265239"/>
              <a:ext cx="1114408" cy="276999"/>
            </a:xfrm>
            <a:prstGeom prst="rect">
              <a:avLst/>
            </a:prstGeom>
            <a:noFill/>
          </p:spPr>
          <p:txBody>
            <a:bodyPr wrap="none" rtlCol="0">
              <a:spAutoFit/>
            </a:bodyPr>
            <a:lstStyle/>
            <a:p>
              <a:r>
                <a:rPr lang="en-GB" sz="1200" dirty="0" smtClean="0"/>
                <a:t>RH850 – Z850</a:t>
              </a:r>
              <a:endParaRPr lang="en-GB" sz="1200" dirty="0"/>
            </a:p>
          </p:txBody>
        </p:sp>
        <p:sp>
          <p:nvSpPr>
            <p:cNvPr id="11" name="CaixaDeTexto 10"/>
            <p:cNvSpPr txBox="1"/>
            <p:nvPr/>
          </p:nvSpPr>
          <p:spPr>
            <a:xfrm>
              <a:off x="75699" y="4417367"/>
              <a:ext cx="1002197" cy="276999"/>
            </a:xfrm>
            <a:prstGeom prst="rect">
              <a:avLst/>
            </a:prstGeom>
            <a:noFill/>
          </p:spPr>
          <p:txBody>
            <a:bodyPr wrap="none" rtlCol="0">
              <a:spAutoFit/>
            </a:bodyPr>
            <a:lstStyle/>
            <a:p>
              <a:r>
                <a:rPr lang="en-GB" sz="1200" dirty="0" smtClean="0"/>
                <a:t>T850 – Z500</a:t>
              </a:r>
              <a:endParaRPr lang="en-GB" sz="1200" dirty="0"/>
            </a:p>
          </p:txBody>
        </p:sp>
        <p:sp>
          <p:nvSpPr>
            <p:cNvPr id="12" name="CaixaDeTexto 11"/>
            <p:cNvSpPr txBox="1"/>
            <p:nvPr/>
          </p:nvSpPr>
          <p:spPr>
            <a:xfrm>
              <a:off x="59669" y="5425479"/>
              <a:ext cx="1018227" cy="276999"/>
            </a:xfrm>
            <a:prstGeom prst="rect">
              <a:avLst/>
            </a:prstGeom>
            <a:noFill/>
          </p:spPr>
          <p:txBody>
            <a:bodyPr wrap="none" rtlCol="0">
              <a:spAutoFit/>
            </a:bodyPr>
            <a:lstStyle/>
            <a:p>
              <a:r>
                <a:rPr lang="en-GB" sz="1200" dirty="0" smtClean="0"/>
                <a:t>U250 – Z250</a:t>
              </a:r>
              <a:endParaRPr lang="en-GB" sz="1200" dirty="0"/>
            </a:p>
          </p:txBody>
        </p:sp>
      </p:grpSp>
      <p:sp>
        <p:nvSpPr>
          <p:cNvPr id="14" name="CaixaDeTexto 13"/>
          <p:cNvSpPr txBox="1"/>
          <p:nvPr/>
        </p:nvSpPr>
        <p:spPr>
          <a:xfrm>
            <a:off x="4860032" y="1700808"/>
            <a:ext cx="4283967" cy="4012243"/>
          </a:xfrm>
          <a:prstGeom prst="rect">
            <a:avLst/>
          </a:prstGeom>
          <a:noFill/>
        </p:spPr>
        <p:txBody>
          <a:bodyPr wrap="square" lIns="72000" tIns="36000" bIns="36000" rtlCol="0">
            <a:spAutoFit/>
          </a:bodyPr>
          <a:lstStyle/>
          <a:p>
            <a:pPr algn="just"/>
            <a:r>
              <a:rPr lang="en-GB" dirty="0" smtClean="0"/>
              <a:t>Synoptic conditions:</a:t>
            </a:r>
          </a:p>
          <a:p>
            <a:pPr marL="285750" indent="-100013" algn="just">
              <a:buFont typeface="Arial" pitchFamily="34" charset="0"/>
              <a:buChar char="•"/>
            </a:pPr>
            <a:r>
              <a:rPr lang="en-GB" sz="1400" dirty="0" smtClean="0"/>
              <a:t>Anticyclonic circulation over central Europe;</a:t>
            </a:r>
          </a:p>
          <a:p>
            <a:pPr marL="285750" indent="-100013" algn="just">
              <a:buFont typeface="Arial" pitchFamily="34" charset="0"/>
              <a:buChar char="•"/>
            </a:pPr>
            <a:r>
              <a:rPr lang="en-GB" sz="1400" dirty="0" smtClean="0"/>
              <a:t>Thermal depression centred over southwest Asia;</a:t>
            </a:r>
          </a:p>
          <a:p>
            <a:pPr marL="285750" indent="-100013" algn="just">
              <a:buFont typeface="Arial" pitchFamily="34" charset="0"/>
              <a:buChar char="•"/>
            </a:pPr>
            <a:r>
              <a:rPr lang="en-GB" sz="1400" dirty="0" smtClean="0"/>
              <a:t>Extremely intense northerly advection of continental hot and dry air (etesian winds);</a:t>
            </a:r>
          </a:p>
          <a:p>
            <a:pPr marL="285750" indent="-100013" algn="just">
              <a:buFont typeface="Arial" pitchFamily="34" charset="0"/>
              <a:buChar char="•"/>
            </a:pPr>
            <a:r>
              <a:rPr lang="en-GB" sz="1400" dirty="0" smtClean="0"/>
              <a:t>High values of surface air temperature and low values of relative humidity are well apparent over the eastern Mediterranean basin, mainly in some regions of Italy and southern Greece, Romania, Bulgaria and Turkey;</a:t>
            </a:r>
          </a:p>
          <a:p>
            <a:pPr marL="285750" indent="-100013" algn="just">
              <a:buFont typeface="Arial" pitchFamily="34" charset="0"/>
              <a:buChar char="•"/>
            </a:pPr>
            <a:r>
              <a:rPr lang="en-GB" sz="1400" dirty="0" smtClean="0"/>
              <a:t>The flow at the 500 and 250 hPa levels is dominated by a pronounced ridge extending from northern Europe through Russia and by a pronounced trough over Eastern Mediterranean, with the axes directed from SW to NE;</a:t>
            </a:r>
          </a:p>
          <a:p>
            <a:pPr marL="285750" indent="-100013" algn="just">
              <a:buFont typeface="Arial" pitchFamily="34" charset="0"/>
              <a:buChar char="•"/>
            </a:pPr>
            <a:r>
              <a:rPr lang="en-GB" sz="1400" dirty="0" smtClean="0"/>
              <a:t>As suggested by the wind field at the 250 hPa level, the meandering of the jet stream is even more pronounced than in the previous period.</a:t>
            </a:r>
          </a:p>
        </p:txBody>
      </p:sp>
      <p:sp>
        <p:nvSpPr>
          <p:cNvPr id="16" name="CaixaDeTexto 1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6076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498080" cy="1143000"/>
          </a:xfrm>
        </p:spPr>
        <p:txBody>
          <a:bodyPr/>
          <a:lstStyle/>
          <a:p>
            <a:r>
              <a:rPr lang="en-US" dirty="0"/>
              <a:t>Results: </a:t>
            </a:r>
            <a:r>
              <a:rPr lang="en-US" sz="2800" dirty="0" smtClean="0"/>
              <a:t>Extreme meteorological conditions</a:t>
            </a:r>
            <a:endParaRPr lang="en-GB" sz="2800" dirty="0"/>
          </a:p>
        </p:txBody>
      </p:sp>
      <p:sp>
        <p:nvSpPr>
          <p:cNvPr id="5" name="CaixaDeTexto 4"/>
          <p:cNvSpPr txBox="1"/>
          <p:nvPr/>
        </p:nvSpPr>
        <p:spPr>
          <a:xfrm>
            <a:off x="1043608" y="1187460"/>
            <a:ext cx="2923557" cy="369332"/>
          </a:xfrm>
          <a:prstGeom prst="rect">
            <a:avLst/>
          </a:prstGeom>
          <a:noFill/>
        </p:spPr>
        <p:txBody>
          <a:bodyPr wrap="none" rtlCol="0">
            <a:spAutoFit/>
          </a:bodyPr>
          <a:lstStyle/>
          <a:p>
            <a:r>
              <a:rPr lang="en-GB" dirty="0" smtClean="0"/>
              <a:t>The episode of 22-27 August:</a:t>
            </a:r>
            <a:endParaRPr lang="en-GB" dirty="0"/>
          </a:p>
        </p:txBody>
      </p:sp>
      <p:grpSp>
        <p:nvGrpSpPr>
          <p:cNvPr id="6" name="Grupo 5"/>
          <p:cNvGrpSpPr/>
          <p:nvPr/>
        </p:nvGrpSpPr>
        <p:grpSpPr>
          <a:xfrm>
            <a:off x="-36512" y="1700808"/>
            <a:ext cx="5011712" cy="4455192"/>
            <a:chOff x="-36512" y="1700808"/>
            <a:chExt cx="5011712" cy="4455192"/>
          </a:xfrm>
        </p:grpSpPr>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200" y="1990800"/>
              <a:ext cx="3960000" cy="41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1365928" y="1700808"/>
              <a:ext cx="1309974" cy="369332"/>
            </a:xfrm>
            <a:prstGeom prst="rect">
              <a:avLst/>
            </a:prstGeom>
            <a:noFill/>
          </p:spPr>
          <p:txBody>
            <a:bodyPr wrap="none" rtlCol="0">
              <a:spAutoFit/>
            </a:bodyPr>
            <a:lstStyle/>
            <a:p>
              <a:r>
                <a:rPr lang="en-GB" dirty="0" smtClean="0"/>
                <a:t>Composites</a:t>
              </a:r>
              <a:endParaRPr lang="en-GB" dirty="0"/>
            </a:p>
          </p:txBody>
        </p:sp>
        <p:sp>
          <p:nvSpPr>
            <p:cNvPr id="9" name="CaixaDeTexto 8"/>
            <p:cNvSpPr txBox="1"/>
            <p:nvPr/>
          </p:nvSpPr>
          <p:spPr>
            <a:xfrm>
              <a:off x="3376591" y="1700808"/>
              <a:ext cx="1157689" cy="369332"/>
            </a:xfrm>
            <a:prstGeom prst="rect">
              <a:avLst/>
            </a:prstGeom>
            <a:noFill/>
          </p:spPr>
          <p:txBody>
            <a:bodyPr wrap="none" rtlCol="0">
              <a:spAutoFit/>
            </a:bodyPr>
            <a:lstStyle/>
            <a:p>
              <a:r>
                <a:rPr lang="en-GB" dirty="0" smtClean="0"/>
                <a:t>Anomalies</a:t>
              </a:r>
              <a:endParaRPr lang="en-GB" dirty="0"/>
            </a:p>
          </p:txBody>
        </p:sp>
        <p:sp>
          <p:nvSpPr>
            <p:cNvPr id="10" name="CaixaDeTexto 9"/>
            <p:cNvSpPr txBox="1"/>
            <p:nvPr/>
          </p:nvSpPr>
          <p:spPr>
            <a:xfrm>
              <a:off x="171879" y="2204864"/>
              <a:ext cx="906017" cy="461665"/>
            </a:xfrm>
            <a:prstGeom prst="rect">
              <a:avLst/>
            </a:prstGeom>
            <a:noFill/>
          </p:spPr>
          <p:txBody>
            <a:bodyPr wrap="none" rtlCol="0">
              <a:spAutoFit/>
            </a:bodyPr>
            <a:lstStyle/>
            <a:p>
              <a:r>
                <a:rPr lang="en-GB" sz="1200" dirty="0" smtClean="0"/>
                <a:t>T2 – SLP – </a:t>
              </a:r>
            </a:p>
            <a:p>
              <a:r>
                <a:rPr lang="en-GB" sz="1200" dirty="0" smtClean="0"/>
                <a:t>Surf. wind</a:t>
              </a:r>
              <a:endParaRPr lang="en-GB" sz="1200" dirty="0"/>
            </a:p>
          </p:txBody>
        </p:sp>
        <p:sp>
          <p:nvSpPr>
            <p:cNvPr id="11" name="CaixaDeTexto 10"/>
            <p:cNvSpPr txBox="1"/>
            <p:nvPr/>
          </p:nvSpPr>
          <p:spPr>
            <a:xfrm>
              <a:off x="-36512" y="3265239"/>
              <a:ext cx="1114408" cy="276999"/>
            </a:xfrm>
            <a:prstGeom prst="rect">
              <a:avLst/>
            </a:prstGeom>
            <a:noFill/>
          </p:spPr>
          <p:txBody>
            <a:bodyPr wrap="none" rtlCol="0">
              <a:spAutoFit/>
            </a:bodyPr>
            <a:lstStyle/>
            <a:p>
              <a:r>
                <a:rPr lang="en-GB" sz="1200" dirty="0" smtClean="0"/>
                <a:t>RH850 – Z850</a:t>
              </a:r>
              <a:endParaRPr lang="en-GB" sz="1200" dirty="0"/>
            </a:p>
          </p:txBody>
        </p:sp>
        <p:sp>
          <p:nvSpPr>
            <p:cNvPr id="12" name="CaixaDeTexto 11"/>
            <p:cNvSpPr txBox="1"/>
            <p:nvPr/>
          </p:nvSpPr>
          <p:spPr>
            <a:xfrm>
              <a:off x="75699" y="4417367"/>
              <a:ext cx="1002197" cy="276999"/>
            </a:xfrm>
            <a:prstGeom prst="rect">
              <a:avLst/>
            </a:prstGeom>
            <a:noFill/>
          </p:spPr>
          <p:txBody>
            <a:bodyPr wrap="none" rtlCol="0">
              <a:spAutoFit/>
            </a:bodyPr>
            <a:lstStyle/>
            <a:p>
              <a:r>
                <a:rPr lang="en-GB" sz="1200" dirty="0" smtClean="0"/>
                <a:t>T850 – Z500</a:t>
              </a:r>
              <a:endParaRPr lang="en-GB" sz="1200" dirty="0"/>
            </a:p>
          </p:txBody>
        </p:sp>
        <p:sp>
          <p:nvSpPr>
            <p:cNvPr id="13" name="CaixaDeTexto 12"/>
            <p:cNvSpPr txBox="1"/>
            <p:nvPr/>
          </p:nvSpPr>
          <p:spPr>
            <a:xfrm>
              <a:off x="59669" y="5425479"/>
              <a:ext cx="1018227" cy="276999"/>
            </a:xfrm>
            <a:prstGeom prst="rect">
              <a:avLst/>
            </a:prstGeom>
            <a:noFill/>
          </p:spPr>
          <p:txBody>
            <a:bodyPr wrap="none" rtlCol="0">
              <a:spAutoFit/>
            </a:bodyPr>
            <a:lstStyle/>
            <a:p>
              <a:r>
                <a:rPr lang="en-GB" sz="1200" dirty="0" smtClean="0"/>
                <a:t>U250 – Z250</a:t>
              </a:r>
              <a:endParaRPr lang="en-GB" sz="1200" dirty="0"/>
            </a:p>
          </p:txBody>
        </p:sp>
      </p:grpSp>
      <p:pic>
        <p:nvPicPr>
          <p:cNvPr id="81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274400"/>
            <a:ext cx="2088000" cy="186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ângulo 14"/>
          <p:cNvSpPr/>
          <p:nvPr/>
        </p:nvSpPr>
        <p:spPr>
          <a:xfrm>
            <a:off x="7386570" y="1610216"/>
            <a:ext cx="1649925" cy="738664"/>
          </a:xfrm>
          <a:prstGeom prst="rect">
            <a:avLst/>
          </a:prstGeom>
        </p:spPr>
        <p:txBody>
          <a:bodyPr wrap="square">
            <a:spAutoFit/>
          </a:bodyPr>
          <a:lstStyle/>
          <a:p>
            <a:pPr algn="just"/>
            <a:r>
              <a:rPr lang="en-GB" sz="1400" dirty="0" smtClean="0"/>
              <a:t>25 August </a:t>
            </a:r>
            <a:r>
              <a:rPr lang="en-GB" sz="1400" dirty="0"/>
              <a:t>2007 </a:t>
            </a:r>
            <a:r>
              <a:rPr lang="en-GB" sz="1400" dirty="0" smtClean="0"/>
              <a:t>(00 </a:t>
            </a:r>
            <a:r>
              <a:rPr lang="en-GB" sz="1400" dirty="0"/>
              <a:t>UTC) at </a:t>
            </a:r>
            <a:r>
              <a:rPr lang="en-GB" sz="1400" dirty="0" smtClean="0"/>
              <a:t>Athens (</a:t>
            </a:r>
            <a:r>
              <a:rPr lang="en-GB" sz="1400" dirty="0" err="1" smtClean="0"/>
              <a:t>Athinai</a:t>
            </a:r>
            <a:r>
              <a:rPr lang="en-GB" sz="1400" dirty="0" smtClean="0"/>
              <a:t> Airport).</a:t>
            </a:r>
            <a:endParaRPr lang="en-GB" sz="1400" dirty="0"/>
          </a:p>
        </p:txBody>
      </p:sp>
      <p:sp>
        <p:nvSpPr>
          <p:cNvPr id="16" name="CaixaDeTexto 15"/>
          <p:cNvSpPr txBox="1"/>
          <p:nvPr/>
        </p:nvSpPr>
        <p:spPr>
          <a:xfrm>
            <a:off x="4870236" y="3205891"/>
            <a:ext cx="4283967" cy="1857807"/>
          </a:xfrm>
          <a:prstGeom prst="rect">
            <a:avLst/>
          </a:prstGeom>
          <a:noFill/>
        </p:spPr>
        <p:txBody>
          <a:bodyPr wrap="square" lIns="72000" tIns="36000" bIns="36000" rtlCol="0">
            <a:spAutoFit/>
          </a:bodyPr>
          <a:lstStyle/>
          <a:p>
            <a:pPr algn="just"/>
            <a:r>
              <a:rPr lang="en-GB" dirty="0" smtClean="0"/>
              <a:t>Synoptic conditions:</a:t>
            </a:r>
          </a:p>
          <a:p>
            <a:pPr marL="285750" indent="-100013" algn="just">
              <a:buFont typeface="Arial" pitchFamily="34" charset="0"/>
              <a:buChar char="•"/>
            </a:pPr>
            <a:r>
              <a:rPr lang="en-GB" sz="1400" dirty="0" smtClean="0"/>
              <a:t>The abnormal location of the jet streak at high latitudes is associated to positive departures of Z500 and Z250 which delimit a region over Italy and Greece characterized by a strong enhancement of the subsidence of air into the troposphere, leading to an increase of air temperature through adiabatic heating at lower levels</a:t>
            </a:r>
            <a:r>
              <a:rPr lang="en-GB" sz="1400" dirty="0" smtClean="0"/>
              <a:t>;</a:t>
            </a:r>
            <a:endParaRPr lang="en-GB" sz="1400" dirty="0" smtClean="0"/>
          </a:p>
        </p:txBody>
      </p:sp>
      <p:sp>
        <p:nvSpPr>
          <p:cNvPr id="18" name="CaixaDeTexto 17"/>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
        <p:nvSpPr>
          <p:cNvPr id="2" name="Rectângulo 1"/>
          <p:cNvSpPr/>
          <p:nvPr/>
        </p:nvSpPr>
        <p:spPr>
          <a:xfrm>
            <a:off x="5100570" y="5131058"/>
            <a:ext cx="4043430" cy="1169551"/>
          </a:xfrm>
          <a:prstGeom prst="rect">
            <a:avLst/>
          </a:prstGeom>
        </p:spPr>
        <p:txBody>
          <a:bodyPr wrap="square">
            <a:spAutoFit/>
          </a:bodyPr>
          <a:lstStyle/>
          <a:p>
            <a:pPr algn="just"/>
            <a:r>
              <a:rPr lang="en-GB" sz="1400" dirty="0"/>
              <a:t>This effect is also clear in the skew-T log-P diagram at Athens where a stable dry air layer may be identified around 650–750 </a:t>
            </a:r>
            <a:r>
              <a:rPr lang="en-GB" sz="1400" dirty="0" err="1"/>
              <a:t>hPa</a:t>
            </a:r>
            <a:r>
              <a:rPr lang="en-GB" sz="1400" dirty="0"/>
              <a:t>, associated to north-easterly strong winds associated with the ridge, over a turbulent layer of winds about the 800 </a:t>
            </a:r>
            <a:r>
              <a:rPr lang="en-GB" sz="1400" dirty="0" err="1"/>
              <a:t>hPa</a:t>
            </a:r>
            <a:r>
              <a:rPr lang="en-GB" sz="1400" dirty="0"/>
              <a:t> level.</a:t>
            </a:r>
            <a:endParaRPr lang="pt-PT" sz="1400" dirty="0"/>
          </a:p>
        </p:txBody>
      </p:sp>
    </p:spTree>
    <p:extLst>
      <p:ext uri="{BB962C8B-B14F-4D97-AF65-F5344CB8AC3E}">
        <p14:creationId xmlns:p14="http://schemas.microsoft.com/office/powerpoint/2010/main" val="16500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498080" cy="1143000"/>
          </a:xfrm>
        </p:spPr>
        <p:txBody>
          <a:bodyPr/>
          <a:lstStyle/>
          <a:p>
            <a:r>
              <a:rPr lang="en-US" dirty="0"/>
              <a:t>Results: </a:t>
            </a:r>
            <a:r>
              <a:rPr lang="en-US" sz="2800" dirty="0" smtClean="0"/>
              <a:t>Fire risk</a:t>
            </a:r>
            <a:endParaRPr lang="en-GB" sz="2800" dirty="0"/>
          </a:p>
        </p:txBody>
      </p:sp>
      <p:sp>
        <p:nvSpPr>
          <p:cNvPr id="5" name="CaixaDeTexto 4"/>
          <p:cNvSpPr txBox="1"/>
          <p:nvPr/>
        </p:nvSpPr>
        <p:spPr>
          <a:xfrm>
            <a:off x="1043608" y="1187460"/>
            <a:ext cx="2923557" cy="369332"/>
          </a:xfrm>
          <a:prstGeom prst="rect">
            <a:avLst/>
          </a:prstGeom>
          <a:noFill/>
        </p:spPr>
        <p:txBody>
          <a:bodyPr wrap="none" rtlCol="0">
            <a:spAutoFit/>
          </a:bodyPr>
          <a:lstStyle/>
          <a:p>
            <a:r>
              <a:rPr lang="en-GB" dirty="0" smtClean="0"/>
              <a:t>The episode of 22-27 August:</a:t>
            </a:r>
            <a:endParaRPr lang="en-GB" dirty="0"/>
          </a:p>
        </p:txBody>
      </p:sp>
      <p:grpSp>
        <p:nvGrpSpPr>
          <p:cNvPr id="6" name="Grupo 5"/>
          <p:cNvGrpSpPr/>
          <p:nvPr/>
        </p:nvGrpSpPr>
        <p:grpSpPr>
          <a:xfrm>
            <a:off x="3108315" y="1249700"/>
            <a:ext cx="5423685" cy="3763476"/>
            <a:chOff x="3108315" y="1179324"/>
            <a:chExt cx="5423685" cy="3763476"/>
          </a:xfrm>
        </p:grpSpPr>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000" y="1468800"/>
              <a:ext cx="5040000" cy="347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3923929" y="1179324"/>
              <a:ext cx="1309974" cy="369332"/>
            </a:xfrm>
            <a:prstGeom prst="rect">
              <a:avLst/>
            </a:prstGeom>
            <a:noFill/>
          </p:spPr>
          <p:txBody>
            <a:bodyPr wrap="none" rtlCol="0">
              <a:spAutoFit/>
            </a:bodyPr>
            <a:lstStyle/>
            <a:p>
              <a:r>
                <a:rPr lang="en-GB" dirty="0" smtClean="0"/>
                <a:t>Composites</a:t>
              </a:r>
              <a:endParaRPr lang="en-GB" dirty="0"/>
            </a:p>
          </p:txBody>
        </p:sp>
        <p:sp>
          <p:nvSpPr>
            <p:cNvPr id="8" name="CaixaDeTexto 7"/>
            <p:cNvSpPr txBox="1"/>
            <p:nvPr/>
          </p:nvSpPr>
          <p:spPr>
            <a:xfrm>
              <a:off x="6582664" y="1179324"/>
              <a:ext cx="1157689" cy="369332"/>
            </a:xfrm>
            <a:prstGeom prst="rect">
              <a:avLst/>
            </a:prstGeom>
            <a:noFill/>
          </p:spPr>
          <p:txBody>
            <a:bodyPr wrap="none" rtlCol="0">
              <a:spAutoFit/>
            </a:bodyPr>
            <a:lstStyle/>
            <a:p>
              <a:r>
                <a:rPr lang="en-GB" dirty="0" smtClean="0"/>
                <a:t>Anomalies</a:t>
              </a:r>
              <a:endParaRPr lang="en-GB" dirty="0"/>
            </a:p>
          </p:txBody>
        </p:sp>
        <p:sp>
          <p:nvSpPr>
            <p:cNvPr id="9" name="CaixaDeTexto 8"/>
            <p:cNvSpPr txBox="1"/>
            <p:nvPr/>
          </p:nvSpPr>
          <p:spPr>
            <a:xfrm>
              <a:off x="3108315" y="1827396"/>
              <a:ext cx="418704" cy="276999"/>
            </a:xfrm>
            <a:prstGeom prst="rect">
              <a:avLst/>
            </a:prstGeom>
            <a:noFill/>
          </p:spPr>
          <p:txBody>
            <a:bodyPr wrap="none" rtlCol="0">
              <a:spAutoFit/>
            </a:bodyPr>
            <a:lstStyle/>
            <a:p>
              <a:r>
                <a:rPr lang="en-GB" sz="1200" dirty="0" smtClean="0"/>
                <a:t>BUI</a:t>
              </a:r>
              <a:endParaRPr lang="en-GB" sz="1200" dirty="0"/>
            </a:p>
          </p:txBody>
        </p:sp>
        <p:sp>
          <p:nvSpPr>
            <p:cNvPr id="10" name="CaixaDeTexto 9"/>
            <p:cNvSpPr txBox="1"/>
            <p:nvPr/>
          </p:nvSpPr>
          <p:spPr>
            <a:xfrm>
              <a:off x="3108315" y="3042240"/>
              <a:ext cx="332142" cy="276999"/>
            </a:xfrm>
            <a:prstGeom prst="rect">
              <a:avLst/>
            </a:prstGeom>
            <a:noFill/>
          </p:spPr>
          <p:txBody>
            <a:bodyPr wrap="none" rtlCol="0">
              <a:spAutoFit/>
            </a:bodyPr>
            <a:lstStyle/>
            <a:p>
              <a:r>
                <a:rPr lang="en-GB" sz="1200" dirty="0" smtClean="0"/>
                <a:t>ISI</a:t>
              </a:r>
              <a:endParaRPr lang="en-GB" sz="1200" dirty="0"/>
            </a:p>
          </p:txBody>
        </p:sp>
        <p:sp>
          <p:nvSpPr>
            <p:cNvPr id="11" name="CaixaDeTexto 10"/>
            <p:cNvSpPr txBox="1"/>
            <p:nvPr/>
          </p:nvSpPr>
          <p:spPr>
            <a:xfrm>
              <a:off x="3108315" y="4194368"/>
              <a:ext cx="455574" cy="276999"/>
            </a:xfrm>
            <a:prstGeom prst="rect">
              <a:avLst/>
            </a:prstGeom>
            <a:noFill/>
          </p:spPr>
          <p:txBody>
            <a:bodyPr wrap="none" rtlCol="0">
              <a:spAutoFit/>
            </a:bodyPr>
            <a:lstStyle/>
            <a:p>
              <a:r>
                <a:rPr lang="en-GB" sz="1200" dirty="0" smtClean="0"/>
                <a:t>FWI</a:t>
              </a:r>
              <a:endParaRPr lang="en-GB" sz="1200" dirty="0"/>
            </a:p>
          </p:txBody>
        </p:sp>
      </p:grpSp>
      <p:sp>
        <p:nvSpPr>
          <p:cNvPr id="13" name="CaixaDeTexto 12"/>
          <p:cNvSpPr txBox="1"/>
          <p:nvPr/>
        </p:nvSpPr>
        <p:spPr>
          <a:xfrm>
            <a:off x="989857" y="4653136"/>
            <a:ext cx="7974631" cy="2073251"/>
          </a:xfrm>
          <a:prstGeom prst="rect">
            <a:avLst/>
          </a:prstGeom>
          <a:noFill/>
        </p:spPr>
        <p:txBody>
          <a:bodyPr wrap="square" lIns="72000" tIns="36000" bIns="36000" rtlCol="0">
            <a:spAutoFit/>
          </a:bodyPr>
          <a:lstStyle/>
          <a:p>
            <a:pPr algn="just"/>
            <a:r>
              <a:rPr lang="en-GB" dirty="0" smtClean="0"/>
              <a:t>Fire risk conditions:</a:t>
            </a:r>
          </a:p>
          <a:p>
            <a:pPr marL="285750" indent="-285750" algn="just">
              <a:buFont typeface="Arial" pitchFamily="34" charset="0"/>
              <a:buChar char="•"/>
            </a:pPr>
            <a:r>
              <a:rPr lang="en-GB" sz="1600" dirty="0" smtClean="0"/>
              <a:t>The region of high values and of high positive anomalies of FWI is more concentrated than in the previous episode, mainly locating over the Peloponnese and Attica peninsulas;</a:t>
            </a:r>
          </a:p>
          <a:p>
            <a:pPr marL="285750" indent="-285750" algn="just">
              <a:buFont typeface="Arial" pitchFamily="34" charset="0"/>
              <a:buChar char="•"/>
            </a:pPr>
            <a:r>
              <a:rPr lang="en-GB" sz="1600" dirty="0" smtClean="0"/>
              <a:t>The same region is also associated to high values and high positive anomalies of ISI, displaying an arch-like structure along the coasts of the Adriatic and Black Seas which reflects the influence of the etesian winds;</a:t>
            </a:r>
          </a:p>
          <a:p>
            <a:pPr marL="285750" indent="-285750" algn="just">
              <a:buFont typeface="Arial" pitchFamily="34" charset="0"/>
              <a:buChar char="•"/>
            </a:pPr>
            <a:r>
              <a:rPr lang="en-GB" sz="1600" dirty="0" smtClean="0"/>
              <a:t>The extremely severe fires that occurred in the Peloponnese are located in the area of higher values and more positive anomalies of FWI.</a:t>
            </a:r>
          </a:p>
        </p:txBody>
      </p:sp>
      <p:sp>
        <p:nvSpPr>
          <p:cNvPr id="15" name="CaixaDeTexto 14"/>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34838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Conclusions</a:t>
            </a:r>
            <a:endParaRPr lang="en-GB" dirty="0"/>
          </a:p>
        </p:txBody>
      </p:sp>
      <p:sp>
        <p:nvSpPr>
          <p:cNvPr id="4" name="Marcador de Posição de Conteúdo 2"/>
          <p:cNvSpPr>
            <a:spLocks noGrp="1"/>
          </p:cNvSpPr>
          <p:nvPr>
            <p:ph idx="1"/>
          </p:nvPr>
        </p:nvSpPr>
        <p:spPr>
          <a:xfrm>
            <a:off x="179512" y="1556792"/>
            <a:ext cx="8712968" cy="4876800"/>
          </a:xfrm>
        </p:spPr>
        <p:txBody>
          <a:bodyPr>
            <a:normAutofit fontScale="62500" lnSpcReduction="20000"/>
          </a:bodyPr>
          <a:lstStyle/>
          <a:p>
            <a:pPr algn="just"/>
            <a:r>
              <a:rPr lang="en-GB" dirty="0"/>
              <a:t>Mediterranean regions are some of the most affected by </a:t>
            </a:r>
            <a:r>
              <a:rPr lang="en-GB" dirty="0" smtClean="0"/>
              <a:t>wildfires which </a:t>
            </a:r>
            <a:r>
              <a:rPr lang="en-GB" dirty="0"/>
              <a:t>are strongly conditioned by human </a:t>
            </a:r>
            <a:r>
              <a:rPr lang="en-GB" dirty="0" smtClean="0"/>
              <a:t>action, </a:t>
            </a:r>
            <a:r>
              <a:rPr lang="en-GB" dirty="0"/>
              <a:t>morphology of the </a:t>
            </a:r>
            <a:r>
              <a:rPr lang="en-GB" dirty="0" smtClean="0"/>
              <a:t>landscape, </a:t>
            </a:r>
            <a:r>
              <a:rPr lang="en-GB" dirty="0"/>
              <a:t>and vegetation land cover</a:t>
            </a:r>
            <a:r>
              <a:rPr lang="en-US" dirty="0" smtClean="0"/>
              <a:t>;</a:t>
            </a:r>
          </a:p>
          <a:p>
            <a:pPr marL="82296" indent="0" algn="just">
              <a:buNone/>
            </a:pPr>
            <a:endParaRPr lang="en-US" dirty="0" smtClean="0"/>
          </a:p>
          <a:p>
            <a:pPr algn="just"/>
            <a:r>
              <a:rPr lang="en-GB" dirty="0" smtClean="0"/>
              <a:t>Weather </a:t>
            </a:r>
            <a:r>
              <a:rPr lang="en-GB" dirty="0"/>
              <a:t>and climate </a:t>
            </a:r>
            <a:r>
              <a:rPr lang="en-GB" dirty="0" smtClean="0"/>
              <a:t>also strongly </a:t>
            </a:r>
            <a:r>
              <a:rPr lang="en-GB" dirty="0"/>
              <a:t>affect wildfire </a:t>
            </a:r>
            <a:r>
              <a:rPr lang="en-GB" dirty="0" smtClean="0"/>
              <a:t>activity, in </a:t>
            </a:r>
            <a:r>
              <a:rPr lang="en-GB" dirty="0"/>
              <a:t>particular, meteorological factors play a crucial role in </a:t>
            </a:r>
            <a:r>
              <a:rPr lang="en-GB" dirty="0" smtClean="0"/>
              <a:t>the case </a:t>
            </a:r>
            <a:r>
              <a:rPr lang="en-GB" dirty="0"/>
              <a:t>of the larger fire </a:t>
            </a:r>
            <a:r>
              <a:rPr lang="en-GB" dirty="0" smtClean="0"/>
              <a:t>events</a:t>
            </a:r>
            <a:r>
              <a:rPr lang="en-US" dirty="0" smtClean="0"/>
              <a:t>;</a:t>
            </a:r>
          </a:p>
          <a:p>
            <a:pPr marL="82296" indent="0" algn="just">
              <a:buNone/>
            </a:pPr>
            <a:endParaRPr lang="en-US" dirty="0" smtClean="0"/>
          </a:p>
          <a:p>
            <a:pPr algn="just"/>
            <a:r>
              <a:rPr lang="en-GB" dirty="0"/>
              <a:t>satellite information appears as a very </a:t>
            </a:r>
            <a:r>
              <a:rPr lang="en-GB" dirty="0" smtClean="0"/>
              <a:t>appealing tool </a:t>
            </a:r>
            <a:r>
              <a:rPr lang="en-GB" dirty="0"/>
              <a:t>to monitor fire activity, especially if provided by </a:t>
            </a:r>
            <a:r>
              <a:rPr lang="en-GB" dirty="0" smtClean="0"/>
              <a:t>instruments on-board </a:t>
            </a:r>
            <a:r>
              <a:rPr lang="en-GB" dirty="0"/>
              <a:t>geostationary platforms that are able to </a:t>
            </a:r>
            <a:r>
              <a:rPr lang="en-GB" dirty="0" smtClean="0"/>
              <a:t>observe the </a:t>
            </a:r>
            <a:r>
              <a:rPr lang="en-GB" dirty="0"/>
              <a:t>target with a high temporal resolution (e.g. every 15 min </a:t>
            </a:r>
            <a:r>
              <a:rPr lang="en-GB" dirty="0" smtClean="0"/>
              <a:t>in the </a:t>
            </a:r>
            <a:r>
              <a:rPr lang="en-GB" dirty="0"/>
              <a:t>case of Meteosat-8)</a:t>
            </a:r>
            <a:r>
              <a:rPr lang="en-US" dirty="0" smtClean="0"/>
              <a:t>;</a:t>
            </a:r>
          </a:p>
          <a:p>
            <a:pPr marL="82296" indent="0" algn="just">
              <a:buNone/>
            </a:pPr>
            <a:endParaRPr lang="en-US" dirty="0" smtClean="0"/>
          </a:p>
          <a:p>
            <a:pPr algn="just"/>
            <a:r>
              <a:rPr lang="en-GB" dirty="0"/>
              <a:t>Structural similarities were found among the atmospheric </a:t>
            </a:r>
            <a:r>
              <a:rPr lang="en-GB" dirty="0" smtClean="0"/>
              <a:t>circulation and </a:t>
            </a:r>
            <a:r>
              <a:rPr lang="en-GB" dirty="0"/>
              <a:t>the thermo-hydrodynamic processes that </a:t>
            </a:r>
            <a:r>
              <a:rPr lang="en-GB" dirty="0" smtClean="0"/>
              <a:t>dominated the </a:t>
            </a:r>
            <a:r>
              <a:rPr lang="en-GB" dirty="0"/>
              <a:t>seasonal background (July–August 2007) and have </a:t>
            </a:r>
            <a:r>
              <a:rPr lang="en-GB" dirty="0" smtClean="0"/>
              <a:t>prevailed in </a:t>
            </a:r>
            <a:r>
              <a:rPr lang="en-GB" dirty="0"/>
              <a:t>the two extreme periods (24–25 July and 22–27 August</a:t>
            </a:r>
            <a:r>
              <a:rPr lang="en-GB" dirty="0" smtClean="0"/>
              <a:t>).</a:t>
            </a:r>
            <a:endParaRPr lang="pt-PT" dirty="0"/>
          </a:p>
        </p:txBody>
      </p:sp>
      <p:sp>
        <p:nvSpPr>
          <p:cNvPr id="6" name="CaixaDeTexto 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1903407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1331640" y="764704"/>
            <a:ext cx="7272808" cy="1754326"/>
          </a:xfrm>
          <a:prstGeom prst="rect">
            <a:avLst/>
          </a:prstGeom>
        </p:spPr>
        <p:txBody>
          <a:bodyPr wrap="square">
            <a:spAutoFit/>
          </a:bodyPr>
          <a:lstStyle/>
          <a:p>
            <a:pPr algn="just"/>
            <a:endParaRPr lang="en-US" dirty="0" smtClean="0"/>
          </a:p>
          <a:p>
            <a:pPr algn="just"/>
            <a:r>
              <a:rPr lang="en-US" dirty="0" smtClean="0"/>
              <a:t>A full description of this work may be found in:</a:t>
            </a:r>
          </a:p>
          <a:p>
            <a:pPr algn="just"/>
            <a:endParaRPr lang="en-US" dirty="0" smtClean="0"/>
          </a:p>
          <a:p>
            <a:pPr algn="just"/>
            <a:r>
              <a:rPr lang="en-US" dirty="0" smtClean="0">
                <a:solidFill>
                  <a:srgbClr val="0070C0"/>
                </a:solidFill>
              </a:rPr>
              <a:t>Amraoui, M., </a:t>
            </a:r>
            <a:r>
              <a:rPr lang="en-US" i="1" dirty="0" smtClean="0">
                <a:solidFill>
                  <a:srgbClr val="0070C0"/>
                </a:solidFill>
              </a:rPr>
              <a:t>et al</a:t>
            </a:r>
            <a:r>
              <a:rPr lang="en-US" dirty="0" smtClean="0">
                <a:solidFill>
                  <a:srgbClr val="0070C0"/>
                </a:solidFill>
              </a:rPr>
              <a:t>. Fire activity over Mediterranean Europe based on information from Meteosat-8. Forest Ecol. Manage. (2012),</a:t>
            </a:r>
          </a:p>
          <a:p>
            <a:pPr algn="just"/>
            <a:r>
              <a:rPr lang="en-US" dirty="0" smtClean="0">
                <a:solidFill>
                  <a:srgbClr val="0070C0"/>
                </a:solidFill>
              </a:rPr>
              <a:t>http://dx.doi.org/10.1016/j.foreco.2012.08.032</a:t>
            </a:r>
            <a:endParaRPr lang="en-US" dirty="0">
              <a:solidFill>
                <a:srgbClr val="0070C0"/>
              </a:solidFill>
            </a:endParaRPr>
          </a:p>
        </p:txBody>
      </p:sp>
      <p:sp>
        <p:nvSpPr>
          <p:cNvPr id="8" name="CaixaDeTexto 7"/>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
        <p:nvSpPr>
          <p:cNvPr id="2" name="CaixaDeTexto 1"/>
          <p:cNvSpPr txBox="1"/>
          <p:nvPr/>
        </p:nvSpPr>
        <p:spPr>
          <a:xfrm>
            <a:off x="3494103" y="3635732"/>
            <a:ext cx="2806089" cy="830997"/>
          </a:xfrm>
          <a:prstGeom prst="rect">
            <a:avLst/>
          </a:prstGeom>
          <a:noFill/>
        </p:spPr>
        <p:txBody>
          <a:bodyPr wrap="none" rtlCol="0">
            <a:spAutoFit/>
          </a:bodyPr>
          <a:lstStyle/>
          <a:p>
            <a:r>
              <a:rPr lang="pt-PT" sz="4800" dirty="0" err="1" smtClean="0"/>
              <a:t>Thank</a:t>
            </a:r>
            <a:r>
              <a:rPr lang="pt-PT" sz="4800" dirty="0" smtClean="0"/>
              <a:t> </a:t>
            </a:r>
            <a:r>
              <a:rPr lang="pt-PT" sz="4800" dirty="0" err="1" smtClean="0"/>
              <a:t>you</a:t>
            </a:r>
            <a:endParaRPr lang="pt-PT" sz="4800" dirty="0"/>
          </a:p>
        </p:txBody>
      </p:sp>
    </p:spTree>
    <p:extLst>
      <p:ext uri="{BB962C8B-B14F-4D97-AF65-F5344CB8AC3E}">
        <p14:creationId xmlns:p14="http://schemas.microsoft.com/office/powerpoint/2010/main" val="274701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Outline</a:t>
            </a:r>
          </a:p>
        </p:txBody>
      </p:sp>
      <p:sp>
        <p:nvSpPr>
          <p:cNvPr id="3" name="Marcador de Posição de Conteúdo 2"/>
          <p:cNvSpPr>
            <a:spLocks noGrp="1"/>
          </p:cNvSpPr>
          <p:nvPr>
            <p:ph idx="1"/>
          </p:nvPr>
        </p:nvSpPr>
        <p:spPr/>
        <p:txBody>
          <a:bodyPr>
            <a:normAutofit/>
          </a:bodyPr>
          <a:lstStyle/>
          <a:p>
            <a:r>
              <a:rPr lang="en-US" dirty="0" smtClean="0"/>
              <a:t>Introduction</a:t>
            </a:r>
          </a:p>
          <a:p>
            <a:r>
              <a:rPr lang="en-US" dirty="0" smtClean="0"/>
              <a:t>Data and methods</a:t>
            </a:r>
          </a:p>
          <a:p>
            <a:pPr marL="714375" indent="85725">
              <a:buFont typeface="Courier New" pitchFamily="49" charset="0"/>
              <a:buChar char="o"/>
            </a:pPr>
            <a:r>
              <a:rPr lang="en-US" sz="2400" dirty="0" smtClean="0"/>
              <a:t> Fire activity</a:t>
            </a:r>
          </a:p>
          <a:p>
            <a:pPr marL="714375" indent="85725">
              <a:buFont typeface="Courier New" pitchFamily="49" charset="0"/>
              <a:buChar char="o"/>
            </a:pPr>
            <a:r>
              <a:rPr lang="en-US" sz="2400" dirty="0"/>
              <a:t> Meteorological </a:t>
            </a:r>
            <a:r>
              <a:rPr lang="en-US" sz="2400" dirty="0" smtClean="0"/>
              <a:t>parameters</a:t>
            </a:r>
          </a:p>
          <a:p>
            <a:pPr marL="714375" indent="85725">
              <a:buFont typeface="Courier New" pitchFamily="49" charset="0"/>
              <a:buChar char="o"/>
            </a:pPr>
            <a:r>
              <a:rPr lang="en-US" sz="2400" dirty="0"/>
              <a:t> Fire risk</a:t>
            </a:r>
            <a:endParaRPr lang="en-US" sz="2400" dirty="0" smtClean="0"/>
          </a:p>
          <a:p>
            <a:r>
              <a:rPr lang="en-US" dirty="0" smtClean="0"/>
              <a:t>Results</a:t>
            </a:r>
          </a:p>
          <a:p>
            <a:pPr marL="714375" indent="271463">
              <a:buFont typeface="Courier New" pitchFamily="49" charset="0"/>
              <a:buChar char="o"/>
            </a:pPr>
            <a:r>
              <a:rPr lang="en-GB" sz="2400" dirty="0" smtClean="0"/>
              <a:t>Episode </a:t>
            </a:r>
            <a:r>
              <a:rPr lang="en-GB" sz="2400" dirty="0"/>
              <a:t>of 24-25 </a:t>
            </a:r>
            <a:r>
              <a:rPr lang="en-GB" sz="2400" dirty="0" smtClean="0"/>
              <a:t>July 2007</a:t>
            </a:r>
          </a:p>
          <a:p>
            <a:pPr marL="714375" indent="271463">
              <a:buFont typeface="Courier New" pitchFamily="49" charset="0"/>
              <a:buChar char="o"/>
            </a:pPr>
            <a:r>
              <a:rPr lang="en-GB" sz="2400" dirty="0" smtClean="0"/>
              <a:t>Episode </a:t>
            </a:r>
            <a:r>
              <a:rPr lang="en-GB" sz="2400" dirty="0"/>
              <a:t>of 22-27 </a:t>
            </a:r>
            <a:r>
              <a:rPr lang="en-GB" sz="2400" dirty="0" smtClean="0"/>
              <a:t>August 2007</a:t>
            </a:r>
            <a:endParaRPr lang="en-US" sz="2400" dirty="0" smtClean="0"/>
          </a:p>
          <a:p>
            <a:r>
              <a:rPr lang="en-US" dirty="0" smtClean="0"/>
              <a:t>Conclusions</a:t>
            </a:r>
            <a:endParaRPr lang="en-US" dirty="0"/>
          </a:p>
        </p:txBody>
      </p:sp>
      <p:sp>
        <p:nvSpPr>
          <p:cNvPr id="4" name="CaixaDeTexto 3"/>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225481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Introduction</a:t>
            </a:r>
            <a:endParaRPr lang="pt-PT" dirty="0"/>
          </a:p>
        </p:txBody>
      </p:sp>
      <p:sp>
        <p:nvSpPr>
          <p:cNvPr id="3" name="Marcador de Posição de Conteúdo 2"/>
          <p:cNvSpPr>
            <a:spLocks noGrp="1"/>
          </p:cNvSpPr>
          <p:nvPr>
            <p:ph idx="1"/>
          </p:nvPr>
        </p:nvSpPr>
        <p:spPr>
          <a:xfrm>
            <a:off x="179512" y="1628800"/>
            <a:ext cx="8712968" cy="4876800"/>
          </a:xfrm>
        </p:spPr>
        <p:txBody>
          <a:bodyPr>
            <a:normAutofit fontScale="62500" lnSpcReduction="20000"/>
          </a:bodyPr>
          <a:lstStyle/>
          <a:p>
            <a:pPr algn="just"/>
            <a:r>
              <a:rPr lang="en-US" dirty="0" smtClean="0"/>
              <a:t>Fire is a global phenomenon and Southern </a:t>
            </a:r>
            <a:r>
              <a:rPr lang="en-US" dirty="0"/>
              <a:t>Europe occupies a prominent </a:t>
            </a:r>
            <a:r>
              <a:rPr lang="en-US" dirty="0" smtClean="0"/>
              <a:t>position, given </a:t>
            </a:r>
            <a:r>
              <a:rPr lang="en-US" dirty="0"/>
              <a:t>the occurrence of devastating summertime </a:t>
            </a:r>
            <a:r>
              <a:rPr lang="en-US" dirty="0" smtClean="0"/>
              <a:t>wildfires;</a:t>
            </a:r>
          </a:p>
          <a:p>
            <a:pPr marL="82296" indent="0" algn="just">
              <a:buNone/>
            </a:pPr>
            <a:endParaRPr lang="en-US" dirty="0" smtClean="0"/>
          </a:p>
          <a:p>
            <a:pPr algn="just"/>
            <a:r>
              <a:rPr lang="en-US" dirty="0"/>
              <a:t>The </a:t>
            </a:r>
            <a:r>
              <a:rPr lang="en-US" dirty="0" smtClean="0"/>
              <a:t>Mediterranean basin </a:t>
            </a:r>
            <a:r>
              <a:rPr lang="en-US" dirty="0"/>
              <a:t>is </a:t>
            </a:r>
            <a:r>
              <a:rPr lang="en-US" dirty="0" smtClean="0"/>
              <a:t>also considered </a:t>
            </a:r>
            <a:r>
              <a:rPr lang="en-US" dirty="0"/>
              <a:t>a ‘‘hot spot’’ for climate change studies, with a significantly higher </a:t>
            </a:r>
            <a:r>
              <a:rPr lang="en-US" dirty="0" smtClean="0"/>
              <a:t>risk of </a:t>
            </a:r>
            <a:r>
              <a:rPr lang="en-US" dirty="0"/>
              <a:t>intense </a:t>
            </a:r>
            <a:r>
              <a:rPr lang="en-US" dirty="0" smtClean="0"/>
              <a:t>heat wave </a:t>
            </a:r>
            <a:r>
              <a:rPr lang="en-US" dirty="0"/>
              <a:t>episodes </a:t>
            </a:r>
            <a:r>
              <a:rPr lang="en-US" dirty="0" smtClean="0"/>
              <a:t>as </a:t>
            </a:r>
            <a:r>
              <a:rPr lang="en-US" dirty="0"/>
              <a:t>well </a:t>
            </a:r>
            <a:r>
              <a:rPr lang="en-US" dirty="0" smtClean="0"/>
              <a:t>as an </a:t>
            </a:r>
            <a:r>
              <a:rPr lang="en-US" dirty="0"/>
              <a:t>increase in fire </a:t>
            </a:r>
            <a:r>
              <a:rPr lang="en-US" dirty="0" smtClean="0"/>
              <a:t>risk;</a:t>
            </a:r>
          </a:p>
          <a:p>
            <a:pPr marL="82296" indent="0" algn="just">
              <a:buNone/>
            </a:pPr>
            <a:endParaRPr lang="en-US" dirty="0" smtClean="0"/>
          </a:p>
          <a:p>
            <a:pPr algn="just"/>
            <a:r>
              <a:rPr lang="en-US" dirty="0"/>
              <a:t>The rainy and mild winters, which increase fine fuel load </a:t>
            </a:r>
            <a:r>
              <a:rPr lang="en-US" dirty="0" smtClean="0"/>
              <a:t>available, followed </a:t>
            </a:r>
            <a:r>
              <a:rPr lang="en-US" dirty="0"/>
              <a:t>by warm and dry summers, which increase the </a:t>
            </a:r>
            <a:r>
              <a:rPr lang="en-US" dirty="0" smtClean="0"/>
              <a:t>fire risk</a:t>
            </a:r>
            <a:r>
              <a:rPr lang="en-US" dirty="0"/>
              <a:t>, make the Mediterranean region especially prone to the </a:t>
            </a:r>
            <a:r>
              <a:rPr lang="en-US" dirty="0" smtClean="0"/>
              <a:t>occurrence of </a:t>
            </a:r>
            <a:r>
              <a:rPr lang="en-US" dirty="0"/>
              <a:t>a large number of fire events and to the onset of </a:t>
            </a:r>
            <a:r>
              <a:rPr lang="en-US" dirty="0" smtClean="0"/>
              <a:t>extreme </a:t>
            </a:r>
            <a:r>
              <a:rPr lang="en-US" dirty="0"/>
              <a:t>episodes</a:t>
            </a:r>
            <a:r>
              <a:rPr lang="en-US" dirty="0" smtClean="0"/>
              <a:t>;</a:t>
            </a:r>
          </a:p>
          <a:p>
            <a:pPr marL="82296" indent="0" algn="just">
              <a:buNone/>
            </a:pPr>
            <a:endParaRPr lang="en-US" dirty="0" smtClean="0"/>
          </a:p>
          <a:p>
            <a:pPr algn="just"/>
            <a:r>
              <a:rPr lang="en-US" dirty="0" smtClean="0"/>
              <a:t>Information on </a:t>
            </a:r>
            <a:r>
              <a:rPr lang="en-US" dirty="0"/>
              <a:t>fire activity as derived from Meteosat-8 imagery has the </a:t>
            </a:r>
            <a:r>
              <a:rPr lang="en-US" dirty="0" smtClean="0"/>
              <a:t>appropriate spatial </a:t>
            </a:r>
            <a:r>
              <a:rPr lang="en-US" dirty="0"/>
              <a:t>and temporal resolutions to be used to uncover </a:t>
            </a:r>
            <a:r>
              <a:rPr lang="en-US" dirty="0" smtClean="0"/>
              <a:t>the role </a:t>
            </a:r>
            <a:r>
              <a:rPr lang="en-US" dirty="0"/>
              <a:t>played by land cover and by meteorological conditions on fire events in Mediterranean Europe, namely on large fire events </a:t>
            </a:r>
            <a:r>
              <a:rPr lang="en-US" dirty="0" smtClean="0"/>
              <a:t>associated to </a:t>
            </a:r>
            <a:r>
              <a:rPr lang="en-US" dirty="0"/>
              <a:t>persistent fire activity.</a:t>
            </a:r>
            <a:endParaRPr lang="pt-PT" dirty="0"/>
          </a:p>
        </p:txBody>
      </p:sp>
      <p:sp>
        <p:nvSpPr>
          <p:cNvPr id="7" name="CaixaDeTexto 6"/>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381824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Data and </a:t>
            </a:r>
            <a:r>
              <a:rPr lang="en-US" dirty="0" smtClean="0"/>
              <a:t>methods: </a:t>
            </a:r>
            <a:r>
              <a:rPr lang="en-US" sz="2800" dirty="0" smtClean="0"/>
              <a:t>Fire activity</a:t>
            </a:r>
            <a:endParaRPr lang="pt-PT" sz="2800" dirty="0"/>
          </a:p>
        </p:txBody>
      </p:sp>
      <p:sp>
        <p:nvSpPr>
          <p:cNvPr id="3" name="Marcador de Posição de Conteúdo 2"/>
          <p:cNvSpPr>
            <a:spLocks noGrp="1"/>
          </p:cNvSpPr>
          <p:nvPr>
            <p:ph idx="1"/>
          </p:nvPr>
        </p:nvSpPr>
        <p:spPr>
          <a:xfrm>
            <a:off x="180000" y="1602000"/>
            <a:ext cx="8712000" cy="4878000"/>
          </a:xfrm>
        </p:spPr>
        <p:txBody>
          <a:bodyPr>
            <a:noAutofit/>
          </a:bodyPr>
          <a:lstStyle/>
          <a:p>
            <a:pPr algn="just"/>
            <a:r>
              <a:rPr lang="en-US" sz="2000" dirty="0"/>
              <a:t>Information about fire events was derived from the </a:t>
            </a:r>
            <a:r>
              <a:rPr lang="en-US" sz="2000" dirty="0" smtClean="0"/>
              <a:t>so-called Fire </a:t>
            </a:r>
            <a:r>
              <a:rPr lang="en-US" sz="2000" dirty="0"/>
              <a:t>Detection and Monitoring </a:t>
            </a:r>
            <a:r>
              <a:rPr lang="en-US" sz="2000" dirty="0" smtClean="0"/>
              <a:t>(FD&amp;M) product that is running, in near real time, in the framework of EUMETSAT’s LSA SAF </a:t>
            </a:r>
            <a:r>
              <a:rPr lang="en-US" sz="2000" dirty="0"/>
              <a:t>and consist of fire pixels and active fires detected over Southern Europe during July-August period of 2007, 2008 and </a:t>
            </a:r>
            <a:r>
              <a:rPr lang="en-US" sz="2000" dirty="0" smtClean="0"/>
              <a:t>2009;</a:t>
            </a:r>
          </a:p>
          <a:p>
            <a:pPr marL="82296" indent="0" algn="just">
              <a:buNone/>
            </a:pPr>
            <a:endParaRPr lang="en-US" sz="2000" dirty="0" smtClean="0"/>
          </a:p>
          <a:p>
            <a:pPr marL="0" indent="0" algn="just">
              <a:buNone/>
            </a:pPr>
            <a:r>
              <a:rPr lang="en-US" sz="2000" dirty="0" smtClean="0"/>
              <a:t>1- Fire </a:t>
            </a:r>
            <a:r>
              <a:rPr lang="en-US" sz="2000" dirty="0"/>
              <a:t>pixels are those where at least one active fire </a:t>
            </a:r>
            <a:r>
              <a:rPr lang="en-US" sz="2000" dirty="0" smtClean="0"/>
              <a:t>was detected </a:t>
            </a:r>
            <a:r>
              <a:rPr lang="en-US" sz="2000" dirty="0"/>
              <a:t>by the </a:t>
            </a:r>
            <a:r>
              <a:rPr lang="en-US" sz="2000" dirty="0" smtClean="0"/>
              <a:t>algorithm;</a:t>
            </a:r>
          </a:p>
          <a:p>
            <a:pPr marL="0" indent="0" algn="just">
              <a:buNone/>
            </a:pPr>
            <a:r>
              <a:rPr lang="en-US" sz="2000" dirty="0" smtClean="0"/>
              <a:t>2- Active </a:t>
            </a:r>
            <a:r>
              <a:rPr lang="en-US" sz="2000" dirty="0"/>
              <a:t>fires are given by the number of fire occurrences </a:t>
            </a:r>
            <a:r>
              <a:rPr lang="en-US" sz="2000" dirty="0" smtClean="0"/>
              <a:t>continuously detected </a:t>
            </a:r>
            <a:r>
              <a:rPr lang="en-US" sz="2000" dirty="0"/>
              <a:t>in a given fire pixel. Active fires may </a:t>
            </a:r>
            <a:r>
              <a:rPr lang="en-US" sz="2000" dirty="0" smtClean="0"/>
              <a:t>be viewed </a:t>
            </a:r>
            <a:r>
              <a:rPr lang="en-US" sz="2000" dirty="0"/>
              <a:t>as an indicator of persistence (and therefore as </a:t>
            </a:r>
            <a:r>
              <a:rPr lang="en-US" sz="2000" dirty="0" smtClean="0"/>
              <a:t>a proxy </a:t>
            </a:r>
            <a:r>
              <a:rPr lang="en-US" sz="2000" dirty="0"/>
              <a:t>of severity) of a given fire event</a:t>
            </a:r>
            <a:r>
              <a:rPr lang="en-US" sz="2000" dirty="0" smtClean="0"/>
              <a:t>.</a:t>
            </a:r>
          </a:p>
          <a:p>
            <a:pPr marL="0" indent="0" algn="just">
              <a:buNone/>
            </a:pPr>
            <a:endParaRPr lang="en-US" sz="2000" dirty="0" smtClean="0"/>
          </a:p>
          <a:p>
            <a:pPr marL="0" indent="0" algn="just">
              <a:buNone/>
            </a:pPr>
            <a:r>
              <a:rPr lang="en-US" sz="1600" dirty="0"/>
              <a:t>A full description of the algorithm may be found in:</a:t>
            </a:r>
          </a:p>
          <a:p>
            <a:pPr marL="0" indent="0" algn="just">
              <a:buNone/>
            </a:pPr>
            <a:r>
              <a:rPr lang="en-US" sz="1600" dirty="0">
                <a:solidFill>
                  <a:schemeClr val="accent6">
                    <a:lumMod val="75000"/>
                  </a:schemeClr>
                </a:solidFill>
              </a:rPr>
              <a:t>Amraoui, M., C.C. </a:t>
            </a:r>
            <a:r>
              <a:rPr lang="en-US" sz="1600" dirty="0" err="1">
                <a:solidFill>
                  <a:schemeClr val="accent6">
                    <a:lumMod val="75000"/>
                  </a:schemeClr>
                </a:solidFill>
              </a:rPr>
              <a:t>DaCamara</a:t>
            </a:r>
            <a:r>
              <a:rPr lang="en-US" sz="1600" dirty="0">
                <a:solidFill>
                  <a:schemeClr val="accent6">
                    <a:lumMod val="75000"/>
                  </a:schemeClr>
                </a:solidFill>
              </a:rPr>
              <a:t>, &amp; Pereira, J.M.C. (2010). Detection and monitoring of African vegetation fires using MSG-SEVIRI imagery. Remote Sensing of Environment, 114 (5), 1038-1052.</a:t>
            </a:r>
          </a:p>
          <a:p>
            <a:pPr marL="0" indent="0" algn="just">
              <a:buNone/>
            </a:pPr>
            <a:endParaRPr lang="en-US" sz="2000" dirty="0" smtClean="0"/>
          </a:p>
        </p:txBody>
      </p:sp>
      <p:sp>
        <p:nvSpPr>
          <p:cNvPr id="6" name="CaixaDeTexto 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1082658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435608" y="274638"/>
            <a:ext cx="7708392" cy="1143000"/>
          </a:xfrm>
        </p:spPr>
        <p:txBody>
          <a:bodyPr>
            <a:normAutofit fontScale="90000"/>
          </a:bodyPr>
          <a:lstStyle/>
          <a:p>
            <a:r>
              <a:rPr lang="en-US" sz="4800" dirty="0"/>
              <a:t>Data and </a:t>
            </a:r>
            <a:r>
              <a:rPr lang="en-US" sz="4800" dirty="0" smtClean="0"/>
              <a:t>methods: </a:t>
            </a:r>
            <a:r>
              <a:rPr lang="en-US" sz="2400" dirty="0" smtClean="0"/>
              <a:t>Meteorological parameters</a:t>
            </a:r>
            <a:endParaRPr lang="pt-PT" sz="2400" dirty="0"/>
          </a:p>
        </p:txBody>
      </p:sp>
      <p:sp>
        <p:nvSpPr>
          <p:cNvPr id="3" name="Marcador de Posição de Conteúdo 2"/>
          <p:cNvSpPr>
            <a:spLocks noGrp="1"/>
          </p:cNvSpPr>
          <p:nvPr>
            <p:ph idx="1"/>
          </p:nvPr>
        </p:nvSpPr>
        <p:spPr>
          <a:xfrm>
            <a:off x="180000" y="1602000"/>
            <a:ext cx="8712000" cy="4878000"/>
          </a:xfrm>
        </p:spPr>
        <p:txBody>
          <a:bodyPr>
            <a:normAutofit/>
          </a:bodyPr>
          <a:lstStyle/>
          <a:p>
            <a:pPr marL="0" indent="0" algn="just">
              <a:buNone/>
            </a:pPr>
            <a:r>
              <a:rPr lang="en-US" sz="2000" dirty="0" smtClean="0"/>
              <a:t>Horizontal fields consist of Interim </a:t>
            </a:r>
            <a:r>
              <a:rPr lang="en-GB" sz="2000" dirty="0" smtClean="0"/>
              <a:t>Reanalyses</a:t>
            </a:r>
            <a:r>
              <a:rPr lang="en-US" sz="2000" dirty="0" smtClean="0"/>
              <a:t> (ERA-Interim) from ECMWF at 12 UTC full resolution (0.75x0.75 </a:t>
            </a:r>
            <a:r>
              <a:rPr lang="en-US" sz="2000" dirty="0" err="1" smtClean="0"/>
              <a:t>lat</a:t>
            </a:r>
            <a:r>
              <a:rPr lang="en-US" sz="2000" dirty="0" smtClean="0"/>
              <a:t>/</a:t>
            </a:r>
            <a:r>
              <a:rPr lang="en-US" sz="2000" dirty="0" err="1" smtClean="0"/>
              <a:t>lon</a:t>
            </a:r>
            <a:r>
              <a:rPr lang="en-US" sz="2000" dirty="0" smtClean="0"/>
              <a:t>) over European sector </a:t>
            </a:r>
            <a:r>
              <a:rPr lang="pt-PT" sz="2000" dirty="0"/>
              <a:t>(</a:t>
            </a:r>
            <a:r>
              <a:rPr lang="pt-PT" sz="2000" dirty="0" smtClean="0"/>
              <a:t>12ºW–55ºE</a:t>
            </a:r>
            <a:r>
              <a:rPr lang="pt-PT" sz="2000" dirty="0"/>
              <a:t>, </a:t>
            </a:r>
            <a:r>
              <a:rPr lang="pt-PT" sz="2000" dirty="0" smtClean="0"/>
              <a:t>24ºN–57ºN) for </a:t>
            </a:r>
            <a:r>
              <a:rPr lang="pt-PT" sz="2000" dirty="0" err="1" smtClean="0"/>
              <a:t>July</a:t>
            </a:r>
            <a:r>
              <a:rPr lang="pt-PT" sz="2000" dirty="0" smtClean="0"/>
              <a:t> </a:t>
            </a:r>
            <a:r>
              <a:rPr lang="pt-PT" sz="2000" dirty="0" err="1" smtClean="0"/>
              <a:t>and</a:t>
            </a:r>
            <a:r>
              <a:rPr lang="pt-PT" sz="2000" dirty="0" smtClean="0"/>
              <a:t> </a:t>
            </a:r>
            <a:r>
              <a:rPr lang="pt-PT" sz="2000" dirty="0" err="1" smtClean="0"/>
              <a:t>August</a:t>
            </a:r>
            <a:r>
              <a:rPr lang="pt-PT" sz="2000" dirty="0" smtClean="0"/>
              <a:t> 1989-2009</a:t>
            </a:r>
            <a:r>
              <a:rPr lang="en-US" sz="2000" dirty="0" smtClean="0"/>
              <a:t>:</a:t>
            </a:r>
          </a:p>
          <a:p>
            <a:pPr marL="0" indent="0" algn="just">
              <a:buNone/>
            </a:pPr>
            <a:endParaRPr lang="en-US" sz="2000" dirty="0" smtClean="0"/>
          </a:p>
          <a:p>
            <a:pPr algn="just"/>
            <a:r>
              <a:rPr lang="en-US" sz="2000" dirty="0"/>
              <a:t>mean sea level pressure </a:t>
            </a:r>
            <a:r>
              <a:rPr lang="en-US" sz="2000" dirty="0" smtClean="0"/>
              <a:t>(SLP</a:t>
            </a:r>
            <a:r>
              <a:rPr lang="en-US" sz="2000" dirty="0"/>
              <a:t>);</a:t>
            </a:r>
          </a:p>
          <a:p>
            <a:pPr algn="just"/>
            <a:r>
              <a:rPr lang="en-US" sz="2000" dirty="0" smtClean="0"/>
              <a:t>air </a:t>
            </a:r>
            <a:r>
              <a:rPr lang="en-US" sz="2000" dirty="0"/>
              <a:t>temperature at 2 m height </a:t>
            </a:r>
            <a:r>
              <a:rPr lang="en-US" sz="2000" dirty="0" smtClean="0"/>
              <a:t>(T2</a:t>
            </a:r>
            <a:r>
              <a:rPr lang="en-US" sz="2000" dirty="0"/>
              <a:t>);</a:t>
            </a:r>
          </a:p>
          <a:p>
            <a:pPr algn="just"/>
            <a:r>
              <a:rPr lang="en-US" sz="2000" dirty="0" smtClean="0"/>
              <a:t>dew </a:t>
            </a:r>
            <a:r>
              <a:rPr lang="en-US" sz="2000" dirty="0"/>
              <a:t>point temperature at 2 m height </a:t>
            </a:r>
            <a:r>
              <a:rPr lang="en-US" sz="2000" dirty="0" smtClean="0"/>
              <a:t>(Td2</a:t>
            </a:r>
            <a:r>
              <a:rPr lang="en-US" sz="2000" dirty="0"/>
              <a:t>);</a:t>
            </a:r>
          </a:p>
          <a:p>
            <a:pPr algn="just"/>
            <a:r>
              <a:rPr lang="en-US" sz="2000" dirty="0" smtClean="0"/>
              <a:t>24 </a:t>
            </a:r>
            <a:r>
              <a:rPr lang="en-US" sz="2000" dirty="0"/>
              <a:t>h accumulated precipitation </a:t>
            </a:r>
            <a:r>
              <a:rPr lang="en-US" sz="2000" dirty="0" smtClean="0"/>
              <a:t>(P24</a:t>
            </a:r>
            <a:r>
              <a:rPr lang="en-US" sz="2000" dirty="0"/>
              <a:t>);</a:t>
            </a:r>
          </a:p>
          <a:p>
            <a:pPr algn="just"/>
            <a:r>
              <a:rPr lang="en-US" sz="2000" dirty="0" smtClean="0"/>
              <a:t>horizontal </a:t>
            </a:r>
            <a:r>
              <a:rPr lang="en-US" sz="2000" dirty="0"/>
              <a:t>wind vectors at 10 m height;</a:t>
            </a:r>
          </a:p>
          <a:p>
            <a:pPr algn="just"/>
            <a:r>
              <a:rPr lang="en-US" sz="2000" dirty="0" smtClean="0"/>
              <a:t>wind </a:t>
            </a:r>
            <a:r>
              <a:rPr lang="en-US" sz="2000" dirty="0"/>
              <a:t>speed at 10 m height </a:t>
            </a:r>
            <a:r>
              <a:rPr lang="en-US" sz="2000" dirty="0" smtClean="0"/>
              <a:t>(U10</a:t>
            </a:r>
            <a:r>
              <a:rPr lang="en-US" sz="2000" dirty="0"/>
              <a:t>);</a:t>
            </a:r>
          </a:p>
          <a:p>
            <a:pPr algn="just"/>
            <a:r>
              <a:rPr lang="en-US" sz="2000" dirty="0" smtClean="0"/>
              <a:t>250</a:t>
            </a:r>
            <a:r>
              <a:rPr lang="en-US" sz="2000" dirty="0"/>
              <a:t>, 500 and 850 hPa geopotential heights </a:t>
            </a:r>
            <a:r>
              <a:rPr lang="en-US" sz="2000" dirty="0" smtClean="0"/>
              <a:t>(Z250, Z500 </a:t>
            </a:r>
            <a:r>
              <a:rPr lang="en-US" sz="2000" dirty="0"/>
              <a:t>and Z850);</a:t>
            </a:r>
          </a:p>
          <a:p>
            <a:pPr algn="just"/>
            <a:r>
              <a:rPr lang="en-US" sz="2000" dirty="0" smtClean="0"/>
              <a:t>temperature </a:t>
            </a:r>
            <a:r>
              <a:rPr lang="en-US" sz="2000" dirty="0"/>
              <a:t>and relative humidity at 850 hPa </a:t>
            </a:r>
            <a:r>
              <a:rPr lang="en-US" sz="2000" dirty="0" smtClean="0"/>
              <a:t>(T850 </a:t>
            </a:r>
            <a:r>
              <a:rPr lang="en-US" sz="2000" dirty="0"/>
              <a:t>and RH850);</a:t>
            </a:r>
          </a:p>
          <a:p>
            <a:pPr algn="just"/>
            <a:r>
              <a:rPr lang="en-US" sz="2000" dirty="0" smtClean="0"/>
              <a:t>wind </a:t>
            </a:r>
            <a:r>
              <a:rPr lang="en-US" sz="2000" dirty="0"/>
              <a:t>speed at 250 hPa </a:t>
            </a:r>
            <a:r>
              <a:rPr lang="en-US" sz="2000" dirty="0" smtClean="0"/>
              <a:t>(U250).</a:t>
            </a:r>
          </a:p>
        </p:txBody>
      </p:sp>
      <p:sp>
        <p:nvSpPr>
          <p:cNvPr id="6" name="CaixaDeTexto 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1314287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80000" y="1602000"/>
            <a:ext cx="8712000" cy="4878000"/>
          </a:xfrm>
        </p:spPr>
        <p:txBody>
          <a:bodyPr>
            <a:normAutofit/>
          </a:bodyPr>
          <a:lstStyle/>
          <a:p>
            <a:pPr marL="0" indent="0" algn="just">
              <a:buNone/>
            </a:pPr>
            <a:r>
              <a:rPr lang="en-US" sz="2000" dirty="0" smtClean="0"/>
              <a:t>Vertical </a:t>
            </a:r>
            <a:r>
              <a:rPr lang="en-US" sz="2000" dirty="0"/>
              <a:t>profiles were obtained from the Department of Atmospheric Science of the University of Wyoming (</a:t>
            </a:r>
            <a:r>
              <a:rPr lang="en-US" sz="2000" dirty="0">
                <a:hlinkClick r:id="rId2"/>
              </a:rPr>
              <a:t>http://www.uwyo.edu</a:t>
            </a:r>
            <a:r>
              <a:rPr lang="en-US" sz="2000" dirty="0" smtClean="0"/>
              <a:t>) and consist </a:t>
            </a:r>
            <a:r>
              <a:rPr lang="en-US" sz="2000" dirty="0"/>
              <a:t>of soundings </a:t>
            </a:r>
            <a:r>
              <a:rPr lang="en-US" sz="2000" dirty="0" smtClean="0"/>
              <a:t>of:</a:t>
            </a:r>
          </a:p>
          <a:p>
            <a:pPr algn="just"/>
            <a:r>
              <a:rPr lang="en-US" sz="2000" dirty="0" smtClean="0"/>
              <a:t> temperature; </a:t>
            </a:r>
          </a:p>
          <a:p>
            <a:pPr algn="just"/>
            <a:r>
              <a:rPr lang="en-US" sz="2000" dirty="0" smtClean="0"/>
              <a:t>dew </a:t>
            </a:r>
            <a:r>
              <a:rPr lang="en-US" sz="2000" dirty="0"/>
              <a:t>point </a:t>
            </a:r>
            <a:r>
              <a:rPr lang="en-US" sz="2000" dirty="0" smtClean="0"/>
              <a:t>temperature;</a:t>
            </a:r>
          </a:p>
          <a:p>
            <a:pPr algn="just"/>
            <a:r>
              <a:rPr lang="en-US" sz="2000" dirty="0" smtClean="0"/>
              <a:t>wind.</a:t>
            </a:r>
            <a:endParaRPr lang="pt-PT" sz="2000" dirty="0"/>
          </a:p>
        </p:txBody>
      </p:sp>
      <p:sp>
        <p:nvSpPr>
          <p:cNvPr id="6" name="Título 1"/>
          <p:cNvSpPr>
            <a:spLocks noGrp="1"/>
          </p:cNvSpPr>
          <p:nvPr>
            <p:ph type="title"/>
          </p:nvPr>
        </p:nvSpPr>
        <p:spPr>
          <a:xfrm>
            <a:off x="1435608" y="274638"/>
            <a:ext cx="7708392" cy="1143000"/>
          </a:xfrm>
        </p:spPr>
        <p:txBody>
          <a:bodyPr>
            <a:normAutofit fontScale="90000"/>
          </a:bodyPr>
          <a:lstStyle/>
          <a:p>
            <a:r>
              <a:rPr lang="en-US" sz="4800" dirty="0"/>
              <a:t>Data and </a:t>
            </a:r>
            <a:r>
              <a:rPr lang="en-US" sz="4800" dirty="0" smtClean="0"/>
              <a:t>methods: </a:t>
            </a:r>
            <a:r>
              <a:rPr lang="en-US" sz="2400" dirty="0" smtClean="0"/>
              <a:t>Meteorological parameters</a:t>
            </a:r>
            <a:endParaRPr lang="pt-PT" sz="2400" dirty="0"/>
          </a:p>
        </p:txBody>
      </p:sp>
      <p:sp>
        <p:nvSpPr>
          <p:cNvPr id="8" name="CaixaDeTexto 7"/>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32061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n-US" dirty="0"/>
              <a:t>Data and </a:t>
            </a:r>
            <a:r>
              <a:rPr lang="en-US" dirty="0" smtClean="0"/>
              <a:t>methods: </a:t>
            </a:r>
            <a:r>
              <a:rPr lang="en-US" sz="2700" dirty="0" smtClean="0"/>
              <a:t>Fire risk</a:t>
            </a:r>
            <a:endParaRPr lang="pt-PT" sz="2700" dirty="0"/>
          </a:p>
        </p:txBody>
      </p:sp>
      <p:sp>
        <p:nvSpPr>
          <p:cNvPr id="3" name="Marcador de Posição de Conteúdo 2"/>
          <p:cNvSpPr>
            <a:spLocks noGrp="1"/>
          </p:cNvSpPr>
          <p:nvPr>
            <p:ph idx="1"/>
          </p:nvPr>
        </p:nvSpPr>
        <p:spPr>
          <a:xfrm>
            <a:off x="180000" y="1602000"/>
            <a:ext cx="8712000" cy="4878000"/>
          </a:xfrm>
        </p:spPr>
        <p:txBody>
          <a:bodyPr>
            <a:normAutofit/>
          </a:bodyPr>
          <a:lstStyle/>
          <a:p>
            <a:pPr marL="0" indent="0" algn="just">
              <a:buNone/>
            </a:pPr>
            <a:r>
              <a:rPr lang="en-US" sz="2000" dirty="0"/>
              <a:t>ERA-Interim reanalysis </a:t>
            </a:r>
            <a:r>
              <a:rPr lang="en-US" sz="2000" dirty="0" smtClean="0"/>
              <a:t>data, </a:t>
            </a:r>
            <a:r>
              <a:rPr lang="en-US" sz="2000" dirty="0"/>
              <a:t>at 12 UTC for the period 1989–2009</a:t>
            </a:r>
            <a:r>
              <a:rPr lang="en-US" sz="2000" dirty="0" smtClean="0"/>
              <a:t>, </a:t>
            </a:r>
            <a:r>
              <a:rPr lang="en-US" sz="2000" dirty="0"/>
              <a:t>namely T2, Td2, U10 and P24 </a:t>
            </a:r>
            <a:r>
              <a:rPr lang="en-US" sz="2000" dirty="0" smtClean="0"/>
              <a:t>were accordingly </a:t>
            </a:r>
            <a:r>
              <a:rPr lang="en-US" sz="2000" dirty="0"/>
              <a:t>used to </a:t>
            </a:r>
            <a:r>
              <a:rPr lang="en-US" sz="2000" dirty="0" smtClean="0"/>
              <a:t>compute:</a:t>
            </a:r>
          </a:p>
          <a:p>
            <a:pPr marL="0" indent="0" algn="just">
              <a:buNone/>
            </a:pPr>
            <a:endParaRPr lang="en-US" sz="2000" dirty="0" smtClean="0"/>
          </a:p>
          <a:p>
            <a:pPr algn="just"/>
            <a:r>
              <a:rPr lang="en-US" sz="2000" dirty="0" smtClean="0"/>
              <a:t>Build-Up Index (</a:t>
            </a:r>
            <a:r>
              <a:rPr lang="en-US" sz="2000" dirty="0"/>
              <a:t>BUI) that is a rating </a:t>
            </a:r>
            <a:r>
              <a:rPr lang="en-US" sz="2000" dirty="0" smtClean="0"/>
              <a:t>of the </a:t>
            </a:r>
            <a:r>
              <a:rPr lang="en-US" sz="2000" dirty="0"/>
              <a:t>total amount of fuel available for </a:t>
            </a:r>
            <a:r>
              <a:rPr lang="en-US" sz="2000" dirty="0" smtClean="0"/>
              <a:t>combustion </a:t>
            </a:r>
            <a:r>
              <a:rPr lang="en-US" sz="2000" dirty="0"/>
              <a:t>(timescale of the order of </a:t>
            </a:r>
            <a:r>
              <a:rPr lang="en-US" sz="2000" dirty="0" smtClean="0"/>
              <a:t>2 weeks up to 50 days);</a:t>
            </a:r>
          </a:p>
          <a:p>
            <a:pPr algn="just"/>
            <a:r>
              <a:rPr lang="en-US" sz="2000" dirty="0" smtClean="0"/>
              <a:t>Initial Spread Index (</a:t>
            </a:r>
            <a:r>
              <a:rPr lang="en-US" sz="2000" dirty="0"/>
              <a:t>ISI) that rates fire </a:t>
            </a:r>
            <a:r>
              <a:rPr lang="en-US" sz="2000" dirty="0" smtClean="0"/>
              <a:t>spread (timescale of the order of a day);</a:t>
            </a:r>
          </a:p>
          <a:p>
            <a:pPr algn="just"/>
            <a:r>
              <a:rPr lang="en-US" sz="2000" dirty="0" smtClean="0"/>
              <a:t>Fire Weather Index (FWI) </a:t>
            </a:r>
            <a:r>
              <a:rPr lang="en-GB" sz="2000" dirty="0" smtClean="0"/>
              <a:t>that rates </a:t>
            </a:r>
            <a:r>
              <a:rPr lang="en-GB" sz="2000" dirty="0"/>
              <a:t>fire </a:t>
            </a:r>
            <a:r>
              <a:rPr lang="en-GB" sz="2000" dirty="0" smtClean="0"/>
              <a:t>intensity and is a function of ISI and BUI.</a:t>
            </a:r>
          </a:p>
          <a:p>
            <a:pPr marL="0" indent="0" algn="just">
              <a:buNone/>
            </a:pPr>
            <a:endParaRPr lang="en-GB" sz="2000" dirty="0"/>
          </a:p>
          <a:p>
            <a:pPr marL="0" indent="0" algn="just">
              <a:buNone/>
            </a:pPr>
            <a:r>
              <a:rPr lang="en-GB" sz="2000" dirty="0" smtClean="0"/>
              <a:t>BUI, ISI and FWI are parte of </a:t>
            </a:r>
            <a:r>
              <a:rPr lang="en-US" sz="2000" dirty="0"/>
              <a:t>the Canadian Forest Fire Weather </a:t>
            </a:r>
            <a:r>
              <a:rPr lang="en-US" sz="2000" dirty="0" smtClean="0"/>
              <a:t>Index System </a:t>
            </a:r>
            <a:r>
              <a:rPr lang="en-US" sz="2000" dirty="0"/>
              <a:t>(CFFWIS</a:t>
            </a:r>
            <a:r>
              <a:rPr lang="en-US" sz="2000" dirty="0" smtClean="0"/>
              <a:t>).</a:t>
            </a:r>
            <a:endParaRPr lang="pt-PT" sz="2000" dirty="0"/>
          </a:p>
        </p:txBody>
      </p:sp>
      <p:sp>
        <p:nvSpPr>
          <p:cNvPr id="6" name="CaixaDeTexto 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403794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Results: </a:t>
            </a:r>
            <a:r>
              <a:rPr lang="en-US" sz="2800" dirty="0" smtClean="0"/>
              <a:t>Fire activity</a:t>
            </a:r>
            <a:endParaRPr lang="pt-PT" sz="2800" dirty="0"/>
          </a:p>
        </p:txBody>
      </p:sp>
      <p:pic>
        <p:nvPicPr>
          <p:cNvPr id="205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59632" y="1124744"/>
            <a:ext cx="347008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ângulo 3"/>
          <p:cNvSpPr/>
          <p:nvPr/>
        </p:nvSpPr>
        <p:spPr>
          <a:xfrm>
            <a:off x="1043608" y="5589240"/>
            <a:ext cx="3816424" cy="1077218"/>
          </a:xfrm>
          <a:prstGeom prst="rect">
            <a:avLst/>
          </a:prstGeom>
        </p:spPr>
        <p:txBody>
          <a:bodyPr wrap="square">
            <a:spAutoFit/>
          </a:bodyPr>
          <a:lstStyle/>
          <a:p>
            <a:pPr algn="just"/>
            <a:r>
              <a:rPr lang="en-GB" sz="1600" dirty="0" smtClean="0"/>
              <a:t>The figures present, For </a:t>
            </a:r>
            <a:r>
              <a:rPr lang="en-GB" sz="1600" dirty="0"/>
              <a:t>each July–August period </a:t>
            </a:r>
            <a:r>
              <a:rPr lang="en-GB" sz="1600" dirty="0" smtClean="0"/>
              <a:t>the </a:t>
            </a:r>
            <a:r>
              <a:rPr lang="en-GB" sz="1600" dirty="0"/>
              <a:t>spatial distribution of fire </a:t>
            </a:r>
            <a:r>
              <a:rPr lang="en-GB" sz="1600" dirty="0" smtClean="0"/>
              <a:t>pixels together </a:t>
            </a:r>
            <a:r>
              <a:rPr lang="en-GB" sz="1600" dirty="0"/>
              <a:t>with the respective persistence (in hours).</a:t>
            </a:r>
          </a:p>
        </p:txBody>
      </p:sp>
      <p:sp>
        <p:nvSpPr>
          <p:cNvPr id="9" name="Rectângulo 8"/>
          <p:cNvSpPr/>
          <p:nvPr/>
        </p:nvSpPr>
        <p:spPr>
          <a:xfrm>
            <a:off x="4879327" y="1124744"/>
            <a:ext cx="4157169" cy="830997"/>
          </a:xfrm>
          <a:prstGeom prst="rect">
            <a:avLst/>
          </a:prstGeom>
        </p:spPr>
        <p:txBody>
          <a:bodyPr wrap="square">
            <a:spAutoFit/>
          </a:bodyPr>
          <a:lstStyle/>
          <a:p>
            <a:pPr algn="just"/>
            <a:r>
              <a:rPr lang="en-GB" sz="1600" dirty="0"/>
              <a:t>Active fires, fire pixels and ratio of active fires to fire pixels as detected over </a:t>
            </a:r>
            <a:r>
              <a:rPr lang="en-GB" sz="1600" dirty="0" smtClean="0"/>
              <a:t>Europe during </a:t>
            </a:r>
            <a:r>
              <a:rPr lang="en-GB" sz="1600" dirty="0"/>
              <a:t>July–August 2007, 2008 and </a:t>
            </a:r>
            <a:r>
              <a:rPr lang="en-GB" sz="1600" dirty="0" smtClean="0"/>
              <a:t>2009:</a:t>
            </a:r>
            <a:endParaRPr lang="en-GB" sz="1600" dirty="0"/>
          </a:p>
        </p:txBody>
      </p:sp>
      <p:graphicFrame>
        <p:nvGraphicFramePr>
          <p:cNvPr id="10" name="Tabela 9"/>
          <p:cNvGraphicFramePr>
            <a:graphicFrameLocks noGrp="1"/>
          </p:cNvGraphicFramePr>
          <p:nvPr>
            <p:extLst>
              <p:ext uri="{D42A27DB-BD31-4B8C-83A1-F6EECF244321}">
                <p14:modId xmlns:p14="http://schemas.microsoft.com/office/powerpoint/2010/main" val="768036801"/>
              </p:ext>
            </p:extLst>
          </p:nvPr>
        </p:nvGraphicFramePr>
        <p:xfrm>
          <a:off x="4788026" y="2092252"/>
          <a:ext cx="4248470" cy="1645920"/>
        </p:xfrm>
        <a:graphic>
          <a:graphicData uri="http://schemas.openxmlformats.org/drawingml/2006/table">
            <a:tbl>
              <a:tblPr firstRow="1" bandRow="1">
                <a:tableStyleId>{5C22544A-7EE6-4342-B048-85BDC9FD1C3A}</a:tableStyleId>
              </a:tblPr>
              <a:tblGrid>
                <a:gridCol w="1080118"/>
                <a:gridCol w="648072"/>
                <a:gridCol w="648072"/>
                <a:gridCol w="792088"/>
                <a:gridCol w="1080120"/>
              </a:tblGrid>
              <a:tr h="261243">
                <a:tc>
                  <a:txBody>
                    <a:bodyPr/>
                    <a:lstStyle/>
                    <a:p>
                      <a:endParaRPr lang="en-GB" sz="1400" dirty="0"/>
                    </a:p>
                  </a:txBody>
                  <a:tcPr/>
                </a:tc>
                <a:tc>
                  <a:txBody>
                    <a:bodyPr/>
                    <a:lstStyle/>
                    <a:p>
                      <a:pPr algn="ctr"/>
                      <a:r>
                        <a:rPr lang="en-GB" sz="1400" dirty="0" smtClean="0"/>
                        <a:t>2007</a:t>
                      </a:r>
                      <a:endParaRPr lang="en-GB" sz="1400" dirty="0"/>
                    </a:p>
                  </a:txBody>
                  <a:tcPr/>
                </a:tc>
                <a:tc>
                  <a:txBody>
                    <a:bodyPr/>
                    <a:lstStyle/>
                    <a:p>
                      <a:pPr algn="ctr"/>
                      <a:r>
                        <a:rPr lang="en-GB" sz="1400" dirty="0" smtClean="0"/>
                        <a:t>2008</a:t>
                      </a:r>
                      <a:endParaRPr lang="en-GB" sz="1400" dirty="0"/>
                    </a:p>
                  </a:txBody>
                  <a:tcPr/>
                </a:tc>
                <a:tc>
                  <a:txBody>
                    <a:bodyPr/>
                    <a:lstStyle/>
                    <a:p>
                      <a:pPr algn="ctr"/>
                      <a:r>
                        <a:rPr lang="en-GB" sz="1400" dirty="0" smtClean="0"/>
                        <a:t>2009</a:t>
                      </a:r>
                      <a:endParaRPr lang="en-GB" sz="1400" dirty="0"/>
                    </a:p>
                  </a:txBody>
                  <a:tcPr/>
                </a:tc>
                <a:tc>
                  <a:txBody>
                    <a:bodyPr/>
                    <a:lstStyle/>
                    <a:p>
                      <a:pPr algn="ctr"/>
                      <a:r>
                        <a:rPr lang="en-GB" sz="1400" dirty="0" smtClean="0"/>
                        <a:t>2007-2009</a:t>
                      </a:r>
                      <a:endParaRPr lang="en-GB" sz="1400" dirty="0"/>
                    </a:p>
                  </a:txBody>
                  <a:tcPr/>
                </a:tc>
              </a:tr>
              <a:tr h="261243">
                <a:tc>
                  <a:txBody>
                    <a:bodyPr/>
                    <a:lstStyle/>
                    <a:p>
                      <a:r>
                        <a:rPr lang="en-GB" sz="1400" dirty="0" smtClean="0"/>
                        <a:t>Active fires</a:t>
                      </a:r>
                      <a:endParaRPr lang="en-GB" sz="1400" dirty="0"/>
                    </a:p>
                  </a:txBody>
                  <a:tcPr/>
                </a:tc>
                <a:tc>
                  <a:txBody>
                    <a:bodyPr/>
                    <a:lstStyle/>
                    <a:p>
                      <a:pPr algn="ctr"/>
                      <a:r>
                        <a:rPr lang="en-GB" sz="1400" dirty="0" smtClean="0">
                          <a:solidFill>
                            <a:srgbClr val="FF0000"/>
                          </a:solidFill>
                        </a:rPr>
                        <a:t>31772 (53%)</a:t>
                      </a:r>
                    </a:p>
                  </a:txBody>
                  <a:tcPr/>
                </a:tc>
                <a:tc>
                  <a:txBody>
                    <a:bodyPr/>
                    <a:lstStyle/>
                    <a:p>
                      <a:pPr algn="ctr"/>
                      <a:r>
                        <a:rPr lang="en-GB" sz="1400" dirty="0" smtClean="0"/>
                        <a:t>10497(18%)</a:t>
                      </a:r>
                      <a:endParaRPr lang="en-GB" sz="1400" dirty="0"/>
                    </a:p>
                  </a:txBody>
                  <a:tcPr/>
                </a:tc>
                <a:tc>
                  <a:txBody>
                    <a:bodyPr/>
                    <a:lstStyle/>
                    <a:p>
                      <a:pPr algn="ctr"/>
                      <a:r>
                        <a:rPr lang="en-GB" sz="1400" dirty="0" smtClean="0"/>
                        <a:t>17579 (29%)</a:t>
                      </a:r>
                      <a:endParaRPr lang="en-GB" sz="1400" dirty="0"/>
                    </a:p>
                  </a:txBody>
                  <a:tcPr/>
                </a:tc>
                <a:tc>
                  <a:txBody>
                    <a:bodyPr/>
                    <a:lstStyle/>
                    <a:p>
                      <a:pPr algn="ctr"/>
                      <a:r>
                        <a:rPr lang="en-GB" sz="1400" dirty="0" smtClean="0"/>
                        <a:t>59848</a:t>
                      </a:r>
                      <a:endParaRPr lang="en-GB" sz="1400" dirty="0"/>
                    </a:p>
                  </a:txBody>
                  <a:tcPr/>
                </a:tc>
              </a:tr>
              <a:tr h="261243">
                <a:tc>
                  <a:txBody>
                    <a:bodyPr/>
                    <a:lstStyle/>
                    <a:p>
                      <a:r>
                        <a:rPr lang="en-GB" sz="1400" dirty="0" smtClean="0"/>
                        <a:t>Fire pixels</a:t>
                      </a:r>
                      <a:endParaRPr lang="en-GB" sz="1400" dirty="0"/>
                    </a:p>
                  </a:txBody>
                  <a:tcPr/>
                </a:tc>
                <a:tc>
                  <a:txBody>
                    <a:bodyPr/>
                    <a:lstStyle/>
                    <a:p>
                      <a:pPr algn="ctr"/>
                      <a:r>
                        <a:rPr lang="en-GB" sz="1400" dirty="0" smtClean="0">
                          <a:solidFill>
                            <a:srgbClr val="FF0000"/>
                          </a:solidFill>
                        </a:rPr>
                        <a:t>4195 (40%)</a:t>
                      </a:r>
                      <a:endParaRPr lang="en-GB" sz="1400" dirty="0">
                        <a:solidFill>
                          <a:srgbClr val="FF0000"/>
                        </a:solidFill>
                      </a:endParaRPr>
                    </a:p>
                  </a:txBody>
                  <a:tcPr/>
                </a:tc>
                <a:tc>
                  <a:txBody>
                    <a:bodyPr/>
                    <a:lstStyle/>
                    <a:p>
                      <a:pPr algn="ctr"/>
                      <a:r>
                        <a:rPr lang="en-GB" sz="1400" dirty="0" smtClean="0"/>
                        <a:t>3233 (31%)</a:t>
                      </a:r>
                      <a:endParaRPr lang="en-GB" sz="1400" dirty="0"/>
                    </a:p>
                  </a:txBody>
                  <a:tcPr/>
                </a:tc>
                <a:tc>
                  <a:txBody>
                    <a:bodyPr/>
                    <a:lstStyle/>
                    <a:p>
                      <a:pPr algn="ctr"/>
                      <a:r>
                        <a:rPr lang="en-GB" sz="1400" dirty="0" smtClean="0"/>
                        <a:t>2976 (29%)</a:t>
                      </a:r>
                      <a:endParaRPr lang="en-GB" sz="1400" dirty="0"/>
                    </a:p>
                  </a:txBody>
                  <a:tcPr/>
                </a:tc>
                <a:tc>
                  <a:txBody>
                    <a:bodyPr/>
                    <a:lstStyle/>
                    <a:p>
                      <a:pPr algn="ctr"/>
                      <a:r>
                        <a:rPr lang="en-GB" sz="1400" dirty="0" smtClean="0"/>
                        <a:t>10404</a:t>
                      </a:r>
                      <a:endParaRPr lang="en-GB" sz="1400" dirty="0"/>
                    </a:p>
                  </a:txBody>
                  <a:tcPr/>
                </a:tc>
              </a:tr>
              <a:tr h="261243">
                <a:tc>
                  <a:txBody>
                    <a:bodyPr/>
                    <a:lstStyle/>
                    <a:p>
                      <a:r>
                        <a:rPr lang="en-GB" sz="1400" dirty="0" smtClean="0"/>
                        <a:t>Ratio</a:t>
                      </a:r>
                      <a:endParaRPr lang="en-GB" sz="1400" dirty="0"/>
                    </a:p>
                  </a:txBody>
                  <a:tcPr/>
                </a:tc>
                <a:tc>
                  <a:txBody>
                    <a:bodyPr/>
                    <a:lstStyle/>
                    <a:p>
                      <a:pPr algn="ctr"/>
                      <a:r>
                        <a:rPr lang="en-GB" sz="1400" dirty="0" smtClean="0">
                          <a:solidFill>
                            <a:srgbClr val="FF0000"/>
                          </a:solidFill>
                        </a:rPr>
                        <a:t>7.6</a:t>
                      </a:r>
                      <a:endParaRPr lang="en-GB" sz="1400" dirty="0">
                        <a:solidFill>
                          <a:srgbClr val="FF0000"/>
                        </a:solidFill>
                      </a:endParaRPr>
                    </a:p>
                  </a:txBody>
                  <a:tcPr/>
                </a:tc>
                <a:tc>
                  <a:txBody>
                    <a:bodyPr/>
                    <a:lstStyle/>
                    <a:p>
                      <a:pPr algn="ctr"/>
                      <a:r>
                        <a:rPr lang="en-GB" sz="1400" dirty="0" smtClean="0"/>
                        <a:t>3.2</a:t>
                      </a:r>
                      <a:endParaRPr lang="en-GB" sz="1400" dirty="0"/>
                    </a:p>
                  </a:txBody>
                  <a:tcPr/>
                </a:tc>
                <a:tc>
                  <a:txBody>
                    <a:bodyPr/>
                    <a:lstStyle/>
                    <a:p>
                      <a:pPr algn="ctr"/>
                      <a:r>
                        <a:rPr lang="en-GB" sz="1400" dirty="0" smtClean="0"/>
                        <a:t>5.9</a:t>
                      </a:r>
                      <a:endParaRPr lang="en-GB" sz="1400" dirty="0"/>
                    </a:p>
                  </a:txBody>
                  <a:tcPr/>
                </a:tc>
                <a:tc>
                  <a:txBody>
                    <a:bodyPr/>
                    <a:lstStyle/>
                    <a:p>
                      <a:pPr algn="ctr"/>
                      <a:r>
                        <a:rPr lang="en-GB" sz="1400" dirty="0" smtClean="0"/>
                        <a:t>5.8</a:t>
                      </a:r>
                      <a:endParaRPr lang="en-GB" sz="1400" dirty="0"/>
                    </a:p>
                  </a:txBody>
                  <a:tcPr/>
                </a:tc>
              </a:tr>
            </a:tbl>
          </a:graphicData>
        </a:graphic>
      </p:graphicFrame>
      <p:sp>
        <p:nvSpPr>
          <p:cNvPr id="11" name="Rectângulo 10"/>
          <p:cNvSpPr/>
          <p:nvPr/>
        </p:nvSpPr>
        <p:spPr>
          <a:xfrm>
            <a:off x="4860032" y="3892452"/>
            <a:ext cx="4176464" cy="923330"/>
          </a:xfrm>
          <a:prstGeom prst="rect">
            <a:avLst/>
          </a:prstGeom>
        </p:spPr>
        <p:txBody>
          <a:bodyPr wrap="square">
            <a:spAutoFit/>
          </a:bodyPr>
          <a:lstStyle/>
          <a:p>
            <a:pPr algn="just"/>
            <a:r>
              <a:rPr lang="en-GB" dirty="0"/>
              <a:t>Distribution of fire pixels among the different GLC2000 land cover groups for Europe, during July–August </a:t>
            </a:r>
            <a:r>
              <a:rPr lang="en-GB" dirty="0" smtClean="0"/>
              <a:t>2007–2009:</a:t>
            </a:r>
            <a:endParaRPr lang="en-GB" dirty="0"/>
          </a:p>
        </p:txBody>
      </p:sp>
      <p:graphicFrame>
        <p:nvGraphicFramePr>
          <p:cNvPr id="12" name="Tabela 11"/>
          <p:cNvGraphicFramePr>
            <a:graphicFrameLocks noGrp="1"/>
          </p:cNvGraphicFramePr>
          <p:nvPr>
            <p:extLst>
              <p:ext uri="{D42A27DB-BD31-4B8C-83A1-F6EECF244321}">
                <p14:modId xmlns:p14="http://schemas.microsoft.com/office/powerpoint/2010/main" val="1280070020"/>
              </p:ext>
            </p:extLst>
          </p:nvPr>
        </p:nvGraphicFramePr>
        <p:xfrm>
          <a:off x="5364088" y="4853383"/>
          <a:ext cx="2975991" cy="1887985"/>
        </p:xfrm>
        <a:graphic>
          <a:graphicData uri="http://schemas.openxmlformats.org/drawingml/2006/table">
            <a:tbl>
              <a:tblPr firstRow="1" bandRow="1">
                <a:tableStyleId>{5C22544A-7EE6-4342-B048-85BDC9FD1C3A}</a:tableStyleId>
              </a:tblPr>
              <a:tblGrid>
                <a:gridCol w="1080120"/>
                <a:gridCol w="1080120"/>
                <a:gridCol w="815751"/>
              </a:tblGrid>
              <a:tr h="377597">
                <a:tc>
                  <a:txBody>
                    <a:bodyPr/>
                    <a:lstStyle/>
                    <a:p>
                      <a:pPr algn="ctr"/>
                      <a:r>
                        <a:rPr lang="en-GB" sz="1400" dirty="0" smtClean="0"/>
                        <a:t>2007-2009</a:t>
                      </a:r>
                      <a:endParaRPr lang="en-GB" sz="1400" dirty="0"/>
                    </a:p>
                  </a:txBody>
                  <a:tcPr/>
                </a:tc>
                <a:tc>
                  <a:txBody>
                    <a:bodyPr/>
                    <a:lstStyle/>
                    <a:p>
                      <a:pPr algn="ctr"/>
                      <a:r>
                        <a:rPr lang="en-GB" sz="1400" dirty="0" smtClean="0"/>
                        <a:t>Fire pixels</a:t>
                      </a:r>
                      <a:endParaRPr lang="en-GB" sz="1400" dirty="0"/>
                    </a:p>
                  </a:txBody>
                  <a:tcPr/>
                </a:tc>
                <a:tc>
                  <a:txBody>
                    <a:bodyPr/>
                    <a:lstStyle/>
                    <a:p>
                      <a:pPr algn="ctr"/>
                      <a:r>
                        <a:rPr lang="en-GB" sz="1400" dirty="0" smtClean="0"/>
                        <a:t>%</a:t>
                      </a:r>
                      <a:endParaRPr lang="en-GB" sz="1400" dirty="0"/>
                    </a:p>
                  </a:txBody>
                  <a:tcPr/>
                </a:tc>
              </a:tr>
              <a:tr h="377597">
                <a:tc>
                  <a:txBody>
                    <a:bodyPr/>
                    <a:lstStyle/>
                    <a:p>
                      <a:pPr algn="ctr"/>
                      <a:r>
                        <a:rPr lang="en-GB" sz="1400" dirty="0" smtClean="0"/>
                        <a:t>Forest</a:t>
                      </a:r>
                      <a:endParaRPr lang="en-GB" sz="1400" dirty="0"/>
                    </a:p>
                  </a:txBody>
                  <a:tcPr/>
                </a:tc>
                <a:tc>
                  <a:txBody>
                    <a:bodyPr/>
                    <a:lstStyle/>
                    <a:p>
                      <a:pPr algn="ctr"/>
                      <a:r>
                        <a:rPr lang="en-GB" sz="1400" dirty="0" smtClean="0"/>
                        <a:t>2675</a:t>
                      </a:r>
                      <a:endParaRPr lang="en-GB" sz="1400" dirty="0"/>
                    </a:p>
                  </a:txBody>
                  <a:tcPr/>
                </a:tc>
                <a:tc>
                  <a:txBody>
                    <a:bodyPr/>
                    <a:lstStyle/>
                    <a:p>
                      <a:pPr algn="ctr"/>
                      <a:r>
                        <a:rPr lang="en-GB" sz="1400" dirty="0" smtClean="0"/>
                        <a:t>26</a:t>
                      </a:r>
                      <a:endParaRPr lang="en-GB" sz="1400" dirty="0"/>
                    </a:p>
                  </a:txBody>
                  <a:tcPr/>
                </a:tc>
              </a:tr>
              <a:tr h="377597">
                <a:tc>
                  <a:txBody>
                    <a:bodyPr/>
                    <a:lstStyle/>
                    <a:p>
                      <a:pPr algn="ctr"/>
                      <a:r>
                        <a:rPr lang="en-GB" sz="1400" dirty="0" err="1" smtClean="0"/>
                        <a:t>Shrublands</a:t>
                      </a:r>
                      <a:endParaRPr lang="en-GB" sz="1400" dirty="0"/>
                    </a:p>
                  </a:txBody>
                  <a:tcPr/>
                </a:tc>
                <a:tc>
                  <a:txBody>
                    <a:bodyPr/>
                    <a:lstStyle/>
                    <a:p>
                      <a:pPr algn="ctr"/>
                      <a:r>
                        <a:rPr lang="en-GB" sz="1400" dirty="0" smtClean="0"/>
                        <a:t>2520</a:t>
                      </a:r>
                      <a:endParaRPr lang="en-GB" sz="1400" dirty="0"/>
                    </a:p>
                  </a:txBody>
                  <a:tcPr/>
                </a:tc>
                <a:tc>
                  <a:txBody>
                    <a:bodyPr/>
                    <a:lstStyle/>
                    <a:p>
                      <a:pPr algn="ctr"/>
                      <a:r>
                        <a:rPr lang="en-GB" sz="1400" dirty="0" smtClean="0"/>
                        <a:t>24</a:t>
                      </a:r>
                      <a:endParaRPr lang="en-GB" sz="1400" dirty="0"/>
                    </a:p>
                  </a:txBody>
                  <a:tcPr/>
                </a:tc>
              </a:tr>
              <a:tr h="377597">
                <a:tc>
                  <a:txBody>
                    <a:bodyPr/>
                    <a:lstStyle/>
                    <a:p>
                      <a:pPr algn="ctr"/>
                      <a:r>
                        <a:rPr lang="en-GB" sz="1400" dirty="0" smtClean="0">
                          <a:solidFill>
                            <a:srgbClr val="FF0000"/>
                          </a:solidFill>
                        </a:rPr>
                        <a:t>Cultivated</a:t>
                      </a:r>
                      <a:endParaRPr lang="en-GB" sz="1400" dirty="0">
                        <a:solidFill>
                          <a:srgbClr val="FF0000"/>
                        </a:solidFill>
                      </a:endParaRPr>
                    </a:p>
                  </a:txBody>
                  <a:tcPr/>
                </a:tc>
                <a:tc>
                  <a:txBody>
                    <a:bodyPr/>
                    <a:lstStyle/>
                    <a:p>
                      <a:pPr algn="ctr"/>
                      <a:r>
                        <a:rPr lang="en-GB" sz="1400" dirty="0" smtClean="0">
                          <a:solidFill>
                            <a:srgbClr val="FF0000"/>
                          </a:solidFill>
                        </a:rPr>
                        <a:t>5209</a:t>
                      </a:r>
                      <a:endParaRPr lang="en-GB" sz="1400" dirty="0">
                        <a:solidFill>
                          <a:srgbClr val="FF0000"/>
                        </a:solidFill>
                      </a:endParaRPr>
                    </a:p>
                  </a:txBody>
                  <a:tcPr/>
                </a:tc>
                <a:tc>
                  <a:txBody>
                    <a:bodyPr/>
                    <a:lstStyle/>
                    <a:p>
                      <a:pPr algn="ctr"/>
                      <a:r>
                        <a:rPr lang="en-GB" sz="1400" dirty="0" smtClean="0">
                          <a:solidFill>
                            <a:srgbClr val="FF0000"/>
                          </a:solidFill>
                        </a:rPr>
                        <a:t>50</a:t>
                      </a:r>
                      <a:endParaRPr lang="en-GB" sz="1400" dirty="0">
                        <a:solidFill>
                          <a:srgbClr val="FF0000"/>
                        </a:solidFill>
                      </a:endParaRPr>
                    </a:p>
                  </a:txBody>
                  <a:tcPr/>
                </a:tc>
              </a:tr>
              <a:tr h="377597">
                <a:tc>
                  <a:txBody>
                    <a:bodyPr/>
                    <a:lstStyle/>
                    <a:p>
                      <a:pPr algn="ctr"/>
                      <a:r>
                        <a:rPr lang="en-GB" sz="1400" dirty="0" smtClean="0"/>
                        <a:t>Total</a:t>
                      </a:r>
                      <a:endParaRPr lang="en-GB" sz="1400" dirty="0"/>
                    </a:p>
                  </a:txBody>
                  <a:tcPr/>
                </a:tc>
                <a:tc>
                  <a:txBody>
                    <a:bodyPr/>
                    <a:lstStyle/>
                    <a:p>
                      <a:pPr algn="ctr"/>
                      <a:r>
                        <a:rPr lang="en-GB" sz="1400" dirty="0" smtClean="0"/>
                        <a:t>10404</a:t>
                      </a:r>
                      <a:endParaRPr lang="en-GB" sz="1400" dirty="0"/>
                    </a:p>
                  </a:txBody>
                  <a:tcPr/>
                </a:tc>
                <a:tc>
                  <a:txBody>
                    <a:bodyPr/>
                    <a:lstStyle/>
                    <a:p>
                      <a:pPr algn="ctr"/>
                      <a:r>
                        <a:rPr lang="en-GB" sz="1400" dirty="0" smtClean="0"/>
                        <a:t>100</a:t>
                      </a:r>
                      <a:endParaRPr lang="en-GB" sz="1400" dirty="0"/>
                    </a:p>
                  </a:txBody>
                  <a:tcPr/>
                </a:tc>
              </a:tr>
            </a:tbl>
          </a:graphicData>
        </a:graphic>
      </p:graphicFrame>
      <p:sp>
        <p:nvSpPr>
          <p:cNvPr id="18" name="CaixaDeTexto 17"/>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Tree>
    <p:extLst>
      <p:ext uri="{BB962C8B-B14F-4D97-AF65-F5344CB8AC3E}">
        <p14:creationId xmlns:p14="http://schemas.microsoft.com/office/powerpoint/2010/main" val="19579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Results: </a:t>
            </a:r>
            <a:r>
              <a:rPr lang="en-US" sz="2800" dirty="0"/>
              <a:t>Fire activity</a:t>
            </a:r>
            <a:endParaRPr lang="en-GB"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71" y="1119970"/>
            <a:ext cx="4090590" cy="192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o 3"/>
          <p:cNvGrpSpPr/>
          <p:nvPr/>
        </p:nvGrpSpPr>
        <p:grpSpPr>
          <a:xfrm>
            <a:off x="280239" y="3042614"/>
            <a:ext cx="4579793" cy="3482730"/>
            <a:chOff x="533059" y="2975380"/>
            <a:chExt cx="4579793" cy="3482730"/>
          </a:xfrm>
        </p:grpSpPr>
        <p:pic>
          <p:nvPicPr>
            <p:cNvPr id="3076" name="Picture 4" descr="L:\Conferencias\2013\SALGEE\24_25_Jul_200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75380"/>
              <a:ext cx="3853220" cy="171898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Conferencias\2013\SALGEE\22_27_Aug_2007.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728978"/>
              <a:ext cx="3853220" cy="17291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Conferencias\2013\SALGEE\palet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59" y="4448583"/>
              <a:ext cx="750616" cy="49155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ângulo 4"/>
          <p:cNvSpPr/>
          <p:nvPr/>
        </p:nvSpPr>
        <p:spPr>
          <a:xfrm>
            <a:off x="5207934" y="998726"/>
            <a:ext cx="3756554" cy="1200329"/>
          </a:xfrm>
          <a:prstGeom prst="rect">
            <a:avLst/>
          </a:prstGeom>
        </p:spPr>
        <p:txBody>
          <a:bodyPr wrap="square">
            <a:spAutoFit/>
          </a:bodyPr>
          <a:lstStyle/>
          <a:p>
            <a:pPr algn="just"/>
            <a:r>
              <a:rPr lang="en-GB" dirty="0" smtClean="0"/>
              <a:t>The figures present </a:t>
            </a:r>
            <a:r>
              <a:rPr lang="en-GB" dirty="0"/>
              <a:t>time series of </a:t>
            </a:r>
            <a:r>
              <a:rPr lang="en-GB" dirty="0" smtClean="0"/>
              <a:t>daily amounts </a:t>
            </a:r>
            <a:r>
              <a:rPr lang="en-GB" dirty="0"/>
              <a:t>and the spatial distribution of fire pixels during </a:t>
            </a:r>
            <a:r>
              <a:rPr lang="en-GB" dirty="0" smtClean="0"/>
              <a:t>July–August 2007 </a:t>
            </a:r>
            <a:r>
              <a:rPr lang="en-GB" dirty="0"/>
              <a:t>over Greece and </a:t>
            </a:r>
            <a:r>
              <a:rPr lang="en-GB" dirty="0" smtClean="0"/>
              <a:t>Italy. </a:t>
            </a:r>
          </a:p>
        </p:txBody>
      </p:sp>
      <p:graphicFrame>
        <p:nvGraphicFramePr>
          <p:cNvPr id="6" name="Tabela 5"/>
          <p:cNvGraphicFramePr>
            <a:graphicFrameLocks noGrp="1"/>
          </p:cNvGraphicFramePr>
          <p:nvPr>
            <p:extLst>
              <p:ext uri="{D42A27DB-BD31-4B8C-83A1-F6EECF244321}">
                <p14:modId xmlns:p14="http://schemas.microsoft.com/office/powerpoint/2010/main" val="2892911540"/>
              </p:ext>
            </p:extLst>
          </p:nvPr>
        </p:nvGraphicFramePr>
        <p:xfrm>
          <a:off x="5580112" y="3827617"/>
          <a:ext cx="2871091" cy="1112520"/>
        </p:xfrm>
        <a:graphic>
          <a:graphicData uri="http://schemas.openxmlformats.org/drawingml/2006/table">
            <a:tbl>
              <a:tblPr firstRow="1" bandRow="1">
                <a:tableStyleId>{5C22544A-7EE6-4342-B048-85BDC9FD1C3A}</a:tableStyleId>
              </a:tblPr>
              <a:tblGrid>
                <a:gridCol w="1358923"/>
                <a:gridCol w="1512168"/>
              </a:tblGrid>
              <a:tr h="370840">
                <a:tc>
                  <a:txBody>
                    <a:bodyPr/>
                    <a:lstStyle/>
                    <a:p>
                      <a:r>
                        <a:rPr lang="en-GB" sz="1400" dirty="0" smtClean="0"/>
                        <a:t>24-25 Jul</a:t>
                      </a:r>
                      <a:endParaRPr lang="en-GB" sz="1400" dirty="0"/>
                    </a:p>
                  </a:txBody>
                  <a:tcPr/>
                </a:tc>
                <a:tc>
                  <a:txBody>
                    <a:bodyPr/>
                    <a:lstStyle/>
                    <a:p>
                      <a:r>
                        <a:rPr lang="en-GB" sz="1400" dirty="0" smtClean="0"/>
                        <a:t>Italy</a:t>
                      </a:r>
                      <a:endParaRPr lang="en-GB" sz="1400" dirty="0"/>
                    </a:p>
                  </a:txBody>
                  <a:tcPr/>
                </a:tc>
              </a:tr>
              <a:tr h="370840">
                <a:tc>
                  <a:txBody>
                    <a:bodyPr/>
                    <a:lstStyle/>
                    <a:p>
                      <a:r>
                        <a:rPr lang="en-GB" sz="1400" dirty="0" smtClean="0"/>
                        <a:t>Fire pixels</a:t>
                      </a:r>
                    </a:p>
                  </a:txBody>
                  <a:tcPr/>
                </a:tc>
                <a:tc>
                  <a:txBody>
                    <a:bodyPr/>
                    <a:lstStyle/>
                    <a:p>
                      <a:r>
                        <a:rPr lang="en-GB" sz="1400" dirty="0" smtClean="0"/>
                        <a:t>129 of</a:t>
                      </a:r>
                      <a:r>
                        <a:rPr lang="en-GB" sz="1400" baseline="0" dirty="0" smtClean="0"/>
                        <a:t> 436 (30%)</a:t>
                      </a:r>
                      <a:endParaRPr lang="en-GB" sz="1400" dirty="0"/>
                    </a:p>
                  </a:txBody>
                  <a:tcPr/>
                </a:tc>
              </a:tr>
              <a:tr h="370840">
                <a:tc>
                  <a:txBody>
                    <a:bodyPr/>
                    <a:lstStyle/>
                    <a:p>
                      <a:r>
                        <a:rPr lang="en-GB" sz="1400" dirty="0" smtClean="0"/>
                        <a:t>Active fires</a:t>
                      </a:r>
                      <a:endParaRPr lang="en-GB" sz="1400" dirty="0"/>
                    </a:p>
                  </a:txBody>
                  <a:tcPr/>
                </a:tc>
                <a:tc>
                  <a:txBody>
                    <a:bodyPr/>
                    <a:lstStyle/>
                    <a:p>
                      <a:r>
                        <a:rPr lang="en-GB" sz="1400" dirty="0" smtClean="0"/>
                        <a:t>552 of 1551 (36%)</a:t>
                      </a:r>
                      <a:endParaRPr lang="en-GB" sz="1400" dirty="0"/>
                    </a:p>
                  </a:txBody>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844452108"/>
              </p:ext>
            </p:extLst>
          </p:nvPr>
        </p:nvGraphicFramePr>
        <p:xfrm>
          <a:off x="4788024" y="5034286"/>
          <a:ext cx="4323962" cy="1162512"/>
        </p:xfrm>
        <a:graphic>
          <a:graphicData uri="http://schemas.openxmlformats.org/drawingml/2006/table">
            <a:tbl>
              <a:tblPr firstRow="1" bandRow="1">
                <a:tableStyleId>{5C22544A-7EE6-4342-B048-85BDC9FD1C3A}</a:tableStyleId>
              </a:tblPr>
              <a:tblGrid>
                <a:gridCol w="1032041"/>
                <a:gridCol w="1508797"/>
                <a:gridCol w="1783124"/>
              </a:tblGrid>
              <a:tr h="387504">
                <a:tc>
                  <a:txBody>
                    <a:bodyPr/>
                    <a:lstStyle/>
                    <a:p>
                      <a:r>
                        <a:rPr lang="en-GB" sz="1400" dirty="0" smtClean="0"/>
                        <a:t>22-27 Aug</a:t>
                      </a:r>
                      <a:endParaRPr lang="en-GB" sz="1400" dirty="0"/>
                    </a:p>
                  </a:txBody>
                  <a:tcPr/>
                </a:tc>
                <a:tc>
                  <a:txBody>
                    <a:bodyPr/>
                    <a:lstStyle/>
                    <a:p>
                      <a:r>
                        <a:rPr lang="en-GB" sz="1400" dirty="0" smtClean="0"/>
                        <a:t>Italy</a:t>
                      </a:r>
                      <a:endParaRPr lang="en-GB" sz="1400" dirty="0"/>
                    </a:p>
                  </a:txBody>
                  <a:tcPr/>
                </a:tc>
                <a:tc>
                  <a:txBody>
                    <a:bodyPr/>
                    <a:lstStyle/>
                    <a:p>
                      <a:r>
                        <a:rPr lang="en-GB" sz="1400" dirty="0" smtClean="0"/>
                        <a:t>Greece</a:t>
                      </a:r>
                      <a:endParaRPr lang="en-GB" sz="1400" dirty="0"/>
                    </a:p>
                  </a:txBody>
                  <a:tcPr/>
                </a:tc>
              </a:tr>
              <a:tr h="387504">
                <a:tc>
                  <a:txBody>
                    <a:bodyPr/>
                    <a:lstStyle/>
                    <a:p>
                      <a:r>
                        <a:rPr lang="en-GB" sz="1400" dirty="0" smtClean="0"/>
                        <a:t>Fire pixels</a:t>
                      </a:r>
                    </a:p>
                  </a:txBody>
                  <a:tcPr/>
                </a:tc>
                <a:tc>
                  <a:txBody>
                    <a:bodyPr/>
                    <a:lstStyle/>
                    <a:p>
                      <a:r>
                        <a:rPr lang="en-GB" sz="1400" dirty="0" smtClean="0"/>
                        <a:t>138 of</a:t>
                      </a:r>
                      <a:r>
                        <a:rPr lang="en-GB" sz="1400" baseline="0" dirty="0" smtClean="0"/>
                        <a:t> 436 (32%)</a:t>
                      </a:r>
                      <a:endParaRPr lang="en-GB" sz="1400" dirty="0"/>
                    </a:p>
                  </a:txBody>
                  <a:tcPr/>
                </a:tc>
                <a:tc>
                  <a:txBody>
                    <a:bodyPr/>
                    <a:lstStyle/>
                    <a:p>
                      <a:r>
                        <a:rPr lang="en-GB" sz="1400" dirty="0" smtClean="0"/>
                        <a:t>783 of 1035 (</a:t>
                      </a:r>
                      <a:r>
                        <a:rPr lang="en-GB" sz="1400" dirty="0" smtClean="0">
                          <a:solidFill>
                            <a:srgbClr val="FF0000"/>
                          </a:solidFill>
                        </a:rPr>
                        <a:t>76%</a:t>
                      </a:r>
                      <a:r>
                        <a:rPr lang="en-GB" sz="1400" dirty="0" smtClean="0"/>
                        <a:t>)</a:t>
                      </a:r>
                      <a:endParaRPr lang="en-GB" sz="1400" dirty="0"/>
                    </a:p>
                  </a:txBody>
                  <a:tcPr/>
                </a:tc>
              </a:tr>
              <a:tr h="387504">
                <a:tc>
                  <a:txBody>
                    <a:bodyPr/>
                    <a:lstStyle/>
                    <a:p>
                      <a:r>
                        <a:rPr lang="en-GB" sz="1400" dirty="0" smtClean="0"/>
                        <a:t>Active fires</a:t>
                      </a:r>
                      <a:endParaRPr lang="en-GB" sz="1400" dirty="0"/>
                    </a:p>
                  </a:txBody>
                  <a:tcPr/>
                </a:tc>
                <a:tc>
                  <a:txBody>
                    <a:bodyPr/>
                    <a:lstStyle/>
                    <a:p>
                      <a:r>
                        <a:rPr lang="en-GB" sz="1400" dirty="0" smtClean="0"/>
                        <a:t>566 of 1551 (36%)</a:t>
                      </a:r>
                      <a:endParaRPr lang="en-GB" sz="1400" dirty="0"/>
                    </a:p>
                  </a:txBody>
                  <a:tcPr/>
                </a:tc>
                <a:tc>
                  <a:txBody>
                    <a:bodyPr/>
                    <a:lstStyle/>
                    <a:p>
                      <a:r>
                        <a:rPr lang="en-GB" sz="1400" dirty="0" smtClean="0"/>
                        <a:t>11263 of 13013</a:t>
                      </a:r>
                      <a:r>
                        <a:rPr lang="en-GB" sz="1400" baseline="0" dirty="0" smtClean="0"/>
                        <a:t> (</a:t>
                      </a:r>
                      <a:r>
                        <a:rPr lang="en-GB" sz="1400" baseline="0" dirty="0" smtClean="0">
                          <a:solidFill>
                            <a:srgbClr val="FF0000"/>
                          </a:solidFill>
                        </a:rPr>
                        <a:t>87%</a:t>
                      </a:r>
                      <a:r>
                        <a:rPr lang="en-GB" sz="1400" baseline="0" dirty="0" smtClean="0"/>
                        <a:t>)</a:t>
                      </a:r>
                      <a:endParaRPr lang="en-GB" sz="1400" dirty="0"/>
                    </a:p>
                  </a:txBody>
                  <a:tcPr/>
                </a:tc>
              </a:tr>
            </a:tbl>
          </a:graphicData>
        </a:graphic>
      </p:graphicFrame>
      <p:sp>
        <p:nvSpPr>
          <p:cNvPr id="16" name="CaixaDeTexto 15"/>
          <p:cNvSpPr txBox="1"/>
          <p:nvPr/>
        </p:nvSpPr>
        <p:spPr>
          <a:xfrm>
            <a:off x="-1535" y="6639163"/>
            <a:ext cx="9145535" cy="246221"/>
          </a:xfrm>
          <a:prstGeom prst="rect">
            <a:avLst/>
          </a:prstGeom>
          <a:solidFill>
            <a:schemeClr val="bg2">
              <a:lumMod val="90000"/>
            </a:schemeClr>
          </a:solidFill>
          <a:ln>
            <a:noFill/>
          </a:ln>
        </p:spPr>
        <p:txBody>
          <a:bodyPr wrap="square" rtlCol="0">
            <a:spAutoFit/>
          </a:bodyPr>
          <a:lstStyle/>
          <a:p>
            <a:pPr algn="ctr"/>
            <a:r>
              <a:rPr lang="en-GB" sz="1000" dirty="0" smtClean="0">
                <a:solidFill>
                  <a:srgbClr val="0070C0"/>
                </a:solidFill>
              </a:rPr>
              <a:t>3rd SALGEE Workshop 2013 - MSG LAND SURFACE APPLICATIONS: DROUGHT AND FIRE EMISSIONS - </a:t>
            </a:r>
            <a:r>
              <a:rPr lang="en-GB" sz="1000" dirty="0" err="1" smtClean="0">
                <a:solidFill>
                  <a:srgbClr val="0070C0"/>
                </a:solidFill>
              </a:rPr>
              <a:t>Ericeira</a:t>
            </a:r>
            <a:r>
              <a:rPr lang="en-GB" sz="1000" dirty="0" smtClean="0">
                <a:solidFill>
                  <a:srgbClr val="0070C0"/>
                </a:solidFill>
              </a:rPr>
              <a:t>, Hotel Vila </a:t>
            </a:r>
            <a:r>
              <a:rPr lang="en-GB" sz="1000" dirty="0" err="1" smtClean="0">
                <a:solidFill>
                  <a:srgbClr val="0070C0"/>
                </a:solidFill>
              </a:rPr>
              <a:t>Galé</a:t>
            </a:r>
            <a:r>
              <a:rPr lang="en-GB" sz="1000" dirty="0" smtClean="0">
                <a:solidFill>
                  <a:srgbClr val="0070C0"/>
                </a:solidFill>
              </a:rPr>
              <a:t>, 20 a 21 March 2013</a:t>
            </a:r>
            <a:endParaRPr lang="en-GB" sz="1000" dirty="0">
              <a:solidFill>
                <a:srgbClr val="0070C0"/>
              </a:solidFill>
            </a:endParaRPr>
          </a:p>
        </p:txBody>
      </p:sp>
      <p:sp>
        <p:nvSpPr>
          <p:cNvPr id="3" name="Rectângulo 2"/>
          <p:cNvSpPr/>
          <p:nvPr/>
        </p:nvSpPr>
        <p:spPr>
          <a:xfrm>
            <a:off x="5178661" y="2231916"/>
            <a:ext cx="3785827" cy="1477328"/>
          </a:xfrm>
          <a:prstGeom prst="rect">
            <a:avLst/>
          </a:prstGeom>
        </p:spPr>
        <p:txBody>
          <a:bodyPr wrap="square">
            <a:spAutoFit/>
          </a:bodyPr>
          <a:lstStyle/>
          <a:p>
            <a:pPr algn="just"/>
            <a:r>
              <a:rPr lang="en-GB" dirty="0"/>
              <a:t>It may be observed that fire activity concentrates into two periods, namely 24–25 July and 22–27 August, the first one mainly affecting Italy and the second one both Italy and Greece.</a:t>
            </a:r>
            <a:endParaRPr lang="en-GB" dirty="0"/>
          </a:p>
        </p:txBody>
      </p:sp>
    </p:spTree>
    <p:extLst>
      <p:ext uri="{BB962C8B-B14F-4D97-AF65-F5344CB8AC3E}">
        <p14:creationId xmlns:p14="http://schemas.microsoft.com/office/powerpoint/2010/main" val="38345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793</TotalTime>
  <Words>2433</Words>
  <Application>Microsoft Office PowerPoint</Application>
  <PresentationFormat>Apresentação no Ecrã (4:3)</PresentationFormat>
  <Paragraphs>228</Paragraphs>
  <Slides>17</Slides>
  <Notes>0</Notes>
  <HiddenSlides>0</HiddenSlides>
  <MMClips>0</MMClips>
  <ScaleCrop>false</ScaleCrop>
  <HeadingPairs>
    <vt:vector size="4" baseType="variant">
      <vt:variant>
        <vt:lpstr>Tema</vt:lpstr>
      </vt:variant>
      <vt:variant>
        <vt:i4>1</vt:i4>
      </vt:variant>
      <vt:variant>
        <vt:lpstr>Títulos dos diapositivos</vt:lpstr>
      </vt:variant>
      <vt:variant>
        <vt:i4>17</vt:i4>
      </vt:variant>
    </vt:vector>
  </HeadingPairs>
  <TitlesOfParts>
    <vt:vector size="18" baseType="lpstr">
      <vt:lpstr>Solstício</vt:lpstr>
      <vt:lpstr>Meteorological Conditions Favourable To The Occurrence Of Severe Episodes Of Wildfire Over Eastern Mediterranean Basin</vt:lpstr>
      <vt:lpstr>Outline</vt:lpstr>
      <vt:lpstr>Introduction</vt:lpstr>
      <vt:lpstr>Data and methods: Fire activity</vt:lpstr>
      <vt:lpstr>Data and methods: Meteorological parameters</vt:lpstr>
      <vt:lpstr>Data and methods: Meteorological parameters</vt:lpstr>
      <vt:lpstr>Data and methods: Fire risk</vt:lpstr>
      <vt:lpstr>Results: Fire activity</vt:lpstr>
      <vt:lpstr>Results: Fire activity</vt:lpstr>
      <vt:lpstr>Results: Extreme meteorological conditions</vt:lpstr>
      <vt:lpstr>Results: Extreme meteorological conditions</vt:lpstr>
      <vt:lpstr>Results: Fire risk</vt:lpstr>
      <vt:lpstr>Results: Extreme meteorological conditions</vt:lpstr>
      <vt:lpstr>Results: Extreme meteorological conditions</vt:lpstr>
      <vt:lpstr>Results: Fire risk</vt:lpstr>
      <vt:lpstr>Conclusions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Meteorological Conditions Favourable To The Occurrence Of Severe Episodes Of Wildfire Over Eastern Mediterranean Basin</dc:title>
  <dc:creator>malik</dc:creator>
  <cp:lastModifiedBy>malik</cp:lastModifiedBy>
  <cp:revision>84</cp:revision>
  <dcterms:created xsi:type="dcterms:W3CDTF">2013-03-17T11:23:27Z</dcterms:created>
  <dcterms:modified xsi:type="dcterms:W3CDTF">2013-03-20T12:29:11Z</dcterms:modified>
</cp:coreProperties>
</file>